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61" r:id="rId2"/>
    <p:sldId id="270" r:id="rId3"/>
    <p:sldId id="271" r:id="rId4"/>
    <p:sldId id="272" r:id="rId5"/>
    <p:sldId id="273" r:id="rId6"/>
    <p:sldId id="274" r:id="rId7"/>
    <p:sldId id="275" r:id="rId8"/>
    <p:sldId id="276" r:id="rId9"/>
    <p:sldId id="277" r:id="rId10"/>
    <p:sldId id="278" r:id="rId11"/>
    <p:sldId id="279" r:id="rId12"/>
    <p:sldId id="280"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5909" autoAdjust="0"/>
  </p:normalViewPr>
  <p:slideViewPr>
    <p:cSldViewPr>
      <p:cViewPr varScale="1">
        <p:scale>
          <a:sx n="50" d="100"/>
          <a:sy n="50" d="100"/>
        </p:scale>
        <p:origin x="213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7/20/2021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girlboss.com/wellness/detox-tea-social-media" TargetMode="External"/><Relationship Id="rId3" Type="http://schemas.openxmlformats.org/officeDocument/2006/relationships/hyperlink" Target="https://contently.com/2016/08/26/no-filter-dj-khaled-ftcs-snapchat-problem/" TargetMode="External"/><Relationship Id="rId7" Type="http://schemas.openxmlformats.org/officeDocument/2006/relationships/hyperlink" Target="https://www.vox.com/2016/4/27/11502276/teatox-instagra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bc.com/news/health-47090374" TargetMode="External"/><Relationship Id="rId5" Type="http://schemas.openxmlformats.org/officeDocument/2006/relationships/hyperlink" Target="https://influence.co/category/detox" TargetMode="External"/><Relationship Id="rId4" Type="http://schemas.openxmlformats.org/officeDocument/2006/relationships/hyperlink" Target="https://www.nytimes.com/2015/08/03/business/media/cool-influencers-with-big-followings-get-picky-about-their-endorsements.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i="0" kern="1200" dirty="0">
                <a:solidFill>
                  <a:schemeClr val="tx1"/>
                </a:solidFill>
                <a:effectLst/>
                <a:latin typeface="+mn-lt"/>
                <a:ea typeface="+mn-ea"/>
                <a:cs typeface="+mn-cs"/>
              </a:rPr>
              <a:t>By the end of this lesson, students will be able to:</a:t>
            </a:r>
          </a:p>
          <a:p>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Recognize</a:t>
            </a:r>
            <a:r>
              <a:rPr lang="en-US" sz="1200" b="0" i="0" kern="1200" dirty="0">
                <a:solidFill>
                  <a:schemeClr val="tx1"/>
                </a:solidFill>
                <a:effectLst/>
                <a:latin typeface="+mn-lt"/>
                <a:ea typeface="+mn-ea"/>
                <a:cs typeface="+mn-cs"/>
              </a:rPr>
              <a:t> their role as consumer and content creator and the responsibilities therein</a:t>
            </a:r>
          </a:p>
          <a:p>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Articulate</a:t>
            </a:r>
            <a:r>
              <a:rPr lang="en-US" sz="1200" b="0" i="0" kern="1200" dirty="0">
                <a:solidFill>
                  <a:schemeClr val="tx1"/>
                </a:solidFill>
                <a:effectLst/>
                <a:latin typeface="+mn-lt"/>
                <a:ea typeface="+mn-ea"/>
                <a:cs typeface="+mn-cs"/>
              </a:rPr>
              <a:t> their own engagement with influencer marketing tactics</a:t>
            </a:r>
          </a:p>
          <a:p>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Debate</a:t>
            </a:r>
            <a:r>
              <a:rPr lang="en-US" sz="1200" b="0" i="0" kern="1200" dirty="0">
                <a:solidFill>
                  <a:schemeClr val="tx1"/>
                </a:solidFill>
                <a:effectLst/>
                <a:latin typeface="+mn-lt"/>
                <a:ea typeface="+mn-ea"/>
                <a:cs typeface="+mn-cs"/>
              </a:rPr>
              <a:t> a variety of ethical issues surrounding misleading advertising</a:t>
            </a:r>
          </a:p>
          <a:p>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Evaluate</a:t>
            </a:r>
            <a:r>
              <a:rPr lang="en-US" sz="1200" b="0" i="0" kern="1200" dirty="0">
                <a:solidFill>
                  <a:schemeClr val="tx1"/>
                </a:solidFill>
                <a:effectLst/>
                <a:latin typeface="+mn-lt"/>
                <a:ea typeface="+mn-ea"/>
                <a:cs typeface="+mn-cs"/>
              </a:rPr>
              <a:t> campaigns and sources to distinguish sponsored content and branding</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What students should read BEFORE the session (short articles!):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Baker, Dillon. “No Filter: DJ Khaled and the FTC’s Snapchat Problem.” </a:t>
            </a:r>
            <a:r>
              <a:rPr lang="en-US" sz="1200" i="1" kern="1200" dirty="0">
                <a:solidFill>
                  <a:schemeClr val="tx1"/>
                </a:solidFill>
                <a:effectLst/>
                <a:latin typeface="+mn-lt"/>
                <a:ea typeface="+mn-ea"/>
                <a:cs typeface="+mn-cs"/>
              </a:rPr>
              <a:t>Contently, </a:t>
            </a:r>
            <a:r>
              <a:rPr lang="en-US" sz="1200" kern="1200" dirty="0">
                <a:solidFill>
                  <a:schemeClr val="tx1"/>
                </a:solidFill>
                <a:effectLst/>
                <a:latin typeface="+mn-lt"/>
                <a:ea typeface="+mn-ea"/>
                <a:cs typeface="+mn-cs"/>
              </a:rPr>
              <a:t>August 26, 2016. </a:t>
            </a:r>
            <a:r>
              <a:rPr lang="en-US" sz="1200" u="sng" kern="1200" dirty="0">
                <a:solidFill>
                  <a:schemeClr val="tx1"/>
                </a:solidFill>
                <a:effectLst/>
                <a:latin typeface="+mn-lt"/>
                <a:ea typeface="+mn-ea"/>
                <a:cs typeface="+mn-cs"/>
                <a:hlinkClick r:id="rId3"/>
              </a:rPr>
              <a:t>https://contently.com/2016/08/26/no-filter-dj-khaled-ftcs-snapchat-problem/</a:t>
            </a:r>
            <a:r>
              <a:rPr lang="en-US" sz="1200"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Ember, Sydney. “Cool Influencers with Big Followings Get Picky about Their Endorsements.”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August 2, 2015. </a:t>
            </a:r>
            <a:r>
              <a:rPr lang="en-US" sz="1200" u="sng" kern="1200" dirty="0">
                <a:solidFill>
                  <a:schemeClr val="tx1"/>
                </a:solidFill>
                <a:effectLst/>
                <a:latin typeface="+mn-lt"/>
                <a:ea typeface="+mn-ea"/>
                <a:cs typeface="+mn-cs"/>
                <a:hlinkClick r:id="rId4"/>
              </a:rPr>
              <a:t>https://www.nytimes.com/2015/08/03/business/media/cool-influencers-with-big-followings-get-picky-about-their-endorsements.html</a:t>
            </a:r>
            <a:r>
              <a:rPr lang="en-US" sz="1200"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“Find Top Ranked Detox Social Media Influencers.” </a:t>
            </a:r>
            <a:r>
              <a:rPr lang="en-US" sz="1200" i="1" kern="1200" dirty="0">
                <a:solidFill>
                  <a:schemeClr val="tx1"/>
                </a:solidFill>
                <a:effectLst/>
                <a:latin typeface="+mn-lt"/>
                <a:ea typeface="+mn-ea"/>
                <a:cs typeface="+mn-cs"/>
              </a:rPr>
              <a:t>Influence.co</a:t>
            </a:r>
            <a:r>
              <a:rPr lang="en-US" sz="1200" kern="1200" dirty="0">
                <a:solidFill>
                  <a:schemeClr val="tx1"/>
                </a:solidFill>
                <a:effectLst/>
                <a:latin typeface="+mn-lt"/>
                <a:ea typeface="+mn-ea"/>
                <a:cs typeface="+mn-cs"/>
              </a:rPr>
              <a:t>, accessed November 6, 2019. </a:t>
            </a:r>
            <a:r>
              <a:rPr lang="en-US" sz="1200" u="none" strike="noStrike" kern="1200" dirty="0">
                <a:solidFill>
                  <a:schemeClr val="tx1"/>
                </a:solidFill>
                <a:effectLst/>
                <a:latin typeface="+mn-lt"/>
                <a:ea typeface="+mn-ea"/>
                <a:cs typeface="+mn-cs"/>
                <a:hlinkClick r:id="rId5"/>
              </a:rPr>
              <a:t>https://influence.co/category/detox</a:t>
            </a:r>
            <a:r>
              <a:rPr lang="en-US" sz="1200"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Ives, Laurel. “Celebrity ads for diet aids should be banned, says top doctor.” </a:t>
            </a:r>
            <a:r>
              <a:rPr lang="en-US" sz="1200" i="1" kern="1200" dirty="0">
                <a:solidFill>
                  <a:schemeClr val="tx1"/>
                </a:solidFill>
                <a:effectLst/>
                <a:latin typeface="+mn-lt"/>
                <a:ea typeface="+mn-ea"/>
                <a:cs typeface="+mn-cs"/>
              </a:rPr>
              <a:t>BBC, </a:t>
            </a:r>
            <a:r>
              <a:rPr lang="en-US" sz="1200" kern="1200" dirty="0">
                <a:solidFill>
                  <a:schemeClr val="tx1"/>
                </a:solidFill>
                <a:effectLst/>
                <a:latin typeface="+mn-lt"/>
                <a:ea typeface="+mn-ea"/>
                <a:cs typeface="+mn-cs"/>
              </a:rPr>
              <a:t>February 2, 2019. </a:t>
            </a:r>
            <a:r>
              <a:rPr lang="en-US" sz="1200" u="none" strike="noStrike" kern="1200" dirty="0">
                <a:solidFill>
                  <a:schemeClr val="tx1"/>
                </a:solidFill>
                <a:effectLst/>
                <a:latin typeface="+mn-lt"/>
                <a:ea typeface="+mn-ea"/>
                <a:cs typeface="+mn-cs"/>
                <a:hlinkClick r:id="rId6"/>
              </a:rPr>
              <a:t>https://www.bbc.com/news/health-47090374</a:t>
            </a:r>
            <a:r>
              <a:rPr lang="en-US" sz="1200"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Lieber, </a:t>
            </a:r>
            <a:r>
              <a:rPr lang="en-US" sz="1200" kern="1200" dirty="0" err="1">
                <a:solidFill>
                  <a:schemeClr val="tx1"/>
                </a:solidFill>
                <a:effectLst/>
                <a:latin typeface="+mn-lt"/>
                <a:ea typeface="+mn-ea"/>
                <a:cs typeface="+mn-cs"/>
              </a:rPr>
              <a:t>Chavie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Teatox</a:t>
            </a:r>
            <a:r>
              <a:rPr lang="en-US" sz="1200" kern="1200" dirty="0">
                <a:solidFill>
                  <a:schemeClr val="tx1"/>
                </a:solidFill>
                <a:effectLst/>
                <a:latin typeface="+mn-lt"/>
                <a:ea typeface="+mn-ea"/>
                <a:cs typeface="+mn-cs"/>
              </a:rPr>
              <a:t> party: How laxative teas took over Instagram, one $250,000 celebrity endorsement at a time.” </a:t>
            </a:r>
            <a:r>
              <a:rPr lang="en-US" sz="1200" i="1" kern="1200" dirty="0">
                <a:solidFill>
                  <a:schemeClr val="tx1"/>
                </a:solidFill>
                <a:effectLst/>
                <a:latin typeface="+mn-lt"/>
                <a:ea typeface="+mn-ea"/>
                <a:cs typeface="+mn-cs"/>
              </a:rPr>
              <a:t>Vox, </a:t>
            </a:r>
            <a:r>
              <a:rPr lang="en-US" sz="1200" kern="1200" dirty="0">
                <a:solidFill>
                  <a:schemeClr val="tx1"/>
                </a:solidFill>
                <a:effectLst/>
                <a:latin typeface="+mn-lt"/>
                <a:ea typeface="+mn-ea"/>
                <a:cs typeface="+mn-cs"/>
              </a:rPr>
              <a:t>April 27, 2016.  </a:t>
            </a:r>
          </a:p>
          <a:p>
            <a:pPr marL="171450" indent="-171450" fontAlgn="base">
              <a:buFont typeface="Arial" panose="020B0604020202020204" pitchFamily="34" charset="0"/>
              <a:buChar char="•"/>
            </a:pPr>
            <a:r>
              <a:rPr lang="en-US" sz="1200" u="sng" kern="1200" dirty="0">
                <a:solidFill>
                  <a:schemeClr val="tx1"/>
                </a:solidFill>
                <a:effectLst/>
                <a:latin typeface="+mn-lt"/>
                <a:ea typeface="+mn-ea"/>
                <a:cs typeface="+mn-cs"/>
                <a:hlinkClick r:id="rId7"/>
              </a:rPr>
              <a:t>https://www.vox.com/2016/4/27/11502276/teatox-instagram/</a:t>
            </a:r>
            <a:r>
              <a:rPr lang="en-US" sz="1200"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kern="1200" dirty="0" err="1">
                <a:solidFill>
                  <a:schemeClr val="tx1"/>
                </a:solidFill>
                <a:effectLst/>
                <a:latin typeface="+mn-lt"/>
                <a:ea typeface="+mn-ea"/>
                <a:cs typeface="+mn-cs"/>
              </a:rPr>
              <a:t>Kerscher</a:t>
            </a:r>
            <a:r>
              <a:rPr lang="en-US" sz="1200" kern="1200" dirty="0">
                <a:solidFill>
                  <a:schemeClr val="tx1"/>
                </a:solidFill>
                <a:effectLst/>
                <a:latin typeface="+mn-lt"/>
                <a:ea typeface="+mn-ea"/>
                <a:cs typeface="+mn-cs"/>
              </a:rPr>
              <a:t>, Sophia. “No amount of money for posting a detox tea pic is worth the cost.” </a:t>
            </a:r>
            <a:r>
              <a:rPr lang="en-US" sz="1200" i="1" kern="1200" dirty="0" err="1">
                <a:solidFill>
                  <a:schemeClr val="tx1"/>
                </a:solidFill>
                <a:effectLst/>
                <a:latin typeface="+mn-lt"/>
                <a:ea typeface="+mn-ea"/>
                <a:cs typeface="+mn-cs"/>
              </a:rPr>
              <a:t>GirlBoss</a:t>
            </a:r>
            <a:r>
              <a:rPr lang="en-US" sz="1200" kern="1200" dirty="0">
                <a:solidFill>
                  <a:schemeClr val="tx1"/>
                </a:solidFill>
                <a:effectLst/>
                <a:latin typeface="+mn-lt"/>
                <a:ea typeface="+mn-ea"/>
                <a:cs typeface="+mn-cs"/>
              </a:rPr>
              <a:t>, January 30, 2019. </a:t>
            </a:r>
            <a:r>
              <a:rPr lang="en-US" sz="1200" u="none" strike="noStrike" kern="1200" dirty="0">
                <a:solidFill>
                  <a:schemeClr val="tx1"/>
                </a:solidFill>
                <a:effectLst/>
                <a:latin typeface="+mn-lt"/>
                <a:ea typeface="+mn-ea"/>
                <a:cs typeface="+mn-cs"/>
                <a:hlinkClick r:id="rId8"/>
              </a:rPr>
              <a:t>https://www.girlboss.com/wellness/detox-tea-social-media</a:t>
            </a:r>
            <a:r>
              <a:rPr lang="en-US" sz="1200" kern="1200" dirty="0">
                <a:solidFill>
                  <a:schemeClr val="tx1"/>
                </a:solidFill>
                <a:effectLst/>
                <a:latin typeface="+mn-lt"/>
                <a:ea typeface="+mn-ea"/>
                <a:cs typeface="+mn-cs"/>
              </a:rPr>
              <a:t>. </a:t>
            </a:r>
          </a:p>
          <a:p>
            <a:pPr marL="171450"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sym typeface="Wingdings" panose="05000000000000000000" pitchFamily="2" charset="2"/>
              </a:rPr>
              <a:t> </a:t>
            </a:r>
            <a:r>
              <a:rPr lang="en-US" sz="1200" i="1" kern="1200" dirty="0">
                <a:solidFill>
                  <a:schemeClr val="tx1"/>
                </a:solidFill>
                <a:effectLst/>
                <a:latin typeface="+mn-lt"/>
                <a:ea typeface="+mn-ea"/>
                <a:cs typeface="+mn-cs"/>
              </a:rPr>
              <a:t>For instructors who want to shift away from the diet aid content focus, other articles can certainly be used. For classes struggling to get going on reflective discussion, the PowerPoint slides that go along with this chapter include some sample social media posts; instructors can of course find and use their own to generate discussion, same as with the articles</a:t>
            </a:r>
            <a:endParaRPr lang="en-US" i="1" dirty="0"/>
          </a:p>
          <a:p>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250647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Boolean connections for this activity: Apply, Analyze</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Students will pair with the student next to them for about 5 minutes to discuss their responses, reactions, and reflections regarding the question prompts.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Same prompts as previous slide – but they’re discussing the results of the polls, their reflections, etc.:</a:t>
            </a:r>
          </a:p>
          <a:p>
            <a:endParaRPr lang="en-US" sz="1200" i="1" kern="1200" dirty="0">
              <a:solidFill>
                <a:schemeClr val="tx1"/>
              </a:solidFill>
              <a:effectLst/>
              <a:latin typeface="+mn-lt"/>
              <a:ea typeface="+mn-ea"/>
              <a:cs typeface="+mn-cs"/>
            </a:endParaRPr>
          </a:p>
          <a:p>
            <a:pPr marL="1200150" lvl="1" indent="-742950">
              <a:buFont typeface="+mj-lt"/>
              <a:buAutoNum type="arabicPeriod"/>
            </a:pPr>
            <a:r>
              <a:rPr lang="en-US" dirty="0"/>
              <a:t>Does it matter to you if you know an influencer was paid for a given post?</a:t>
            </a:r>
          </a:p>
          <a:p>
            <a:pPr marL="1200150" lvl="1" indent="-742950">
              <a:buFont typeface="+mj-lt"/>
              <a:buAutoNum type="arabicPeriod"/>
            </a:pPr>
            <a:r>
              <a:rPr lang="en-US" dirty="0"/>
              <a:t>Have you ever purchased a product you saw promoted through social media?  </a:t>
            </a:r>
          </a:p>
          <a:p>
            <a:pPr marL="1200150" lvl="1" indent="-742950">
              <a:buFont typeface="+mj-lt"/>
              <a:buAutoNum type="arabicPeriod"/>
            </a:pPr>
            <a:r>
              <a:rPr lang="en-US" dirty="0"/>
              <a:t>Would you ever agree to promote a product via social media for pay? </a:t>
            </a:r>
          </a:p>
          <a:p>
            <a:pPr marL="1200150" lvl="1" indent="-742950">
              <a:buFont typeface="+mj-lt"/>
              <a:buAutoNum type="arabicPeriod"/>
            </a:pPr>
            <a:r>
              <a:rPr lang="en-US" dirty="0"/>
              <a:t>What would your biggest concern be regarding agreeing to promote a product via social media for pay? </a:t>
            </a:r>
          </a:p>
          <a:p>
            <a:pPr marL="1200150" lvl="1" indent="-742950">
              <a:buFont typeface="+mj-lt"/>
              <a:buAutoNum type="arabicPeriod"/>
            </a:pPr>
            <a:r>
              <a:rPr lang="en-US" dirty="0"/>
              <a:t>What limits, if any, would you place on the amount of money an influencer should be able to be paid for product promotion? </a:t>
            </a:r>
          </a:p>
          <a:p>
            <a:pPr marL="1200150" lvl="1" indent="-742950">
              <a:buFont typeface="+mj-lt"/>
              <a:buAutoNum type="arabicPeriod"/>
            </a:pPr>
            <a:r>
              <a:rPr lang="en-US" dirty="0"/>
              <a:t>When should social media influencers be held responsible for using ethical/honest hashtags alongside their post (e.g., “#</a:t>
            </a:r>
            <a:r>
              <a:rPr lang="en-US" dirty="0" err="1"/>
              <a:t>paidpost</a:t>
            </a:r>
            <a:r>
              <a:rPr lang="en-US" dirty="0"/>
              <a:t>” OR “#photoshop” OR “#</a:t>
            </a:r>
            <a:r>
              <a:rPr lang="en-US" dirty="0" err="1"/>
              <a:t>buyerbeware</a:t>
            </a:r>
            <a:r>
              <a:rPr lang="en-US" dirty="0"/>
              <a:t>”)? </a:t>
            </a:r>
          </a:p>
          <a:p>
            <a:endParaRPr lang="en-US" sz="120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a:t>
            </a:fld>
            <a:endParaRPr lang="en-US"/>
          </a:p>
        </p:txBody>
      </p:sp>
    </p:spTree>
    <p:extLst>
      <p:ext uri="{BB962C8B-B14F-4D97-AF65-F5344CB8AC3E}">
        <p14:creationId xmlns:p14="http://schemas.microsoft.com/office/powerpoint/2010/main" val="384657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1" kern="1200" dirty="0">
                <a:solidFill>
                  <a:schemeClr val="tx1"/>
                </a:solidFill>
                <a:effectLst/>
                <a:latin typeface="+mn-lt"/>
                <a:ea typeface="+mn-ea"/>
                <a:cs typeface="+mn-cs"/>
              </a:rPr>
              <a:t>Boolean connections for this activity: Reflect, Analyze</a:t>
            </a:r>
          </a:p>
          <a:p>
            <a:r>
              <a:rPr lang="en-US" sz="1200" b="0" i="1" kern="1200" dirty="0">
                <a:solidFill>
                  <a:schemeClr val="tx1"/>
                </a:solidFill>
                <a:effectLst/>
                <a:latin typeface="+mn-lt"/>
                <a:ea typeface="+mn-ea"/>
                <a:cs typeface="+mn-cs"/>
              </a:rPr>
              <a:t>ACRL Framework connections to this activity: Scholarship as a Conversation</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How-to Ideas: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the floor for broad discussion (20mins).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Select (at least) two students to live-Tweet the discussion, using a specific hashtag.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Discussion prompts should include their reflections on the initial think/pair prompts above, but may also include conversation starters like: </a:t>
            </a:r>
            <a:endParaRPr lang="en-US" sz="1200" b="0" i="1" kern="1200" dirty="0">
              <a:solidFill>
                <a:schemeClr val="tx1"/>
              </a:solidFill>
              <a:effectLst/>
              <a:latin typeface="+mn-lt"/>
              <a:ea typeface="+mn-ea"/>
              <a:cs typeface="+mn-cs"/>
            </a:endParaRPr>
          </a:p>
          <a:p>
            <a:pPr marL="685800" lvl="1" indent="-228600">
              <a:buFont typeface="+mj-lt"/>
              <a:buAutoNum type="arabicPeriod"/>
            </a:pPr>
            <a:r>
              <a:rPr lang="en-US" dirty="0"/>
              <a:t>Why might brands and influencers want to hide their paid relationship with their audience?</a:t>
            </a:r>
          </a:p>
          <a:p>
            <a:pPr marL="685800" lvl="1" indent="-228600">
              <a:buFont typeface="+mj-lt"/>
              <a:buAutoNum type="arabicPeriod"/>
            </a:pPr>
            <a:r>
              <a:rPr lang="en-US" dirty="0"/>
              <a:t>What do you think about the concept of banning celebrity promotion of diet aids? When might this be appropriate?</a:t>
            </a:r>
          </a:p>
          <a:p>
            <a:pPr marL="685800" lvl="1" indent="-228600">
              <a:buFont typeface="+mj-lt"/>
              <a:buAutoNum type="arabicPeriod"/>
            </a:pPr>
            <a:r>
              <a:rPr lang="en-US" dirty="0"/>
              <a:t>If you were an advertiser, what would you do to reach people like you? How would you get your attention?</a:t>
            </a:r>
          </a:p>
          <a:p>
            <a:pPr marL="685800" lvl="1" indent="-228600">
              <a:buFont typeface="+mj-lt"/>
              <a:buAutoNum type="arabicPeriod"/>
            </a:pPr>
            <a:r>
              <a:rPr lang="en-US" dirty="0"/>
              <a:t>What other ways might there be to “control” audience perception of social media influencer content (e.g., other than “#</a:t>
            </a:r>
            <a:r>
              <a:rPr lang="en-US" dirty="0" err="1"/>
              <a:t>spon</a:t>
            </a:r>
            <a:r>
              <a:rPr lang="en-US" dirty="0"/>
              <a:t>)?</a:t>
            </a:r>
          </a:p>
          <a:p>
            <a:pPr marL="685800" lvl="1" indent="-228600">
              <a:buFont typeface="+mj-lt"/>
              <a:buAutoNum type="arabicPeriod"/>
            </a:pPr>
            <a:r>
              <a:rPr lang="en-US" dirty="0"/>
              <a:t>Now that you’ve read more about the process and the industry, what surprised you from what you read?</a:t>
            </a:r>
          </a:p>
          <a:p>
            <a:pPr marL="685800" lvl="1" indent="-228600">
              <a:buFont typeface="+mj-lt"/>
              <a:buAutoNum type="arabicPeriod"/>
            </a:pPr>
            <a:r>
              <a:rPr lang="en-US" dirty="0"/>
              <a:t>Did any of the information change your perception of the ethics of company approaches and behaviors?</a:t>
            </a:r>
          </a:p>
          <a:p>
            <a:pPr marL="685800" lvl="1" indent="-228600">
              <a:buFont typeface="+mj-lt"/>
              <a:buAutoNum type="arabicPeriod"/>
            </a:pPr>
            <a:r>
              <a:rPr lang="en-US" dirty="0"/>
              <a:t>What is your opinion on the profitability attached to social media influencing work?</a:t>
            </a:r>
          </a:p>
          <a:p>
            <a:pPr marL="685800" lvl="1" indent="-228600">
              <a:buFont typeface="+mj-lt"/>
              <a:buAutoNum type="arabicPeriod"/>
            </a:pPr>
            <a:r>
              <a:rPr lang="en-US" dirty="0"/>
              <a:t>If you had a product to promote, what would your ethical considerations be for how you go about promoting your product?</a:t>
            </a:r>
          </a:p>
          <a:p>
            <a:pPr marL="685800" lvl="1" indent="-228600">
              <a:buFont typeface="+mj-lt"/>
              <a:buAutoNum type="arabicPeriod"/>
            </a:pPr>
            <a:r>
              <a:rPr lang="en-US" dirty="0"/>
              <a:t>If you were approached to be an influencer for a product, what would your ethical considerations be in making your decision to promote that product or not?</a:t>
            </a:r>
          </a:p>
          <a:p>
            <a:r>
              <a:rPr lang="en-US" i="1" dirty="0">
                <a:sym typeface="Wingdings" panose="05000000000000000000" pitchFamily="2" charset="2"/>
              </a:rPr>
              <a:t> These questions could also be randomly handed out to students. Or students could have a # at their seats (1-9) so that they have someone near them to discuss their assigned question with. All sorts of modifications are possible to help students through the discussion!  </a:t>
            </a:r>
            <a:endParaRPr lang="en-US" i="1"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a:p>
        </p:txBody>
      </p:sp>
    </p:spTree>
    <p:extLst>
      <p:ext uri="{BB962C8B-B14F-4D97-AF65-F5344CB8AC3E}">
        <p14:creationId xmlns:p14="http://schemas.microsoft.com/office/powerpoint/2010/main" val="416400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Note: Faculty/Librarians working with online or who want to choose to integrate technology in…could adapt these questions into a polling software of their choosing (e.g., </a:t>
            </a:r>
            <a:r>
              <a:rPr lang="en-US" sz="1200" b="0" i="1" kern="1200" dirty="0" err="1">
                <a:solidFill>
                  <a:schemeClr val="tx1"/>
                </a:solidFill>
                <a:effectLst/>
                <a:latin typeface="+mn-lt"/>
                <a:ea typeface="+mn-ea"/>
                <a:cs typeface="+mn-cs"/>
              </a:rPr>
              <a:t>Mentimeter</a:t>
            </a:r>
            <a:r>
              <a:rPr lang="en-US" sz="1200" b="0" i="1" kern="1200" dirty="0">
                <a:solidFill>
                  <a:schemeClr val="tx1"/>
                </a:solidFill>
                <a:effectLst/>
                <a:latin typeface="+mn-lt"/>
                <a:ea typeface="+mn-ea"/>
                <a:cs typeface="+mn-cs"/>
              </a:rPr>
              <a:t>, where polling and write in options co-exist). Ideally, students would be polled before the discussion board opens and results could be shared for additional opportunities for student reflection in the online-only setting. Can also set the questions to appear 1 by 1 using slide transitions, so that students can focus on each question being asked and reply to the poll accordingly.</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a:p>
        </p:txBody>
      </p:sp>
    </p:spTree>
    <p:extLst>
      <p:ext uri="{BB962C8B-B14F-4D97-AF65-F5344CB8AC3E}">
        <p14:creationId xmlns:p14="http://schemas.microsoft.com/office/powerpoint/2010/main" val="2737389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dirty="0">
                <a:solidFill>
                  <a:schemeClr val="tx1"/>
                </a:solidFill>
                <a:effectLst/>
                <a:latin typeface="+mn-lt"/>
                <a:ea typeface="+mn-ea"/>
                <a:cs typeface="+mn-cs"/>
              </a:rPr>
              <a:t>Boolean connections for this activity: Create, Reflect</a:t>
            </a:r>
          </a:p>
          <a:p>
            <a:r>
              <a:rPr lang="en-US" sz="1200" b="0" i="1" kern="1200" dirty="0">
                <a:solidFill>
                  <a:schemeClr val="tx1"/>
                </a:solidFill>
                <a:effectLst/>
                <a:latin typeface="+mn-lt"/>
                <a:ea typeface="+mn-ea"/>
                <a:cs typeface="+mn-cs"/>
              </a:rPr>
              <a:t>ACRL Framework connections to this activity: Information Creation as a Process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How-to: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Students will select a product to advertise and create a sponsored post to share with classmates on a course blog, wiki, or discussion board.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They should respond to at least two classmates to critically examine the effectiveness of the post and any ethical concerns they may have about the post, based on their readings and discussion throughout the learning activity.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Alternatively, students can select an influencer (from a list) whose posts and strategies they can reflect upon and analyze. In classmate responses for both these options, students should be sure to address the concept of persuasiveness. </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In this section of the activity, the instructor and librarian can participate in the discussion board sponsored ad creation activity and the effectiveness and ethics discussion as desired, based on their comfort level, if preferred/needed for time or class structure reasons. </a:t>
            </a:r>
          </a:p>
          <a:p>
            <a:endParaRPr lang="en-US" sz="1200" b="0" i="1"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a:t>
            </a:fld>
            <a:endParaRPr lang="en-US"/>
          </a:p>
        </p:txBody>
      </p:sp>
    </p:spTree>
    <p:extLst>
      <p:ext uri="{BB962C8B-B14F-4D97-AF65-F5344CB8AC3E}">
        <p14:creationId xmlns:p14="http://schemas.microsoft.com/office/powerpoint/2010/main" val="419906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3200" i="1" dirty="0"/>
              <a:t>See if you can get the students talking! Sharing what THEY think qualifies as an SMI! </a:t>
            </a:r>
          </a:p>
          <a:p>
            <a:endParaRPr lang="en-US" sz="3200" dirty="0"/>
          </a:p>
          <a:p>
            <a:r>
              <a:rPr lang="en-US" sz="3200" dirty="0"/>
              <a:t>Active social media users who:</a:t>
            </a:r>
          </a:p>
          <a:p>
            <a:pPr lvl="1"/>
            <a:r>
              <a:rPr lang="en-US" sz="2800" dirty="0"/>
              <a:t>Maintain a clear personal brand and vibrant relationship with other consumers</a:t>
            </a:r>
          </a:p>
          <a:p>
            <a:pPr lvl="1"/>
            <a:r>
              <a:rPr lang="en-US" sz="2800" dirty="0"/>
              <a:t>Have mastered self-presentation strategies</a:t>
            </a:r>
          </a:p>
          <a:p>
            <a:pPr lvl="1"/>
            <a:r>
              <a:rPr lang="en-US" sz="2800" dirty="0"/>
              <a:t>Reside on a sliding scale of influence (</a:t>
            </a:r>
            <a:r>
              <a:rPr lang="it-IT" sz="2800" dirty="0"/>
              <a:t>mega-, macro-, micro-, and nano-)</a:t>
            </a:r>
          </a:p>
          <a:p>
            <a:pPr lvl="1"/>
            <a:r>
              <a:rPr lang="it-IT" sz="2800" dirty="0"/>
              <a:t>May have varieties of influence (as writers, authorities, spreaders)</a:t>
            </a:r>
            <a:endParaRPr lang="en-US" sz="2800"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a:t>
            </a:fld>
            <a:endParaRPr lang="en-US"/>
          </a:p>
        </p:txBody>
      </p:sp>
    </p:spTree>
    <p:extLst>
      <p:ext uri="{BB962C8B-B14F-4D97-AF65-F5344CB8AC3E}">
        <p14:creationId xmlns:p14="http://schemas.microsoft.com/office/powerpoint/2010/main" val="86083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3200" i="1" dirty="0"/>
              <a:t>Now that you’ve got them talking, think about whether you’ve heard them indicate not just what makes and SMI but what makes a SUCCESSFUL influencer…</a:t>
            </a:r>
          </a:p>
          <a:p>
            <a:endParaRPr lang="en-US" sz="3200" dirty="0"/>
          </a:p>
          <a:p>
            <a:endParaRPr lang="en-US" sz="3200" dirty="0"/>
          </a:p>
          <a:p>
            <a:r>
              <a:rPr lang="en-US" sz="3200" dirty="0"/>
              <a:t>Pros: smart, ambitious, productive, poised</a:t>
            </a:r>
          </a:p>
          <a:p>
            <a:r>
              <a:rPr lang="en-US" sz="3200" dirty="0"/>
              <a:t>Cons: self-pitying, indecisive, easily frustrated, lacking meaning in life</a:t>
            </a:r>
          </a:p>
          <a:p>
            <a:pPr marL="0" indent="0">
              <a:buNone/>
            </a:pPr>
            <a:endParaRPr lang="en-US" sz="3200" dirty="0"/>
          </a:p>
          <a:p>
            <a:pPr marL="0" indent="0" algn="ctr">
              <a:buNone/>
            </a:pPr>
            <a:r>
              <a:rPr lang="en-US" sz="3200" dirty="0"/>
              <a:t>The most powerful social media influencers (at any followership-level) should be perceived as</a:t>
            </a:r>
          </a:p>
          <a:p>
            <a:pPr marL="0" indent="0" algn="ctr">
              <a:buNone/>
            </a:pPr>
            <a:r>
              <a:rPr lang="en-US" sz="3200" dirty="0"/>
              <a:t>“accessible, believable, intimate and thus easy to relate to” (De </a:t>
            </a:r>
            <a:r>
              <a:rPr lang="en-US" sz="3200" dirty="0" err="1"/>
              <a:t>Veirman</a:t>
            </a:r>
            <a:r>
              <a:rPr lang="en-US" sz="3200" dirty="0"/>
              <a:t>, </a:t>
            </a:r>
            <a:r>
              <a:rPr lang="en-US" sz="3200" dirty="0" err="1"/>
              <a:t>Cauberghe</a:t>
            </a:r>
            <a:r>
              <a:rPr lang="en-US" sz="3200" dirty="0"/>
              <a:t> &amp; </a:t>
            </a:r>
            <a:r>
              <a:rPr lang="en-US" sz="3200" dirty="0" err="1"/>
              <a:t>Hudders</a:t>
            </a:r>
            <a:r>
              <a:rPr lang="en-US" sz="3200" dirty="0"/>
              <a:t>, 2017)</a:t>
            </a:r>
          </a:p>
          <a:p>
            <a:endParaRPr lang="en-US" sz="3200" b="0" i="0" kern="1200" dirty="0">
              <a:solidFill>
                <a:schemeClr val="tx1"/>
              </a:solidFill>
              <a:effectLst/>
              <a:latin typeface="+mn-lt"/>
              <a:ea typeface="+mn-ea"/>
              <a:cs typeface="+mn-cs"/>
            </a:endParaRPr>
          </a:p>
          <a:p>
            <a:endParaRPr lang="en-US" sz="3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effectLst/>
              </a:rPr>
              <a:t>Veirman</a:t>
            </a:r>
            <a:r>
              <a:rPr lang="en-US" sz="3200" dirty="0">
                <a:effectLst/>
              </a:rPr>
              <a:t>, Marijke De, </a:t>
            </a:r>
            <a:r>
              <a:rPr lang="en-US" sz="3200" dirty="0" err="1">
                <a:effectLst/>
              </a:rPr>
              <a:t>Veroline</a:t>
            </a:r>
            <a:r>
              <a:rPr lang="en-US" sz="3200" dirty="0">
                <a:effectLst/>
              </a:rPr>
              <a:t> </a:t>
            </a:r>
            <a:r>
              <a:rPr lang="en-US" sz="3200" dirty="0" err="1">
                <a:effectLst/>
              </a:rPr>
              <a:t>Cauberghe</a:t>
            </a:r>
            <a:r>
              <a:rPr lang="en-US" sz="3200" dirty="0">
                <a:effectLst/>
              </a:rPr>
              <a:t>, and </a:t>
            </a:r>
            <a:r>
              <a:rPr lang="en-US" sz="3200" dirty="0" err="1">
                <a:effectLst/>
              </a:rPr>
              <a:t>Liselot</a:t>
            </a:r>
            <a:r>
              <a:rPr lang="en-US" sz="3200" dirty="0">
                <a:effectLst/>
              </a:rPr>
              <a:t> </a:t>
            </a:r>
            <a:r>
              <a:rPr lang="en-US" sz="3200" dirty="0" err="1">
                <a:effectLst/>
              </a:rPr>
              <a:t>Hudders</a:t>
            </a:r>
            <a:r>
              <a:rPr lang="en-US" sz="3200" dirty="0">
                <a:effectLst/>
              </a:rPr>
              <a:t>. “Marketing through Instagram Influencers: The Impact of Number of Followers and Product Divergence on Brand Attitude.” </a:t>
            </a:r>
            <a:r>
              <a:rPr lang="en-US" sz="3200" i="1" dirty="0">
                <a:effectLst/>
              </a:rPr>
              <a:t>International Journal of Advertising</a:t>
            </a:r>
            <a:r>
              <a:rPr lang="en-US" sz="3200" dirty="0">
                <a:effectLst/>
              </a:rPr>
              <a:t> 36, no. 5 (September 2017): 798–828. http://10.0.4.56/02650487.2017.1348035.</a:t>
            </a:r>
          </a:p>
        </p:txBody>
      </p:sp>
      <p:sp>
        <p:nvSpPr>
          <p:cNvPr id="4" name="Slide Number Placeholder 3"/>
          <p:cNvSpPr>
            <a:spLocks noGrp="1"/>
          </p:cNvSpPr>
          <p:nvPr>
            <p:ph type="sldNum" sz="quarter" idx="5"/>
          </p:nvPr>
        </p:nvSpPr>
        <p:spPr/>
        <p:txBody>
          <a:bodyPr/>
          <a:lstStyle/>
          <a:p>
            <a:fld id="{DF811066-0135-4CAA-8AD4-89A97190AC00}" type="slidenum">
              <a:rPr lang="en-US" smtClean="0"/>
              <a:t>3</a:t>
            </a:fld>
            <a:endParaRPr lang="en-US"/>
          </a:p>
        </p:txBody>
      </p:sp>
    </p:spTree>
    <p:extLst>
      <p:ext uri="{BB962C8B-B14F-4D97-AF65-F5344CB8AC3E}">
        <p14:creationId xmlns:p14="http://schemas.microsoft.com/office/powerpoint/2010/main" val="404901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i="1" dirty="0"/>
              <a:t>Be prepared to talk some about the FTC regulations here – the FTC regulations circle back on Slide 7 too!</a:t>
            </a:r>
          </a:p>
          <a:p>
            <a:endParaRPr lang="en-US" i="1" dirty="0"/>
          </a:p>
          <a:p>
            <a:r>
              <a:rPr lang="en-US" sz="1200" kern="1200" dirty="0">
                <a:solidFill>
                  <a:schemeClr val="tx1"/>
                </a:solidFill>
                <a:effectLst/>
                <a:latin typeface="+mn-lt"/>
                <a:ea typeface="+mn-ea"/>
                <a:cs typeface="+mn-cs"/>
              </a:rPr>
              <a:t>The FTC is given broad authority for rulemaking, investigating wrongdoing, and handing down enforcement actions related to, “unfair methods of competition in or affecting commerce, and unfair or deceptive acts or practices in or affecting commerce.”</a:t>
            </a:r>
            <a:endParaRPr lang="en-US" i="1" dirty="0"/>
          </a:p>
          <a:p>
            <a:endParaRPr lang="en-US" dirty="0"/>
          </a:p>
          <a:p>
            <a:r>
              <a:rPr lang="en-US" dirty="0"/>
              <a:t>2017 (Meyers): “</a:t>
            </a:r>
            <a:r>
              <a:rPr lang="en-US" sz="1200" kern="1200" dirty="0">
                <a:solidFill>
                  <a:schemeClr val="tx1"/>
                </a:solidFill>
                <a:effectLst/>
                <a:latin typeface="+mn-lt"/>
                <a:ea typeface="+mn-ea"/>
                <a:cs typeface="+mn-cs"/>
              </a:rPr>
              <a:t>Most influencers are not bothering to hashtag or label their posts as paid or sponsored by brands…few are being reported to the FTC.”</a:t>
            </a:r>
            <a:endParaRPr lang="en-US" dirty="0"/>
          </a:p>
          <a:p>
            <a:endParaRPr lang="en-US" dirty="0"/>
          </a:p>
          <a:p>
            <a:pPr marL="457200" indent="-457200">
              <a:buFont typeface="Arial" panose="020B0604020202020204" pitchFamily="34" charset="0"/>
              <a:buChar char="•"/>
            </a:pPr>
            <a:r>
              <a:rPr lang="en-US" sz="3200" dirty="0"/>
              <a:t>Advertising practices governed by Federal Trade Commission (FTC) rulemaking</a:t>
            </a:r>
          </a:p>
          <a:p>
            <a:pPr marL="457200" indent="-457200">
              <a:buFont typeface="Arial" panose="020B0604020202020204" pitchFamily="34" charset="0"/>
              <a:buChar char="•"/>
            </a:pPr>
            <a:r>
              <a:rPr lang="en-US" sz="3200" dirty="0"/>
              <a:t>Guidelines have been slow to keep up with technological innovation</a:t>
            </a:r>
          </a:p>
          <a:p>
            <a:pPr marL="457200" indent="-457200">
              <a:buFont typeface="Arial" panose="020B0604020202020204" pitchFamily="34" charset="0"/>
              <a:buChar char="•"/>
            </a:pPr>
            <a:r>
              <a:rPr lang="en-US" sz="3200" dirty="0"/>
              <a:t>Biggest changes came after Kim Kardashian posted misleading ad for </a:t>
            </a:r>
            <a:r>
              <a:rPr lang="en-US" sz="3200" dirty="0" err="1"/>
              <a:t>Diclegis</a:t>
            </a:r>
            <a:r>
              <a:rPr lang="en-US" sz="3200" dirty="0"/>
              <a:t>, pregnancy drug, in 2015:</a:t>
            </a:r>
          </a:p>
          <a:p>
            <a:pPr marL="914400" lvl="1" indent="-457200">
              <a:buFont typeface="Arial" panose="020B0604020202020204" pitchFamily="34" charset="0"/>
              <a:buChar char="•"/>
            </a:pPr>
            <a:r>
              <a:rPr lang="en-US" sz="3200" dirty="0"/>
              <a:t>Kardashian did not</a:t>
            </a:r>
          </a:p>
          <a:p>
            <a:pPr marL="1371600" lvl="2" indent="-457200">
              <a:buFont typeface="Arial" panose="020B0604020202020204" pitchFamily="34" charset="0"/>
              <a:buChar char="•"/>
            </a:pPr>
            <a:r>
              <a:rPr lang="en-US" sz="2800" dirty="0"/>
              <a:t>disclose status as paid advertiser</a:t>
            </a:r>
          </a:p>
          <a:p>
            <a:pPr marL="1371600" lvl="2" indent="-457200">
              <a:buFont typeface="Arial" panose="020B0604020202020204" pitchFamily="34" charset="0"/>
              <a:buChar char="•"/>
            </a:pPr>
            <a:r>
              <a:rPr lang="en-US" sz="2800" dirty="0"/>
              <a:t>include risk information for drug</a:t>
            </a:r>
          </a:p>
          <a:p>
            <a:pPr lvl="2"/>
            <a:endParaRPr lang="en-US" sz="2800" dirty="0"/>
          </a:p>
          <a:p>
            <a:pPr lvl="0"/>
            <a:r>
              <a:rPr lang="en-US" sz="2800" dirty="0"/>
              <a:t>Post-Kardashian: </a:t>
            </a:r>
            <a:r>
              <a:rPr lang="en-US" sz="1200" kern="1200" dirty="0">
                <a:solidFill>
                  <a:schemeClr val="tx1"/>
                </a:solidFill>
                <a:effectLst/>
                <a:latin typeface="+mn-lt"/>
                <a:ea typeface="+mn-ea"/>
                <a:cs typeface="+mn-cs"/>
              </a:rPr>
              <a:t>The FTC decided that it was time to publish official guidelines for influencers to follow, which would also mean that it could issue enforcement actions against those that do not abide by those rules.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November 2019, the FTC created a new publication, </a:t>
            </a:r>
            <a:r>
              <a:rPr lang="en-US" sz="1200" i="1" kern="1200" dirty="0">
                <a:solidFill>
                  <a:schemeClr val="tx1"/>
                </a:solidFill>
                <a:effectLst/>
                <a:latin typeface="+mn-lt"/>
                <a:ea typeface="+mn-ea"/>
                <a:cs typeface="+mn-cs"/>
              </a:rPr>
              <a:t>Disclosures 101 for Social Media Influencers</a:t>
            </a:r>
            <a:r>
              <a:rPr lang="en-US" sz="1200" kern="1200" dirty="0">
                <a:solidFill>
                  <a:schemeClr val="tx1"/>
                </a:solidFill>
                <a:effectLst/>
                <a:latin typeface="+mn-lt"/>
                <a:ea typeface="+mn-ea"/>
                <a:cs typeface="+mn-cs"/>
              </a:rPr>
              <a:t>. The pamphlet revises previous guidelines for how influencers should best convey their monetary relationships with brands and advertisers. Instead, this new document gives clear, concise advice for influencers on how and when to disclose these “material connections.” However, these guidelines contradict earlier indications of what was passable in sponsored posts and endorsements on social media; for example, they now recommend against using shortened nicknames like </a:t>
            </a:r>
            <a:r>
              <a:rPr lang="en-US" sz="1200" i="1" kern="1200" dirty="0" err="1">
                <a:solidFill>
                  <a:schemeClr val="tx1"/>
                </a:solidFill>
                <a:effectLst/>
                <a:latin typeface="+mn-lt"/>
                <a:ea typeface="+mn-ea"/>
                <a:cs typeface="+mn-cs"/>
              </a:rPr>
              <a:t>spon</a:t>
            </a:r>
            <a:r>
              <a:rPr lang="en-US" sz="1200" kern="1200" dirty="0">
                <a:solidFill>
                  <a:schemeClr val="tx1"/>
                </a:solidFill>
                <a:effectLst/>
                <a:latin typeface="+mn-lt"/>
                <a:ea typeface="+mn-ea"/>
                <a:cs typeface="+mn-cs"/>
              </a:rPr>
              <a:t> for </a:t>
            </a:r>
            <a:r>
              <a:rPr lang="en-US" sz="1200" i="1" kern="1200" dirty="0">
                <a:solidFill>
                  <a:schemeClr val="tx1"/>
                </a:solidFill>
                <a:effectLst/>
                <a:latin typeface="+mn-lt"/>
                <a:ea typeface="+mn-ea"/>
                <a:cs typeface="+mn-cs"/>
              </a:rPr>
              <a:t>sponsored</a:t>
            </a:r>
            <a:r>
              <a:rPr lang="en-US" sz="1200" kern="1200" dirty="0">
                <a:solidFill>
                  <a:schemeClr val="tx1"/>
                </a:solidFill>
                <a:effectLst/>
                <a:latin typeface="+mn-lt"/>
                <a:ea typeface="+mn-ea"/>
                <a:cs typeface="+mn-cs"/>
              </a:rPr>
              <a:t> as they do not believe that it is clear enough to the consumer. This shows that social media influencers need to stay constantly alert as it is their responsibility—</a:t>
            </a:r>
          </a:p>
          <a:p>
            <a:r>
              <a:rPr lang="en-US" sz="1200" kern="1200" dirty="0">
                <a:solidFill>
                  <a:schemeClr val="tx1"/>
                </a:solidFill>
                <a:effectLst/>
                <a:latin typeface="+mn-lt"/>
                <a:ea typeface="+mn-ea"/>
                <a:cs typeface="+mn-cs"/>
              </a:rPr>
              <a:t>not that of the advertiser or brand—to be sure they are compliant with FTC regulations. Federal Trade Commission, “Disclosures 101 for Social Media Influencers.”</a:t>
            </a:r>
          </a:p>
          <a:p>
            <a:pPr lvl="0"/>
            <a:endParaRPr lang="en-US" sz="2800" dirty="0"/>
          </a:p>
          <a:p>
            <a:pPr lvl="2"/>
            <a:endParaRPr lang="en-US" sz="2800" dirty="0"/>
          </a:p>
          <a:p>
            <a:pPr lvl="2"/>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Electronic Privacy Information Center. “Federal Trade Commission: Overview of Statutory Authority to Remedy Privacy Infringements.” Electronic Privacy Information Center, n.d. https://epic.org/privacy/internet/ftc/Authority.html.</a:t>
            </a:r>
          </a:p>
          <a:p>
            <a:pPr lvl="0"/>
            <a:endParaRPr lang="en-US" sz="2800" dirty="0"/>
          </a:p>
          <a:p>
            <a:pPr lvl="0"/>
            <a:r>
              <a:rPr lang="en-US" sz="2800" dirty="0"/>
              <a:t>Federal Trade Commission. </a:t>
            </a:r>
            <a:r>
              <a:rPr lang="en-US" sz="1200" kern="1200" dirty="0">
                <a:solidFill>
                  <a:schemeClr val="tx1"/>
                </a:solidFill>
                <a:effectLst/>
                <a:latin typeface="+mn-lt"/>
                <a:ea typeface="+mn-ea"/>
                <a:cs typeface="+mn-cs"/>
              </a:rPr>
              <a:t>“Disclosures 101 for Social Media Influencers.” Washington, DC, 2019. https://www.ftc.gov/system/files/documents/plain-language/1001a-influencer-guide-508_1.pdf.</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Meyers, Cynthia B. “Social Media Influencers: A Lesson Plan for Teaching Digital Advertising Media Literacy.” </a:t>
            </a:r>
            <a:r>
              <a:rPr lang="en-US" sz="1200" i="1" kern="1200" dirty="0">
                <a:solidFill>
                  <a:schemeClr val="tx1"/>
                </a:solidFill>
                <a:effectLst/>
                <a:latin typeface="+mn-lt"/>
                <a:ea typeface="+mn-ea"/>
                <a:cs typeface="+mn-cs"/>
              </a:rPr>
              <a:t>Advertising &amp; Society Quarterly</a:t>
            </a:r>
            <a:r>
              <a:rPr lang="en-US" sz="1200" kern="1200" dirty="0">
                <a:solidFill>
                  <a:schemeClr val="tx1"/>
                </a:solidFill>
                <a:effectLst/>
                <a:latin typeface="+mn-lt"/>
                <a:ea typeface="+mn-ea"/>
                <a:cs typeface="+mn-cs"/>
              </a:rPr>
              <a:t> 18, no. 2 (2017). https://doi.org/10.1353/asr.2017.0018.</a:t>
            </a:r>
          </a:p>
          <a:p>
            <a:pPr lvl="0"/>
            <a:endParaRPr lang="en-US" sz="2800" dirty="0"/>
          </a:p>
          <a:p>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a:t>
            </a:fld>
            <a:endParaRPr lang="en-US"/>
          </a:p>
        </p:txBody>
      </p:sp>
    </p:spTree>
    <p:extLst>
      <p:ext uri="{BB962C8B-B14F-4D97-AF65-F5344CB8AC3E}">
        <p14:creationId xmlns:p14="http://schemas.microsoft.com/office/powerpoint/2010/main" val="221125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200" dirty="0">
              <a:effectLst/>
            </a:endParaRPr>
          </a:p>
        </p:txBody>
      </p:sp>
      <p:sp>
        <p:nvSpPr>
          <p:cNvPr id="4" name="Slide Number Placeholder 3"/>
          <p:cNvSpPr>
            <a:spLocks noGrp="1"/>
          </p:cNvSpPr>
          <p:nvPr>
            <p:ph type="sldNum" sz="quarter" idx="5"/>
          </p:nvPr>
        </p:nvSpPr>
        <p:spPr/>
        <p:txBody>
          <a:bodyPr/>
          <a:lstStyle/>
          <a:p>
            <a:fld id="{DF811066-0135-4CAA-8AD4-89A97190AC00}" type="slidenum">
              <a:rPr lang="en-US" smtClean="0"/>
              <a:t>5</a:t>
            </a:fld>
            <a:endParaRPr lang="en-US"/>
          </a:p>
        </p:txBody>
      </p:sp>
    </p:spTree>
    <p:extLst>
      <p:ext uri="{BB962C8B-B14F-4D97-AF65-F5344CB8AC3E}">
        <p14:creationId xmlns:p14="http://schemas.microsoft.com/office/powerpoint/2010/main" val="47496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i="1" dirty="0"/>
              <a:t>Circled area reads…</a:t>
            </a:r>
          </a:p>
          <a:p>
            <a:endParaRPr lang="en-US" sz="3200" dirty="0"/>
          </a:p>
          <a:p>
            <a:endParaRPr lang="en-US" sz="3200" dirty="0"/>
          </a:p>
          <a:p>
            <a:r>
              <a:rPr lang="en-US" sz="3200" dirty="0"/>
              <a:t>Additional safety information can be found below and at…&lt;&lt;links to drug’s safety info and drug’s home page…&gt;&gt;</a:t>
            </a:r>
          </a:p>
          <a:p>
            <a:endParaRPr lang="en-US" sz="3200" dirty="0"/>
          </a:p>
          <a:p>
            <a:endParaRPr lang="en-US" sz="3200" dirty="0">
              <a:effectLst/>
            </a:endParaRPr>
          </a:p>
        </p:txBody>
      </p:sp>
      <p:sp>
        <p:nvSpPr>
          <p:cNvPr id="4" name="Slide Number Placeholder 3"/>
          <p:cNvSpPr>
            <a:spLocks noGrp="1"/>
          </p:cNvSpPr>
          <p:nvPr>
            <p:ph type="sldNum" sz="quarter" idx="5"/>
          </p:nvPr>
        </p:nvSpPr>
        <p:spPr/>
        <p:txBody>
          <a:bodyPr/>
          <a:lstStyle/>
          <a:p>
            <a:fld id="{DF811066-0135-4CAA-8AD4-89A97190AC00}" type="slidenum">
              <a:rPr lang="en-US" smtClean="0"/>
              <a:t>6</a:t>
            </a:fld>
            <a:endParaRPr lang="en-US"/>
          </a:p>
        </p:txBody>
      </p:sp>
    </p:spTree>
    <p:extLst>
      <p:ext uri="{BB962C8B-B14F-4D97-AF65-F5344CB8AC3E}">
        <p14:creationId xmlns:p14="http://schemas.microsoft.com/office/powerpoint/2010/main" val="418435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171450" indent="-171450">
              <a:buFont typeface="Arial" panose="020B0604020202020204" pitchFamily="34" charset="0"/>
              <a:buChar char="•"/>
            </a:pPr>
            <a:r>
              <a:rPr lang="en-US" dirty="0"/>
              <a:t>FTC guides for influencers</a:t>
            </a:r>
            <a:r>
              <a:rPr lang="en-US" baseline="0" dirty="0"/>
              <a:t> (</a:t>
            </a:r>
            <a:r>
              <a:rPr lang="en-US" dirty="0"/>
              <a:t>https://ftc.gov/influencers); </a:t>
            </a:r>
          </a:p>
          <a:p>
            <a:pPr marL="171450" indent="-171450">
              <a:buFont typeface="Arial" panose="020B0604020202020204" pitchFamily="34" charset="0"/>
              <a:buChar char="•"/>
            </a:pPr>
            <a:r>
              <a:rPr lang="en-US" dirty="0"/>
              <a:t>FTC Endorsement</a:t>
            </a:r>
            <a:r>
              <a:rPr lang="en-US" baseline="0" dirty="0"/>
              <a:t> Guides for brands (https://www.ftc.gov/sites/default/files/attachments/press-releases/ftc-publishes-final-guides-governing-endorsements-testimonials/091005revisedendorsementguides.pdf)</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a:t>
            </a:fld>
            <a:endParaRPr lang="en-US"/>
          </a:p>
        </p:txBody>
      </p:sp>
    </p:spTree>
    <p:extLst>
      <p:ext uri="{BB962C8B-B14F-4D97-AF65-F5344CB8AC3E}">
        <p14:creationId xmlns:p14="http://schemas.microsoft.com/office/powerpoint/2010/main" val="154637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sz="2800" i="1" dirty="0"/>
              <a:t>Probably a great section to partner on with the faculty member – making sure that the ideas here about media literacy / media disinformation connect with relevant subject area theory and concepts. </a:t>
            </a:r>
          </a:p>
          <a:p>
            <a:pPr lvl="0"/>
            <a:endParaRPr lang="en-US" sz="2800" dirty="0"/>
          </a:p>
          <a:p>
            <a:pPr lvl="0"/>
            <a:r>
              <a:rPr lang="en-US" sz="2800" b="1" dirty="0"/>
              <a:t>Persuasion knowledge model (PKM):</a:t>
            </a:r>
          </a:p>
          <a:p>
            <a:pPr marL="457200" lvl="0" indent="-457200">
              <a:buFont typeface="Arial" panose="020B0604020202020204" pitchFamily="34" charset="0"/>
              <a:buChar char="•"/>
            </a:pPr>
            <a:r>
              <a:rPr lang="en-US" sz="2800" dirty="0"/>
              <a:t>Developed by Marian </a:t>
            </a:r>
            <a:r>
              <a:rPr lang="en-US" sz="2800" dirty="0" err="1"/>
              <a:t>Friestad</a:t>
            </a:r>
            <a:r>
              <a:rPr lang="en-US" sz="2800" dirty="0"/>
              <a:t> (1994): “how people's persuasion knowledge influences their responses to persuasion attempts.”</a:t>
            </a:r>
          </a:p>
          <a:p>
            <a:pPr marL="914400" lvl="1" indent="-457200">
              <a:buFont typeface="Arial" panose="020B0604020202020204" pitchFamily="34" charset="0"/>
              <a:buChar char="•"/>
            </a:pPr>
            <a:r>
              <a:rPr lang="en-US" sz="2800" dirty="0"/>
              <a:t>“emphasizes a consumer's capacity to learn about persuasion over time, including how to manage their own psychological activities in persuasion episodes.”</a:t>
            </a:r>
          </a:p>
          <a:p>
            <a:pPr marL="457200" lvl="0" indent="-457200">
              <a:buFont typeface="Arial" panose="020B0604020202020204" pitchFamily="34" charset="0"/>
              <a:buChar char="•"/>
            </a:pPr>
            <a:r>
              <a:rPr lang="en-US" sz="2800" dirty="0"/>
              <a:t>“The Persuasion Knowledge Model presumes that people's persuasion knowledge is developmentally contingent. Within individuals, it continues developing throughout the life span.”</a:t>
            </a:r>
          </a:p>
          <a:p>
            <a:pPr marL="457200" lvl="0" indent="-457200">
              <a:buFont typeface="Arial" panose="020B0604020202020204" pitchFamily="34" charset="0"/>
              <a:buChar char="•"/>
            </a:pPr>
            <a:endParaRPr lang="en-US" sz="2800" dirty="0"/>
          </a:p>
          <a:p>
            <a:pPr lvl="0"/>
            <a:endParaRPr lang="en-US" sz="2800" dirty="0"/>
          </a:p>
          <a:p>
            <a:pPr lvl="0"/>
            <a:r>
              <a:rPr lang="en-US" sz="2800" b="1" dirty="0"/>
              <a:t>Overall, consider the food photos here – which would </a:t>
            </a:r>
            <a:r>
              <a:rPr lang="en-US" sz="2800" b="1" i="1" u="sng" dirty="0"/>
              <a:t>they</a:t>
            </a:r>
            <a:r>
              <a:rPr lang="en-US" sz="2800" b="1" i="0" dirty="0"/>
              <a:t> rather eat?</a:t>
            </a:r>
            <a:r>
              <a:rPr lang="en-US" sz="2800" b="1" dirty="0"/>
              <a:t>:</a:t>
            </a:r>
          </a:p>
          <a:p>
            <a:pPr marL="457200" lvl="0" indent="-457200">
              <a:buFont typeface="Arial" panose="020B0604020202020204" pitchFamily="34" charset="0"/>
              <a:buChar char="•"/>
            </a:pPr>
            <a:r>
              <a:rPr lang="en-US" sz="2800" dirty="0"/>
              <a:t>Consumers gain experience recognizing deception, better able to spot it in future</a:t>
            </a:r>
            <a:endParaRPr lang="en-US" sz="3200" dirty="0"/>
          </a:p>
          <a:p>
            <a:pPr marL="457200" lvl="0" indent="-457200" algn="l">
              <a:buFont typeface="Arial" panose="020B0604020202020204" pitchFamily="34" charset="0"/>
              <a:buChar char="•"/>
            </a:pPr>
            <a:r>
              <a:rPr lang="en-US" sz="3200" dirty="0"/>
              <a:t>Consumer sees sponsored post with strong, clear visual markers </a:t>
            </a:r>
            <a:r>
              <a:rPr lang="en-US" sz="3200" dirty="0">
                <a:sym typeface="Wingdings" panose="05000000000000000000" pitchFamily="2" charset="2"/>
              </a:rPr>
              <a:t> </a:t>
            </a:r>
            <a:r>
              <a:rPr lang="en-US" sz="3200" dirty="0"/>
              <a:t>Recognizes telltale signs for all new incoming posts/ads</a:t>
            </a:r>
          </a:p>
          <a:p>
            <a:endParaRPr lang="en-US" dirty="0"/>
          </a:p>
          <a:p>
            <a:endParaRPr lang="en-US" dirty="0"/>
          </a:p>
          <a:p>
            <a:endParaRPr lang="en-US" dirty="0"/>
          </a:p>
          <a:p>
            <a:r>
              <a:rPr lang="en-US" sz="1200" b="0" i="0" kern="1200" dirty="0" err="1">
                <a:solidFill>
                  <a:schemeClr val="tx1"/>
                </a:solidFill>
                <a:effectLst/>
                <a:latin typeface="+mn-lt"/>
                <a:ea typeface="+mn-ea"/>
                <a:cs typeface="+mn-cs"/>
              </a:rPr>
              <a:t>Friestad</a:t>
            </a:r>
            <a:r>
              <a:rPr lang="en-US" sz="1200" b="0" i="0" kern="1200" dirty="0">
                <a:solidFill>
                  <a:schemeClr val="tx1"/>
                </a:solidFill>
                <a:effectLst/>
                <a:latin typeface="+mn-lt"/>
                <a:ea typeface="+mn-ea"/>
                <a:cs typeface="+mn-cs"/>
              </a:rPr>
              <a:t>, Marian, and Peter Wright. "The persuasion knowledge model: How people cope with persuasion attempts." </a:t>
            </a:r>
            <a:r>
              <a:rPr lang="en-US" sz="1200" b="0" i="1" kern="1200" dirty="0">
                <a:solidFill>
                  <a:schemeClr val="tx1"/>
                </a:solidFill>
                <a:effectLst/>
                <a:latin typeface="+mn-lt"/>
                <a:ea typeface="+mn-ea"/>
                <a:cs typeface="+mn-cs"/>
              </a:rPr>
              <a:t>Journal of consumer research</a:t>
            </a:r>
            <a:r>
              <a:rPr lang="en-US" sz="1200" b="0" i="0" kern="1200" dirty="0">
                <a:solidFill>
                  <a:schemeClr val="tx1"/>
                </a:solidFill>
                <a:effectLst/>
                <a:latin typeface="+mn-lt"/>
                <a:ea typeface="+mn-ea"/>
                <a:cs typeface="+mn-cs"/>
              </a:rPr>
              <a:t> 21, no. 1 (1994): 1-31.</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a:t>
            </a:fld>
            <a:endParaRPr lang="en-US"/>
          </a:p>
        </p:txBody>
      </p:sp>
    </p:spTree>
    <p:extLst>
      <p:ext uri="{BB962C8B-B14F-4D97-AF65-F5344CB8AC3E}">
        <p14:creationId xmlns:p14="http://schemas.microsoft.com/office/powerpoint/2010/main" val="178329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1" kern="1200" dirty="0">
                <a:solidFill>
                  <a:schemeClr val="tx1"/>
                </a:solidFill>
                <a:effectLst/>
                <a:latin typeface="+mn-lt"/>
                <a:ea typeface="+mn-ea"/>
                <a:cs typeface="+mn-cs"/>
              </a:rPr>
              <a:t>Boolean connections for this activity: Remember, Understand</a:t>
            </a:r>
          </a:p>
          <a:p>
            <a:r>
              <a:rPr lang="en-US" sz="1200" b="0" i="1" kern="1200" dirty="0">
                <a:solidFill>
                  <a:schemeClr val="tx1"/>
                </a:solidFill>
                <a:effectLst/>
                <a:latin typeface="+mn-lt"/>
                <a:ea typeface="+mn-ea"/>
                <a:cs typeface="+mn-cs"/>
              </a:rPr>
              <a:t>ACRL Framework connections to this activity: Authority is Constructed &amp; Contextual</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Note: Faculty/Librarians working with online students could adapt these questions into a polling software of their choosing (e.g., </a:t>
            </a:r>
            <a:r>
              <a:rPr lang="en-US" sz="1200" b="0" i="1" kern="1200" dirty="0" err="1">
                <a:solidFill>
                  <a:schemeClr val="tx1"/>
                </a:solidFill>
                <a:effectLst/>
                <a:latin typeface="+mn-lt"/>
                <a:ea typeface="+mn-ea"/>
                <a:cs typeface="+mn-cs"/>
              </a:rPr>
              <a:t>Mentimeter</a:t>
            </a:r>
            <a:r>
              <a:rPr lang="en-US" sz="1200" b="0" i="1" kern="1200" dirty="0">
                <a:solidFill>
                  <a:schemeClr val="tx1"/>
                </a:solidFill>
                <a:effectLst/>
                <a:latin typeface="+mn-lt"/>
                <a:ea typeface="+mn-ea"/>
                <a:cs typeface="+mn-cs"/>
              </a:rPr>
              <a:t>, where polling and write in options co-exist). Ideally, students would be polled before the discussion board opens and results could be shared for additional opportunities for student reflection in the online-only setting. Can also set the questions to appear 1 by 1 using slide transitions, so that students can focus on each question being asked and reply to the poll accordingly.</a:t>
            </a:r>
          </a:p>
          <a:p>
            <a:endParaRPr lang="en-US" sz="1200" b="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If polling…</a:t>
            </a:r>
          </a:p>
          <a:p>
            <a:r>
              <a:rPr lang="en-US" sz="1200" b="0" i="0" kern="1200" dirty="0">
                <a:solidFill>
                  <a:schemeClr val="tx1"/>
                </a:solidFill>
                <a:effectLst/>
                <a:latin typeface="+mn-lt"/>
                <a:ea typeface="+mn-ea"/>
                <a:cs typeface="+mn-cs"/>
              </a:rPr>
              <a:t>Q1: Yes/No</a:t>
            </a:r>
          </a:p>
          <a:p>
            <a:r>
              <a:rPr lang="en-US" sz="1200" b="0" i="0" kern="1200" dirty="0">
                <a:solidFill>
                  <a:schemeClr val="tx1"/>
                </a:solidFill>
                <a:effectLst/>
                <a:latin typeface="+mn-lt"/>
                <a:ea typeface="+mn-ea"/>
                <a:cs typeface="+mn-cs"/>
              </a:rPr>
              <a:t>Q2: Yes/No</a:t>
            </a:r>
          </a:p>
          <a:p>
            <a:r>
              <a:rPr lang="en-US" sz="1200" b="0" i="0" kern="1200" dirty="0">
                <a:solidFill>
                  <a:schemeClr val="tx1"/>
                </a:solidFill>
                <a:effectLst/>
                <a:latin typeface="+mn-lt"/>
                <a:ea typeface="+mn-ea"/>
                <a:cs typeface="+mn-cs"/>
              </a:rPr>
              <a:t>Q3: Yes/No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Q4 choices: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a:t>
            </a:r>
            <a:r>
              <a:rPr lang="en-US" dirty="0"/>
              <a:t>ize of the paycheck;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actually like/use the product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think it’ll get me more followers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company who makes the product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Q5 have them write in! (Not polling? Scratch paper!)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Q6 have them write in! (Not polling? Scratch paper!)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i="1"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a:t>
            </a:fld>
            <a:endParaRPr lang="en-US"/>
          </a:p>
        </p:txBody>
      </p:sp>
    </p:spTree>
    <p:extLst>
      <p:ext uri="{BB962C8B-B14F-4D97-AF65-F5344CB8AC3E}">
        <p14:creationId xmlns:p14="http://schemas.microsoft.com/office/powerpoint/2010/main" val="297682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Footer Placeholder 4">
            <a:extLst>
              <a:ext uri="{FF2B5EF4-FFF2-40B4-BE49-F238E27FC236}">
                <a16:creationId xmlns:a16="http://schemas.microsoft.com/office/drawing/2014/main" id="{22A9B7A3-89C7-4444-BB11-FE08B3C3A3C4}"/>
              </a:ext>
            </a:extLst>
          </p:cNvPr>
          <p:cNvSpPr txBox="1">
            <a:spLocks/>
          </p:cNvSpPr>
          <p:nvPr userDrawn="1"/>
        </p:nvSpPr>
        <p:spPr>
          <a:xfrm>
            <a:off x="3124200" y="6356349"/>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Teaching About Fake News: Lesson Plans for Different Disciplines and Audiences</a:t>
            </a:r>
          </a:p>
        </p:txBody>
      </p:sp>
      <p:sp>
        <p:nvSpPr>
          <p:cNvPr id="19" name="Slide Number Placeholder 5">
            <a:extLst>
              <a:ext uri="{FF2B5EF4-FFF2-40B4-BE49-F238E27FC236}">
                <a16:creationId xmlns:a16="http://schemas.microsoft.com/office/drawing/2014/main" id="{9684C66B-C538-404A-85C9-1E4AEB65978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Search the ACRL Sandbox for more with #</a:t>
            </a:r>
            <a:r>
              <a:rPr lang="en-US" dirty="0" err="1"/>
              <a:t>fakenews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E299AC4C-6278-E347-9557-E56541852D36}"/>
              </a:ext>
            </a:extLst>
          </p:cNvPr>
          <p:cNvSpPr/>
          <p:nvPr userDrawn="1"/>
        </p:nvSpPr>
        <p:spPr>
          <a:xfrm>
            <a:off x="6556248" y="6308079"/>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25E666A2-83BD-1341-829D-BE5B62BDE060}"/>
              </a:ext>
            </a:extLst>
          </p:cNvPr>
          <p:cNvSpPr/>
          <p:nvPr userDrawn="1"/>
        </p:nvSpPr>
        <p:spPr>
          <a:xfrm>
            <a:off x="6556248" y="6301421"/>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405265"/>
            <a:ext cx="2895600" cy="365125"/>
          </a:xfrm>
        </p:spPr>
        <p:txBody>
          <a:bodyPr/>
          <a:lstStyle/>
          <a:p>
            <a:r>
              <a:rPr lang="en-US" dirty="0"/>
              <a:t>Teaching About Fake News: Lesson Plans for Different Disciplines and Audiences</a:t>
            </a:r>
          </a:p>
          <a:p>
            <a:endParaRPr lang="en-US" dirty="0"/>
          </a:p>
        </p:txBody>
      </p:sp>
      <p:sp>
        <p:nvSpPr>
          <p:cNvPr id="8" name="TextBox 7">
            <a:extLst>
              <a:ext uri="{FF2B5EF4-FFF2-40B4-BE49-F238E27FC236}">
                <a16:creationId xmlns:a16="http://schemas.microsoft.com/office/drawing/2014/main" id="{EE24BDA0-E35D-4A46-B47B-77B6E095B4A9}"/>
              </a:ext>
            </a:extLst>
          </p:cNvPr>
          <p:cNvSpPr txBox="1"/>
          <p:nvPr userDrawn="1"/>
        </p:nvSpPr>
        <p:spPr>
          <a:xfrm>
            <a:off x="6553200" y="6308725"/>
            <a:ext cx="2133600" cy="461665"/>
          </a:xfrm>
          <a:prstGeom prst="rect">
            <a:avLst/>
          </a:prstGeom>
          <a:noFill/>
        </p:spPr>
        <p:txBody>
          <a:bodyPr wrap="square" rtlCol="0">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5082B1F9-A70E-2E46-9F4F-A2C55B4FAA8B}"/>
              </a:ext>
            </a:extLst>
          </p:cNvPr>
          <p:cNvSpPr/>
          <p:nvPr userDrawn="1"/>
        </p:nvSpPr>
        <p:spPr>
          <a:xfrm>
            <a:off x="6364161" y="6308079"/>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C1ABF082-2F5F-5E49-A124-55AC2F6739F9}"/>
              </a:ext>
            </a:extLst>
          </p:cNvPr>
          <p:cNvSpPr/>
          <p:nvPr userDrawn="1"/>
        </p:nvSpPr>
        <p:spPr>
          <a:xfrm>
            <a:off x="6553200" y="6308079"/>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0" name="Rectangle 9">
            <a:extLst>
              <a:ext uri="{FF2B5EF4-FFF2-40B4-BE49-F238E27FC236}">
                <a16:creationId xmlns:a16="http://schemas.microsoft.com/office/drawing/2014/main" id="{DB0D9DE4-FBDB-1646-94F9-CF876238B706}"/>
              </a:ext>
            </a:extLst>
          </p:cNvPr>
          <p:cNvSpPr/>
          <p:nvPr userDrawn="1"/>
        </p:nvSpPr>
        <p:spPr>
          <a:xfrm>
            <a:off x="6556248" y="6308079"/>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5E967F8-6155-6D47-BB87-255E1AAC2B12}"/>
              </a:ext>
            </a:extLst>
          </p:cNvPr>
          <p:cNvSpPr/>
          <p:nvPr userDrawn="1"/>
        </p:nvSpPr>
        <p:spPr>
          <a:xfrm>
            <a:off x="6553200" y="6308079"/>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279FB97B-349F-D148-B20D-40574C53DDD8}"/>
              </a:ext>
            </a:extLst>
          </p:cNvPr>
          <p:cNvSpPr/>
          <p:nvPr userDrawn="1"/>
        </p:nvSpPr>
        <p:spPr>
          <a:xfrm>
            <a:off x="6400800" y="6308079"/>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837B039D-F181-A446-8060-73F040205C75}"/>
              </a:ext>
            </a:extLst>
          </p:cNvPr>
          <p:cNvSpPr/>
          <p:nvPr userDrawn="1"/>
        </p:nvSpPr>
        <p:spPr>
          <a:xfrm>
            <a:off x="6556248" y="6308079"/>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BDAE8485-A027-7442-A042-10C70A7EBEC2}"/>
              </a:ext>
            </a:extLst>
          </p:cNvPr>
          <p:cNvSpPr/>
          <p:nvPr userDrawn="1"/>
        </p:nvSpPr>
        <p:spPr>
          <a:xfrm>
            <a:off x="6477000" y="6308127"/>
            <a:ext cx="2130552" cy="461665"/>
          </a:xfrm>
          <a:prstGeom prst="rect">
            <a:avLst/>
          </a:prstGeom>
        </p:spPr>
        <p:txBody>
          <a:bodyPr>
            <a:spAutoFit/>
          </a:bodyPr>
          <a:lstStyle/>
          <a:p>
            <a:pPr algn="r"/>
            <a:r>
              <a:rPr lang="en-US" sz="1200" baseline="0" dirty="0">
                <a:solidFill>
                  <a:schemeClr val="tx1">
                    <a:lumMod val="50000"/>
                    <a:lumOff val="50000"/>
                  </a:schemeClr>
                </a:solidFill>
              </a:rPr>
              <a:t>Search the ACRL Sandbox for more lessons with #</a:t>
            </a:r>
            <a:r>
              <a:rPr lang="en-US" sz="1200" baseline="0" dirty="0" err="1">
                <a:solidFill>
                  <a:schemeClr val="tx1">
                    <a:lumMod val="50000"/>
                    <a:lumOff val="50000"/>
                  </a:schemeClr>
                </a:solidFill>
              </a:rPr>
              <a:t>fakenews</a:t>
            </a:r>
            <a:endParaRPr lang="en-US" sz="1200" baseline="0" dirty="0">
              <a:solidFill>
                <a:schemeClr val="tx1">
                  <a:lumMod val="50000"/>
                  <a:lumOff val="5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en-US" dirty="0"/>
              <a:t>Teaching About Fake News: Lesson Plans for Different Disciplines and Audiences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Search the ACRL Sandbox for more with #</a:t>
            </a:r>
            <a:r>
              <a:rPr lang="en-US" dirty="0" err="1"/>
              <a:t>fakenews</a:t>
            </a:r>
            <a:endParaRPr lang="en-US" dirty="0"/>
          </a:p>
        </p:txBody>
      </p:sp>
      <p:pic>
        <p:nvPicPr>
          <p:cNvPr id="8" name="Picture 7">
            <a:extLst>
              <a:ext uri="{FF2B5EF4-FFF2-40B4-BE49-F238E27FC236}">
                <a16:creationId xmlns:a16="http://schemas.microsoft.com/office/drawing/2014/main" id="{6EDA6261-D0F5-1E40-840C-41BE437929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962" y="5323168"/>
            <a:ext cx="2298287" cy="1530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vinayravindran.com/2016/04/08/magic-140-characte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nationaldeafcenter.org/news/catch-us-if-you-c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mrjamie.cc/2015/06/30/adobe-check-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www.endocrine-witch.net/2016/07/08/digitalscholar-day-5-learning-as-convers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searchleap.com/importance-social-media-digital-marketing-attract-millennials-behavior-consum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researchleap.com/how-does-marketing-strategy-influence-firm-performance-implementation-of-marketing-strategy-for-firm-succ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Kim_Kardashian_West,_Parramatta_Westfield_Sydney_Australia_-_15199013056.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ampaignlive.co.uk/article/sponsored-posts-ad-instagram-almost-double/159270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hyperlink" Target="http://beautiful-pictures-world.blogspot.co.uk/2012/01/junk-food-advertising-are-you-being.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hyperlink" Target="https://creativecommons.org/licenses/by/3.0/" TargetMode="External"/><Relationship Id="rId4" Type="http://schemas.openxmlformats.org/officeDocument/2006/relationships/hyperlink" Target="http://beautiful-pictures-world.blogspot.com/2012/01/junk-food-advertising-are-you-being.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2793-D84E-114F-802E-449F8CC24023}"/>
              </a:ext>
            </a:extLst>
          </p:cNvPr>
          <p:cNvSpPr>
            <a:spLocks noGrp="1"/>
          </p:cNvSpPr>
          <p:nvPr>
            <p:ph type="ctrTitle"/>
          </p:nvPr>
        </p:nvSpPr>
        <p:spPr/>
        <p:txBody>
          <a:bodyPr/>
          <a:lstStyle/>
          <a:p>
            <a:r>
              <a:rPr lang="en-US" dirty="0"/>
              <a:t>Bad Influence</a:t>
            </a:r>
          </a:p>
        </p:txBody>
      </p:sp>
      <p:sp>
        <p:nvSpPr>
          <p:cNvPr id="3" name="Subtitle 2">
            <a:extLst>
              <a:ext uri="{FF2B5EF4-FFF2-40B4-BE49-F238E27FC236}">
                <a16:creationId xmlns:a16="http://schemas.microsoft.com/office/drawing/2014/main" id="{AA5456B1-5C9B-8748-A950-181F55B627A0}"/>
              </a:ext>
            </a:extLst>
          </p:cNvPr>
          <p:cNvSpPr>
            <a:spLocks noGrp="1"/>
          </p:cNvSpPr>
          <p:nvPr>
            <p:ph type="subTitle" idx="1"/>
          </p:nvPr>
        </p:nvSpPr>
        <p:spPr/>
        <p:txBody>
          <a:bodyPr>
            <a:normAutofit fontScale="70000" lnSpcReduction="20000"/>
          </a:bodyPr>
          <a:lstStyle/>
          <a:p>
            <a:pPr>
              <a:lnSpc>
                <a:spcPct val="120000"/>
              </a:lnSpc>
            </a:pPr>
            <a:r>
              <a:rPr lang="en-US" dirty="0"/>
              <a:t>Disinformation and Ethical Considerations of</a:t>
            </a:r>
          </a:p>
          <a:p>
            <a:pPr>
              <a:lnSpc>
                <a:spcPct val="120000"/>
              </a:lnSpc>
            </a:pPr>
            <a:r>
              <a:rPr lang="en-US" dirty="0"/>
              <a:t>Influencer Marketing Campaigns</a:t>
            </a:r>
          </a:p>
          <a:p>
            <a:pPr>
              <a:lnSpc>
                <a:spcPct val="120000"/>
              </a:lnSpc>
            </a:pPr>
            <a:r>
              <a:rPr lang="en-US" dirty="0"/>
              <a:t>on Social Media Platforms</a:t>
            </a:r>
            <a:br>
              <a:rPr lang="en-US" dirty="0"/>
            </a:br>
            <a:endParaRPr lang="en-US" dirty="0"/>
          </a:p>
          <a:p>
            <a:endParaRPr lang="en-US" dirty="0"/>
          </a:p>
          <a:p>
            <a:endParaRPr lang="en-US" dirty="0"/>
          </a:p>
        </p:txBody>
      </p:sp>
    </p:spTree>
    <p:extLst>
      <p:ext uri="{BB962C8B-B14F-4D97-AF65-F5344CB8AC3E}">
        <p14:creationId xmlns:p14="http://schemas.microsoft.com/office/powerpoint/2010/main" val="39021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9741-FE6F-9840-9064-16C9D57A2D74}"/>
              </a:ext>
            </a:extLst>
          </p:cNvPr>
          <p:cNvSpPr>
            <a:spLocks noGrp="1"/>
          </p:cNvSpPr>
          <p:nvPr>
            <p:ph type="title"/>
          </p:nvPr>
        </p:nvSpPr>
        <p:spPr/>
        <p:txBody>
          <a:bodyPr/>
          <a:lstStyle/>
          <a:p>
            <a:r>
              <a:rPr lang="en-US" dirty="0"/>
              <a:t>Pair &amp; Share!</a:t>
            </a:r>
          </a:p>
        </p:txBody>
      </p:sp>
      <p:pic>
        <p:nvPicPr>
          <p:cNvPr id="6" name="Content Placeholder 4" descr="A picture containing computer&#10;&#10;Description automatically generated">
            <a:extLst>
              <a:ext uri="{FF2B5EF4-FFF2-40B4-BE49-F238E27FC236}">
                <a16:creationId xmlns:a16="http://schemas.microsoft.com/office/drawing/2014/main" id="{AC5AC5BB-2E25-4C7A-9018-63B990A9FB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31839" y="1246812"/>
            <a:ext cx="6954961" cy="4364375"/>
          </a:xfrm>
          <a:prstGeom prst="rect">
            <a:avLst/>
          </a:prstGeom>
        </p:spPr>
      </p:pic>
      <p:sp>
        <p:nvSpPr>
          <p:cNvPr id="7" name="TextBox 6">
            <a:extLst>
              <a:ext uri="{FF2B5EF4-FFF2-40B4-BE49-F238E27FC236}">
                <a16:creationId xmlns:a16="http://schemas.microsoft.com/office/drawing/2014/main" id="{58A84659-4CD6-4D2F-AF6C-181C50691B2B}"/>
              </a:ext>
            </a:extLst>
          </p:cNvPr>
          <p:cNvSpPr txBox="1"/>
          <p:nvPr/>
        </p:nvSpPr>
        <p:spPr>
          <a:xfrm>
            <a:off x="1731839" y="5611187"/>
            <a:ext cx="6954961" cy="230832"/>
          </a:xfrm>
          <a:prstGeom prst="rect">
            <a:avLst/>
          </a:prstGeom>
          <a:noFill/>
        </p:spPr>
        <p:txBody>
          <a:bodyPr wrap="square" rtlCol="0">
            <a:spAutoFit/>
          </a:bodyPr>
          <a:lstStyle/>
          <a:p>
            <a:pPr algn="r"/>
            <a:r>
              <a:rPr lang="en-US" sz="900" dirty="0">
                <a:hlinkClick r:id="rId4" tooltip="http://vinayravindran.com/2016/04/08/magic-140-characters/"/>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69328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9741-FE6F-9840-9064-16C9D57A2D74}"/>
              </a:ext>
            </a:extLst>
          </p:cNvPr>
          <p:cNvSpPr>
            <a:spLocks noGrp="1"/>
          </p:cNvSpPr>
          <p:nvPr>
            <p:ph type="title"/>
          </p:nvPr>
        </p:nvSpPr>
        <p:spPr/>
        <p:txBody>
          <a:bodyPr/>
          <a:lstStyle/>
          <a:p>
            <a:r>
              <a:rPr lang="en-US" dirty="0"/>
              <a:t>Pair &amp; Share!</a:t>
            </a:r>
          </a:p>
        </p:txBody>
      </p:sp>
      <p:pic>
        <p:nvPicPr>
          <p:cNvPr id="5" name="Content Placeholder 4" descr="A picture containing graphics, sushi, graffiti, sign&#10;&#10;Description automatically generated">
            <a:extLst>
              <a:ext uri="{FF2B5EF4-FFF2-40B4-BE49-F238E27FC236}">
                <a16:creationId xmlns:a16="http://schemas.microsoft.com/office/drawing/2014/main" id="{F7872410-F685-4AC9-9CA3-9D9DC8015EE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6000" y="1143000"/>
            <a:ext cx="4572000" cy="4572000"/>
          </a:xfrm>
        </p:spPr>
      </p:pic>
      <p:sp>
        <p:nvSpPr>
          <p:cNvPr id="8" name="TextBox 7">
            <a:extLst>
              <a:ext uri="{FF2B5EF4-FFF2-40B4-BE49-F238E27FC236}">
                <a16:creationId xmlns:a16="http://schemas.microsoft.com/office/drawing/2014/main" id="{AB6654C8-CC5E-447F-9971-E093B94BB885}"/>
              </a:ext>
            </a:extLst>
          </p:cNvPr>
          <p:cNvSpPr txBox="1"/>
          <p:nvPr/>
        </p:nvSpPr>
        <p:spPr>
          <a:xfrm>
            <a:off x="2286000" y="5867400"/>
            <a:ext cx="4572000" cy="230832"/>
          </a:xfrm>
          <a:prstGeom prst="rect">
            <a:avLst/>
          </a:prstGeom>
          <a:noFill/>
        </p:spPr>
        <p:txBody>
          <a:bodyPr wrap="square" rtlCol="0">
            <a:spAutoFit/>
          </a:bodyPr>
          <a:lstStyle/>
          <a:p>
            <a:pPr algn="r"/>
            <a:r>
              <a:rPr lang="en-US" sz="900" dirty="0">
                <a:hlinkClick r:id="rId4" tooltip="https://www.nationaldeafcenter.org/news/catch-us-if-you-can"/>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48680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9741-FE6F-9840-9064-16C9D57A2D74}"/>
              </a:ext>
            </a:extLst>
          </p:cNvPr>
          <p:cNvSpPr>
            <a:spLocks noGrp="1"/>
          </p:cNvSpPr>
          <p:nvPr>
            <p:ph type="title"/>
          </p:nvPr>
        </p:nvSpPr>
        <p:spPr/>
        <p:txBody>
          <a:bodyPr/>
          <a:lstStyle/>
          <a:p>
            <a:r>
              <a:rPr lang="en-US" dirty="0"/>
              <a:t>Pair &amp; Share!</a:t>
            </a:r>
          </a:p>
        </p:txBody>
      </p:sp>
      <p:pic>
        <p:nvPicPr>
          <p:cNvPr id="7" name="Content Placeholder 4" descr="A drawing of a face&#10;&#10;Description automatically generated">
            <a:extLst>
              <a:ext uri="{FF2B5EF4-FFF2-40B4-BE49-F238E27FC236}">
                <a16:creationId xmlns:a16="http://schemas.microsoft.com/office/drawing/2014/main" id="{E26C73DA-4DDF-42FA-8E30-80E0648D315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1341" y="1825625"/>
            <a:ext cx="7073459" cy="2934320"/>
          </a:xfrm>
        </p:spPr>
      </p:pic>
      <p:sp>
        <p:nvSpPr>
          <p:cNvPr id="9" name="TextBox 8">
            <a:extLst>
              <a:ext uri="{FF2B5EF4-FFF2-40B4-BE49-F238E27FC236}">
                <a16:creationId xmlns:a16="http://schemas.microsoft.com/office/drawing/2014/main" id="{1E07D9F6-9B68-457E-B6C4-835502C0597B}"/>
              </a:ext>
            </a:extLst>
          </p:cNvPr>
          <p:cNvSpPr txBox="1"/>
          <p:nvPr/>
        </p:nvSpPr>
        <p:spPr>
          <a:xfrm>
            <a:off x="3150482" y="4906620"/>
            <a:ext cx="4774318" cy="230832"/>
          </a:xfrm>
          <a:prstGeom prst="rect">
            <a:avLst/>
          </a:prstGeom>
          <a:noFill/>
        </p:spPr>
        <p:txBody>
          <a:bodyPr wrap="square" rtlCol="0">
            <a:spAutoFit/>
          </a:bodyPr>
          <a:lstStyle/>
          <a:p>
            <a:pPr algn="r"/>
            <a:r>
              <a:rPr lang="en-US" sz="900" dirty="0">
                <a:hlinkClick r:id="rId4" tooltip="http://mrjamie.cc/2015/06/30/adobe-check-in/"/>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48555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9741-FE6F-9840-9064-16C9D57A2D74}"/>
              </a:ext>
            </a:extLst>
          </p:cNvPr>
          <p:cNvSpPr>
            <a:spLocks noGrp="1"/>
          </p:cNvSpPr>
          <p:nvPr>
            <p:ph type="title"/>
          </p:nvPr>
        </p:nvSpPr>
        <p:spPr/>
        <p:txBody>
          <a:bodyPr/>
          <a:lstStyle/>
          <a:p>
            <a:r>
              <a:rPr lang="en-US" dirty="0"/>
              <a:t>Let’s Keep the Conversation Going!</a:t>
            </a:r>
          </a:p>
        </p:txBody>
      </p:sp>
      <p:sp>
        <p:nvSpPr>
          <p:cNvPr id="6" name="Content Placeholder 2">
            <a:extLst>
              <a:ext uri="{FF2B5EF4-FFF2-40B4-BE49-F238E27FC236}">
                <a16:creationId xmlns:a16="http://schemas.microsoft.com/office/drawing/2014/main" id="{5587D983-BB6A-494C-B971-9655C1E6D103}"/>
              </a:ext>
            </a:extLst>
          </p:cNvPr>
          <p:cNvSpPr txBox="1">
            <a:spLocks/>
          </p:cNvSpPr>
          <p:nvPr/>
        </p:nvSpPr>
        <p:spPr>
          <a:xfrm>
            <a:off x="429768" y="1417638"/>
            <a:ext cx="6275832" cy="4568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a:t>For online discussion, </a:t>
            </a:r>
            <a:r>
              <a:rPr lang="en-US" sz="2000" i="1" dirty="0"/>
              <a:t>choose</a:t>
            </a:r>
            <a:r>
              <a:rPr lang="en-US" sz="2000" dirty="0"/>
              <a:t> an option: </a:t>
            </a:r>
          </a:p>
          <a:p>
            <a:pPr marL="914400" lvl="1" indent="-457200">
              <a:buFont typeface="+mj-lt"/>
              <a:buAutoNum type="arabicPeriod"/>
            </a:pPr>
            <a:r>
              <a:rPr lang="en-US" sz="1800" dirty="0"/>
              <a:t>Select a product </a:t>
            </a:r>
          </a:p>
          <a:p>
            <a:pPr lvl="2"/>
            <a:r>
              <a:rPr lang="en-US" sz="1600" dirty="0"/>
              <a:t>Advertise it! Create a sponsored post to share.</a:t>
            </a:r>
          </a:p>
          <a:p>
            <a:pPr marL="914400" lvl="1" indent="-457200">
              <a:buFont typeface="+mj-lt"/>
              <a:buAutoNum type="arabicPeriod"/>
            </a:pPr>
            <a:r>
              <a:rPr lang="en-US" sz="1800" dirty="0"/>
              <a:t>Select an influencer</a:t>
            </a:r>
          </a:p>
          <a:p>
            <a:pPr lvl="2"/>
            <a:r>
              <a:rPr lang="en-US" sz="1600" dirty="0"/>
              <a:t>Analyze their posts using today’s questions.</a:t>
            </a:r>
          </a:p>
          <a:p>
            <a:pPr marL="114300" indent="0" algn="ctr">
              <a:buNone/>
            </a:pPr>
            <a:r>
              <a:rPr lang="en-US" sz="3600" b="1" dirty="0"/>
              <a:t>POST! </a:t>
            </a:r>
          </a:p>
          <a:p>
            <a:r>
              <a:rPr lang="en-US" sz="2000" dirty="0"/>
              <a:t>Then, </a:t>
            </a:r>
            <a:r>
              <a:rPr lang="en-US" sz="2000" i="1" dirty="0"/>
              <a:t>engage</a:t>
            </a:r>
            <a:r>
              <a:rPr lang="en-US" sz="2000" dirty="0"/>
              <a:t>:</a:t>
            </a:r>
          </a:p>
          <a:p>
            <a:pPr lvl="1"/>
            <a:r>
              <a:rPr lang="en-US" sz="1800" dirty="0"/>
              <a:t>Respond to at least 2 classmates </a:t>
            </a:r>
          </a:p>
          <a:p>
            <a:pPr lvl="2"/>
            <a:r>
              <a:rPr lang="en-US" sz="1600" dirty="0"/>
              <a:t>Ethical concerns? </a:t>
            </a:r>
          </a:p>
          <a:p>
            <a:pPr lvl="2"/>
            <a:r>
              <a:rPr lang="en-US" sz="1600" dirty="0"/>
              <a:t>How is their #ad or SMI analysis persuasive?</a:t>
            </a:r>
          </a:p>
        </p:txBody>
      </p:sp>
      <p:pic>
        <p:nvPicPr>
          <p:cNvPr id="7" name="Picture 6" descr="A close up of a logo&#10;&#10;Description automatically generated">
            <a:extLst>
              <a:ext uri="{FF2B5EF4-FFF2-40B4-BE49-F238E27FC236}">
                <a16:creationId xmlns:a16="http://schemas.microsoft.com/office/drawing/2014/main" id="{CFC2918F-90DA-4AD6-9441-D71BCD1053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42591" y="2895600"/>
            <a:ext cx="2471057" cy="2262562"/>
          </a:xfrm>
          <a:prstGeom prst="rect">
            <a:avLst/>
          </a:prstGeom>
        </p:spPr>
      </p:pic>
      <p:sp>
        <p:nvSpPr>
          <p:cNvPr id="8" name="TextBox 7">
            <a:extLst>
              <a:ext uri="{FF2B5EF4-FFF2-40B4-BE49-F238E27FC236}">
                <a16:creationId xmlns:a16="http://schemas.microsoft.com/office/drawing/2014/main" id="{83397139-9762-41E6-8E2A-350CDD4177A2}"/>
              </a:ext>
            </a:extLst>
          </p:cNvPr>
          <p:cNvSpPr txBox="1"/>
          <p:nvPr/>
        </p:nvSpPr>
        <p:spPr>
          <a:xfrm>
            <a:off x="6142591" y="5331652"/>
            <a:ext cx="2471057" cy="369332"/>
          </a:xfrm>
          <a:prstGeom prst="rect">
            <a:avLst/>
          </a:prstGeom>
          <a:noFill/>
        </p:spPr>
        <p:txBody>
          <a:bodyPr wrap="square" rtlCol="0">
            <a:spAutoFit/>
          </a:bodyPr>
          <a:lstStyle/>
          <a:p>
            <a:r>
              <a:rPr lang="en-US" sz="900">
                <a:hlinkClick r:id="rId4" tooltip="http://www.endocrine-witch.net/2016/07/08/digitalscholar-day-5-learning-as-conversation/"/>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39916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E714-F2EB-594C-B750-91380FBA8CA8}"/>
              </a:ext>
            </a:extLst>
          </p:cNvPr>
          <p:cNvSpPr>
            <a:spLocks noGrp="1"/>
          </p:cNvSpPr>
          <p:nvPr>
            <p:ph type="title"/>
          </p:nvPr>
        </p:nvSpPr>
        <p:spPr/>
        <p:txBody>
          <a:bodyPr/>
          <a:lstStyle/>
          <a:p>
            <a:r>
              <a:rPr lang="en-US" dirty="0"/>
              <a:t>Who are influencers?</a:t>
            </a:r>
          </a:p>
        </p:txBody>
      </p:sp>
      <p:sp>
        <p:nvSpPr>
          <p:cNvPr id="4" name="TextBox 3">
            <a:extLst>
              <a:ext uri="{FF2B5EF4-FFF2-40B4-BE49-F238E27FC236}">
                <a16:creationId xmlns:a16="http://schemas.microsoft.com/office/drawing/2014/main" id="{90347321-738C-45F8-960C-E51BC87F70BE}"/>
              </a:ext>
            </a:extLst>
          </p:cNvPr>
          <p:cNvSpPr txBox="1"/>
          <p:nvPr/>
        </p:nvSpPr>
        <p:spPr>
          <a:xfrm>
            <a:off x="1524000" y="5178028"/>
            <a:ext cx="6778554" cy="230832"/>
          </a:xfrm>
          <a:prstGeom prst="rect">
            <a:avLst/>
          </a:prstGeom>
          <a:noFill/>
        </p:spPr>
        <p:txBody>
          <a:bodyPr wrap="square" rtlCol="0">
            <a:spAutoFit/>
          </a:bodyPr>
          <a:lstStyle/>
          <a:p>
            <a:pPr algn="r"/>
            <a:r>
              <a:rPr lang="en-US" sz="900" dirty="0">
                <a:hlinkClick r:id="rId3" tooltip="https://researchleap.com/importance-social-media-digital-marketing-attract-millennials-behavior-consumer/"/>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5" name="Content Placeholder 4" descr="A picture containing drawing&#10;&#10;Description automatically generated">
            <a:extLst>
              <a:ext uri="{FF2B5EF4-FFF2-40B4-BE49-F238E27FC236}">
                <a16:creationId xmlns:a16="http://schemas.microsoft.com/office/drawing/2014/main" id="{C9B9C0AD-80D5-4EF0-AFA0-7927B5B355FB}"/>
              </a:ext>
            </a:extLst>
          </p:cNvPr>
          <p:cNvPicPr>
            <a:picLocks noGrp="1" noChangeAspect="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0" y="1219200"/>
            <a:ext cx="7620000" cy="3958828"/>
          </a:xfrm>
        </p:spPr>
      </p:pic>
    </p:spTree>
    <p:extLst>
      <p:ext uri="{BB962C8B-B14F-4D97-AF65-F5344CB8AC3E}">
        <p14:creationId xmlns:p14="http://schemas.microsoft.com/office/powerpoint/2010/main" val="238672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E714-F2EB-594C-B750-91380FBA8CA8}"/>
              </a:ext>
            </a:extLst>
          </p:cNvPr>
          <p:cNvSpPr>
            <a:spLocks noGrp="1"/>
          </p:cNvSpPr>
          <p:nvPr>
            <p:ph type="title"/>
          </p:nvPr>
        </p:nvSpPr>
        <p:spPr/>
        <p:txBody>
          <a:bodyPr>
            <a:normAutofit fontScale="90000"/>
          </a:bodyPr>
          <a:lstStyle/>
          <a:p>
            <a:r>
              <a:rPr lang="en-US" dirty="0"/>
              <a:t>What makes a successful influencer?</a:t>
            </a:r>
          </a:p>
        </p:txBody>
      </p:sp>
      <p:pic>
        <p:nvPicPr>
          <p:cNvPr id="5" name="Content Placeholder 4">
            <a:extLst>
              <a:ext uri="{FF2B5EF4-FFF2-40B4-BE49-F238E27FC236}">
                <a16:creationId xmlns:a16="http://schemas.microsoft.com/office/drawing/2014/main" id="{C9B9C0AD-80D5-4EF0-AFA0-7927B5B355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1120" y="1219200"/>
            <a:ext cx="5661760" cy="3958828"/>
          </a:xfrm>
        </p:spPr>
      </p:pic>
      <p:sp>
        <p:nvSpPr>
          <p:cNvPr id="6" name="TextBox 5">
            <a:extLst>
              <a:ext uri="{FF2B5EF4-FFF2-40B4-BE49-F238E27FC236}">
                <a16:creationId xmlns:a16="http://schemas.microsoft.com/office/drawing/2014/main" id="{ED08D738-2C74-4203-9474-32D153491A94}"/>
              </a:ext>
            </a:extLst>
          </p:cNvPr>
          <p:cNvSpPr txBox="1"/>
          <p:nvPr/>
        </p:nvSpPr>
        <p:spPr>
          <a:xfrm>
            <a:off x="627374" y="5178028"/>
            <a:ext cx="6778554" cy="230832"/>
          </a:xfrm>
          <a:prstGeom prst="rect">
            <a:avLst/>
          </a:prstGeom>
          <a:noFill/>
        </p:spPr>
        <p:txBody>
          <a:bodyPr wrap="square" rtlCol="0">
            <a:spAutoFit/>
          </a:bodyPr>
          <a:lstStyle/>
          <a:p>
            <a:pPr algn="r"/>
            <a:r>
              <a:rPr lang="en-US" sz="900" dirty="0">
                <a:hlinkClick r:id="rId4" tooltip="https://researchleap.com/how-does-marketing-strategy-influence-firm-performance-implementation-of-marketing-strategy-for-firm-success/"/>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82199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B79B-46F7-104B-ADBD-D95931C894D8}"/>
              </a:ext>
            </a:extLst>
          </p:cNvPr>
          <p:cNvSpPr>
            <a:spLocks noGrp="1"/>
          </p:cNvSpPr>
          <p:nvPr>
            <p:ph type="title"/>
          </p:nvPr>
        </p:nvSpPr>
        <p:spPr>
          <a:xfrm>
            <a:off x="228600" y="274638"/>
            <a:ext cx="8915400" cy="1325562"/>
          </a:xfrm>
        </p:spPr>
        <p:txBody>
          <a:bodyPr>
            <a:noAutofit/>
          </a:bodyPr>
          <a:lstStyle/>
          <a:p>
            <a:r>
              <a:rPr lang="en-US" sz="3200" dirty="0"/>
              <a:t>Ethics and the regulation of influencer marketing</a:t>
            </a:r>
          </a:p>
        </p:txBody>
      </p:sp>
      <p:sp>
        <p:nvSpPr>
          <p:cNvPr id="3" name="Content Placeholder 2">
            <a:extLst>
              <a:ext uri="{FF2B5EF4-FFF2-40B4-BE49-F238E27FC236}">
                <a16:creationId xmlns:a16="http://schemas.microsoft.com/office/drawing/2014/main" id="{82C9FDBC-5B4C-452C-A534-F205B1E4E198}"/>
              </a:ext>
            </a:extLst>
          </p:cNvPr>
          <p:cNvSpPr txBox="1">
            <a:spLocks/>
          </p:cNvSpPr>
          <p:nvPr/>
        </p:nvSpPr>
        <p:spPr>
          <a:xfrm>
            <a:off x="533400" y="1447800"/>
            <a:ext cx="5943600" cy="358457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FTC regulations</a:t>
            </a:r>
          </a:p>
          <a:p>
            <a:r>
              <a:rPr lang="en-US" dirty="0"/>
              <a:t>Governing rules vs. technological innovations</a:t>
            </a:r>
          </a:p>
          <a:p>
            <a:pPr lvl="1"/>
            <a:r>
              <a:rPr lang="en-US" dirty="0"/>
              <a:t>Time is an important factor</a:t>
            </a:r>
          </a:p>
          <a:p>
            <a:pPr marL="0" indent="0">
              <a:buFont typeface="Arial" pitchFamily="34" charset="0"/>
              <a:buNone/>
            </a:pPr>
            <a:endParaRPr lang="en-US" dirty="0"/>
          </a:p>
          <a:p>
            <a:pPr>
              <a:buFont typeface="Wingdings" panose="05000000000000000000" pitchFamily="2" charset="2"/>
              <a:buChar char="à"/>
            </a:pPr>
            <a:r>
              <a:rPr lang="en-US" sz="2800" dirty="0">
                <a:sym typeface="Wingdings" panose="05000000000000000000" pitchFamily="2" charset="2"/>
              </a:rPr>
              <a:t> Who knows Kim Kardashian?</a:t>
            </a:r>
          </a:p>
          <a:p>
            <a:pPr>
              <a:buFont typeface="Wingdings" panose="05000000000000000000" pitchFamily="2" charset="2"/>
              <a:buChar char="à"/>
            </a:pPr>
            <a:r>
              <a:rPr lang="en-US" sz="2800" dirty="0">
                <a:sym typeface="Wingdings" panose="05000000000000000000" pitchFamily="2" charset="2"/>
              </a:rPr>
              <a:t> Who’s heard of </a:t>
            </a:r>
            <a:r>
              <a:rPr lang="en-US" sz="2800" dirty="0" err="1">
                <a:sym typeface="Wingdings" panose="05000000000000000000" pitchFamily="2" charset="2"/>
              </a:rPr>
              <a:t>Dislegis</a:t>
            </a:r>
            <a:r>
              <a:rPr lang="en-US" sz="2800" dirty="0">
                <a:sym typeface="Wingdings" panose="05000000000000000000" pitchFamily="2" charset="2"/>
              </a:rPr>
              <a:t>?</a:t>
            </a:r>
            <a:endParaRPr lang="en-US" sz="2800" dirty="0"/>
          </a:p>
        </p:txBody>
      </p:sp>
      <p:pic>
        <p:nvPicPr>
          <p:cNvPr id="4" name="Picture 3" descr="A picture containing person, clothing, phone, cellphone&#10;&#10;Description automatically generated">
            <a:extLst>
              <a:ext uri="{FF2B5EF4-FFF2-40B4-BE49-F238E27FC236}">
                <a16:creationId xmlns:a16="http://schemas.microsoft.com/office/drawing/2014/main" id="{B0F5ADDC-22DD-46B3-A18C-EBDFE62212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472184"/>
            <a:ext cx="2393950" cy="3590925"/>
          </a:xfrm>
          <a:prstGeom prst="rect">
            <a:avLst/>
          </a:prstGeom>
        </p:spPr>
      </p:pic>
      <p:sp>
        <p:nvSpPr>
          <p:cNvPr id="5" name="TextBox 4">
            <a:extLst>
              <a:ext uri="{FF2B5EF4-FFF2-40B4-BE49-F238E27FC236}">
                <a16:creationId xmlns:a16="http://schemas.microsoft.com/office/drawing/2014/main" id="{4B89F070-5414-41C3-8979-EF9D73E3362B}"/>
              </a:ext>
            </a:extLst>
          </p:cNvPr>
          <p:cNvSpPr txBox="1"/>
          <p:nvPr/>
        </p:nvSpPr>
        <p:spPr>
          <a:xfrm>
            <a:off x="6096000" y="5189854"/>
            <a:ext cx="2393950" cy="369332"/>
          </a:xfrm>
          <a:prstGeom prst="rect">
            <a:avLst/>
          </a:prstGeom>
          <a:noFill/>
        </p:spPr>
        <p:txBody>
          <a:bodyPr wrap="square" rtlCol="0">
            <a:spAutoFit/>
          </a:bodyPr>
          <a:lstStyle/>
          <a:p>
            <a:r>
              <a:rPr lang="en-US" sz="900">
                <a:hlinkClick r:id="rId4" tooltip="http://commons.wikimedia.org/wiki/File:Kim_Kardashian_West,_Parramatta_Westfield_Sydney_Australia_-_15199013056.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59477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E714-F2EB-594C-B750-91380FBA8CA8}"/>
              </a:ext>
            </a:extLst>
          </p:cNvPr>
          <p:cNvSpPr>
            <a:spLocks noGrp="1"/>
          </p:cNvSpPr>
          <p:nvPr>
            <p:ph type="title"/>
          </p:nvPr>
        </p:nvSpPr>
        <p:spPr/>
        <p:txBody>
          <a:bodyPr>
            <a:normAutofit/>
          </a:bodyPr>
          <a:lstStyle/>
          <a:p>
            <a:r>
              <a:rPr lang="en-US" dirty="0" err="1"/>
              <a:t>Diclegis</a:t>
            </a:r>
            <a:r>
              <a:rPr lang="en-US" dirty="0"/>
              <a:t> ad </a:t>
            </a:r>
            <a:r>
              <a:rPr lang="en-US" i="1" dirty="0"/>
              <a:t>before</a:t>
            </a:r>
            <a:r>
              <a:rPr lang="en-US" dirty="0"/>
              <a:t> FTC crackdown</a:t>
            </a:r>
          </a:p>
        </p:txBody>
      </p:sp>
      <p:pic>
        <p:nvPicPr>
          <p:cNvPr id="7" name="Content Placeholder 7">
            <a:extLst>
              <a:ext uri="{FF2B5EF4-FFF2-40B4-BE49-F238E27FC236}">
                <a16:creationId xmlns:a16="http://schemas.microsoft.com/office/drawing/2014/main" id="{43E626AF-6043-4949-B3B4-341DF4C17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336" y="1219200"/>
            <a:ext cx="6415328" cy="4141630"/>
          </a:xfrm>
          <a:prstGeom prst="rect">
            <a:avLst/>
          </a:prstGeom>
        </p:spPr>
      </p:pic>
    </p:spTree>
    <p:extLst>
      <p:ext uri="{BB962C8B-B14F-4D97-AF65-F5344CB8AC3E}">
        <p14:creationId xmlns:p14="http://schemas.microsoft.com/office/powerpoint/2010/main" val="96408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E714-F2EB-594C-B750-91380FBA8CA8}"/>
              </a:ext>
            </a:extLst>
          </p:cNvPr>
          <p:cNvSpPr>
            <a:spLocks noGrp="1"/>
          </p:cNvSpPr>
          <p:nvPr>
            <p:ph type="title"/>
          </p:nvPr>
        </p:nvSpPr>
        <p:spPr/>
        <p:txBody>
          <a:bodyPr>
            <a:normAutofit/>
          </a:bodyPr>
          <a:lstStyle/>
          <a:p>
            <a:r>
              <a:rPr lang="en-US" dirty="0" err="1"/>
              <a:t>Diclegis</a:t>
            </a:r>
            <a:r>
              <a:rPr lang="en-US" dirty="0"/>
              <a:t> ad </a:t>
            </a:r>
            <a:r>
              <a:rPr lang="en-US" i="1" dirty="0"/>
              <a:t>after</a:t>
            </a:r>
            <a:r>
              <a:rPr lang="en-US" dirty="0"/>
              <a:t> FTC crackdown</a:t>
            </a:r>
          </a:p>
        </p:txBody>
      </p:sp>
      <p:pic>
        <p:nvPicPr>
          <p:cNvPr id="7" name="Content Placeholder 7">
            <a:extLst>
              <a:ext uri="{FF2B5EF4-FFF2-40B4-BE49-F238E27FC236}">
                <a16:creationId xmlns:a16="http://schemas.microsoft.com/office/drawing/2014/main" id="{43E626AF-6043-4949-B3B4-341DF4C17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052" y="1219200"/>
            <a:ext cx="5531895" cy="4141630"/>
          </a:xfrm>
          <a:prstGeom prst="rect">
            <a:avLst/>
          </a:prstGeom>
        </p:spPr>
      </p:pic>
    </p:spTree>
    <p:extLst>
      <p:ext uri="{BB962C8B-B14F-4D97-AF65-F5344CB8AC3E}">
        <p14:creationId xmlns:p14="http://schemas.microsoft.com/office/powerpoint/2010/main" val="14539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B79B-46F7-104B-ADBD-D95931C894D8}"/>
              </a:ext>
            </a:extLst>
          </p:cNvPr>
          <p:cNvSpPr>
            <a:spLocks noGrp="1"/>
          </p:cNvSpPr>
          <p:nvPr>
            <p:ph type="title"/>
          </p:nvPr>
        </p:nvSpPr>
        <p:spPr>
          <a:xfrm>
            <a:off x="228600" y="274638"/>
            <a:ext cx="8915400" cy="1325562"/>
          </a:xfrm>
        </p:spPr>
        <p:txBody>
          <a:bodyPr>
            <a:noAutofit/>
          </a:bodyPr>
          <a:lstStyle/>
          <a:p>
            <a:r>
              <a:rPr lang="en-US" sz="3200" dirty="0"/>
              <a:t>FTC regulations and recommendations</a:t>
            </a:r>
          </a:p>
        </p:txBody>
      </p:sp>
      <p:pic>
        <p:nvPicPr>
          <p:cNvPr id="6" name="Picture 5" descr="A screenshot of a cell phone&#10;&#10;Description automatically generated">
            <a:extLst>
              <a:ext uri="{FF2B5EF4-FFF2-40B4-BE49-F238E27FC236}">
                <a16:creationId xmlns:a16="http://schemas.microsoft.com/office/drawing/2014/main" id="{446E4026-D153-45D3-9AA9-F564370539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53000" y="3293012"/>
            <a:ext cx="3995928" cy="2667537"/>
          </a:xfrm>
          <a:prstGeom prst="rect">
            <a:avLst/>
          </a:prstGeom>
        </p:spPr>
      </p:pic>
      <p:sp>
        <p:nvSpPr>
          <p:cNvPr id="7" name="Content Placeholder 2">
            <a:extLst>
              <a:ext uri="{FF2B5EF4-FFF2-40B4-BE49-F238E27FC236}">
                <a16:creationId xmlns:a16="http://schemas.microsoft.com/office/drawing/2014/main" id="{D44345B9-5A5C-4B47-9D57-F18D84A11037}"/>
              </a:ext>
            </a:extLst>
          </p:cNvPr>
          <p:cNvSpPr txBox="1">
            <a:spLocks/>
          </p:cNvSpPr>
          <p:nvPr/>
        </p:nvSpPr>
        <p:spPr>
          <a:xfrm>
            <a:off x="609600" y="1522966"/>
            <a:ext cx="7086600" cy="373483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Full disclosure of paid status, </a:t>
            </a:r>
          </a:p>
          <a:p>
            <a:pPr lvl="1"/>
            <a:r>
              <a:rPr lang="en-US" dirty="0"/>
              <a:t>e.g. #ad, #advertisement, #sponsored</a:t>
            </a:r>
          </a:p>
          <a:p>
            <a:pPr marL="457200" lvl="1" indent="0">
              <a:buFont typeface="Arial" pitchFamily="34" charset="0"/>
              <a:buNone/>
            </a:pPr>
            <a:endParaRPr lang="en-US" dirty="0"/>
          </a:p>
          <a:p>
            <a:r>
              <a:rPr lang="en-US" dirty="0"/>
              <a:t>Former hashtags are no longer enough </a:t>
            </a:r>
          </a:p>
          <a:p>
            <a:pPr lvl="1"/>
            <a:r>
              <a:rPr lang="en-US" dirty="0"/>
              <a:t>e.g. #</a:t>
            </a:r>
            <a:r>
              <a:rPr lang="en-US" dirty="0" err="1"/>
              <a:t>sp</a:t>
            </a:r>
            <a:r>
              <a:rPr lang="en-US" dirty="0"/>
              <a:t> or #</a:t>
            </a:r>
            <a:r>
              <a:rPr lang="en-US" dirty="0" err="1"/>
              <a:t>spon</a:t>
            </a:r>
            <a:r>
              <a:rPr lang="en-US" dirty="0"/>
              <a:t>, #</a:t>
            </a:r>
            <a:r>
              <a:rPr lang="en-US" dirty="0" err="1"/>
              <a:t>collab</a:t>
            </a:r>
            <a:r>
              <a:rPr lang="en-US" dirty="0"/>
              <a:t>, #partner, #ambassador</a:t>
            </a:r>
          </a:p>
          <a:p>
            <a:pPr marL="0" indent="0">
              <a:buFont typeface="Arial" pitchFamily="34" charset="0"/>
              <a:buNone/>
            </a:pPr>
            <a:endParaRPr lang="en-US" dirty="0"/>
          </a:p>
          <a:p>
            <a:r>
              <a:rPr lang="en-US" dirty="0"/>
              <a:t>Disclosure must be:</a:t>
            </a:r>
          </a:p>
          <a:p>
            <a:pPr lvl="1"/>
            <a:r>
              <a:rPr lang="en-US" dirty="0"/>
              <a:t>clear, </a:t>
            </a:r>
          </a:p>
          <a:p>
            <a:pPr lvl="1"/>
            <a:r>
              <a:rPr lang="en-US" dirty="0"/>
              <a:t>simple, </a:t>
            </a:r>
          </a:p>
          <a:p>
            <a:pPr lvl="1"/>
            <a:r>
              <a:rPr lang="en-US" dirty="0"/>
              <a:t>hard to miss, </a:t>
            </a:r>
          </a:p>
          <a:p>
            <a:pPr marL="0" indent="0">
              <a:buFont typeface="Arial" pitchFamily="34" charset="0"/>
              <a:buNone/>
            </a:pPr>
            <a:r>
              <a:rPr lang="en-US" dirty="0"/>
              <a:t>…And the claims must be true!</a:t>
            </a:r>
          </a:p>
          <a:p>
            <a:pPr marL="0" indent="0">
              <a:buFont typeface="Arial" pitchFamily="34" charset="0"/>
              <a:buNone/>
            </a:pPr>
            <a:endParaRPr lang="en-US" dirty="0"/>
          </a:p>
        </p:txBody>
      </p:sp>
    </p:spTree>
    <p:extLst>
      <p:ext uri="{BB962C8B-B14F-4D97-AF65-F5344CB8AC3E}">
        <p14:creationId xmlns:p14="http://schemas.microsoft.com/office/powerpoint/2010/main" val="218752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B79B-46F7-104B-ADBD-D95931C894D8}"/>
              </a:ext>
            </a:extLst>
          </p:cNvPr>
          <p:cNvSpPr>
            <a:spLocks noGrp="1"/>
          </p:cNvSpPr>
          <p:nvPr>
            <p:ph type="title"/>
          </p:nvPr>
        </p:nvSpPr>
        <p:spPr>
          <a:xfrm>
            <a:off x="228600" y="274638"/>
            <a:ext cx="8915400" cy="1325562"/>
          </a:xfrm>
        </p:spPr>
        <p:txBody>
          <a:bodyPr>
            <a:noAutofit/>
          </a:bodyPr>
          <a:lstStyle/>
          <a:p>
            <a:r>
              <a:rPr lang="en-US" sz="3200" dirty="0"/>
              <a:t>Why do we care? What’s </a:t>
            </a:r>
            <a:r>
              <a:rPr lang="en-US" sz="3200" u="sng" dirty="0"/>
              <a:t>our</a:t>
            </a:r>
            <a:r>
              <a:rPr lang="en-US" sz="3200" dirty="0"/>
              <a:t> role?</a:t>
            </a:r>
          </a:p>
        </p:txBody>
      </p:sp>
      <p:sp>
        <p:nvSpPr>
          <p:cNvPr id="7" name="Content Placeholder 2">
            <a:extLst>
              <a:ext uri="{FF2B5EF4-FFF2-40B4-BE49-F238E27FC236}">
                <a16:creationId xmlns:a16="http://schemas.microsoft.com/office/drawing/2014/main" id="{D44345B9-5A5C-4B47-9D57-F18D84A11037}"/>
              </a:ext>
            </a:extLst>
          </p:cNvPr>
          <p:cNvSpPr txBox="1">
            <a:spLocks/>
          </p:cNvSpPr>
          <p:nvPr/>
        </p:nvSpPr>
        <p:spPr>
          <a:xfrm>
            <a:off x="609600" y="1522966"/>
            <a:ext cx="7086600" cy="373483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“Persuasion knowledge model”</a:t>
            </a:r>
          </a:p>
          <a:p>
            <a:pPr marL="0" indent="0" algn="ctr">
              <a:buNone/>
            </a:pPr>
            <a:endParaRPr lang="en-US" dirty="0"/>
          </a:p>
          <a:p>
            <a:r>
              <a:rPr lang="en-US" dirty="0"/>
              <a:t>Consumer gains new skills:</a:t>
            </a:r>
          </a:p>
          <a:p>
            <a:pPr lvl="1"/>
            <a:r>
              <a:rPr lang="en-US" dirty="0"/>
              <a:t>skepticism </a:t>
            </a:r>
          </a:p>
          <a:p>
            <a:pPr lvl="1"/>
            <a:r>
              <a:rPr lang="en-US" dirty="0"/>
              <a:t>insusceptibility</a:t>
            </a:r>
          </a:p>
        </p:txBody>
      </p:sp>
      <p:pic>
        <p:nvPicPr>
          <p:cNvPr id="13" name="Picture 12" descr="A close up of a sandwich&#10;&#10;Description automatically generated">
            <a:extLst>
              <a:ext uri="{FF2B5EF4-FFF2-40B4-BE49-F238E27FC236}">
                <a16:creationId xmlns:a16="http://schemas.microsoft.com/office/drawing/2014/main" id="{B18A6D15-E707-43E0-B798-1ED619EDFD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38867" y="4589729"/>
            <a:ext cx="1894009" cy="1311601"/>
          </a:xfrm>
          <a:prstGeom prst="rect">
            <a:avLst/>
          </a:prstGeom>
        </p:spPr>
      </p:pic>
      <p:sp>
        <p:nvSpPr>
          <p:cNvPr id="14" name="TextBox 13">
            <a:extLst>
              <a:ext uri="{FF2B5EF4-FFF2-40B4-BE49-F238E27FC236}">
                <a16:creationId xmlns:a16="http://schemas.microsoft.com/office/drawing/2014/main" id="{8D2B7280-A94F-4F0C-8F2C-B931E04CF176}"/>
              </a:ext>
            </a:extLst>
          </p:cNvPr>
          <p:cNvSpPr txBox="1"/>
          <p:nvPr/>
        </p:nvSpPr>
        <p:spPr>
          <a:xfrm>
            <a:off x="6935187" y="2498422"/>
            <a:ext cx="2262610" cy="369332"/>
          </a:xfrm>
          <a:prstGeom prst="rect">
            <a:avLst/>
          </a:prstGeom>
          <a:noFill/>
        </p:spPr>
        <p:txBody>
          <a:bodyPr wrap="square" rtlCol="0">
            <a:spAutoFit/>
          </a:bodyPr>
          <a:lstStyle/>
          <a:p>
            <a:r>
              <a:rPr lang="en-US" sz="900" dirty="0">
                <a:hlinkClick r:id="rId4" tooltip="http://beautiful-pictures-world.blogspot.com/2012/01/junk-food-advertising-are-you-being.html"/>
              </a:rPr>
              <a:t>This Photo</a:t>
            </a:r>
            <a:r>
              <a:rPr lang="en-US" sz="900" dirty="0"/>
              <a:t> by Unknown Author is </a:t>
            </a:r>
          </a:p>
          <a:p>
            <a:r>
              <a:rPr lang="en-US" sz="900" dirty="0"/>
              <a:t>licensed under </a:t>
            </a:r>
            <a:r>
              <a:rPr lang="en-US" sz="900" dirty="0">
                <a:hlinkClick r:id="rId5" tooltip="https://creativecommons.org/licenses/by/3.0/"/>
              </a:rPr>
              <a:t>CC BY</a:t>
            </a:r>
            <a:endParaRPr lang="en-US" sz="900" dirty="0"/>
          </a:p>
        </p:txBody>
      </p:sp>
      <p:pic>
        <p:nvPicPr>
          <p:cNvPr id="15" name="Picture 14" descr="A sandwich sitting on top of a table&#10;&#10;Description automatically generated">
            <a:extLst>
              <a:ext uri="{FF2B5EF4-FFF2-40B4-BE49-F238E27FC236}">
                <a16:creationId xmlns:a16="http://schemas.microsoft.com/office/drawing/2014/main" id="{942E5FDA-2976-496C-8135-C36DFCCF215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56750" y="2866160"/>
            <a:ext cx="1876127" cy="1280457"/>
          </a:xfrm>
          <a:prstGeom prst="rect">
            <a:avLst/>
          </a:prstGeom>
        </p:spPr>
      </p:pic>
      <p:sp>
        <p:nvSpPr>
          <p:cNvPr id="16" name="TextBox 15">
            <a:extLst>
              <a:ext uri="{FF2B5EF4-FFF2-40B4-BE49-F238E27FC236}">
                <a16:creationId xmlns:a16="http://schemas.microsoft.com/office/drawing/2014/main" id="{925F3A59-2EB9-40E8-9C20-EA714A03673A}"/>
              </a:ext>
            </a:extLst>
          </p:cNvPr>
          <p:cNvSpPr txBox="1"/>
          <p:nvPr/>
        </p:nvSpPr>
        <p:spPr>
          <a:xfrm>
            <a:off x="6872246" y="4133714"/>
            <a:ext cx="2262610" cy="369332"/>
          </a:xfrm>
          <a:prstGeom prst="rect">
            <a:avLst/>
          </a:prstGeom>
          <a:noFill/>
        </p:spPr>
        <p:txBody>
          <a:bodyPr wrap="square" rtlCol="0">
            <a:spAutoFit/>
          </a:bodyPr>
          <a:lstStyle/>
          <a:p>
            <a:r>
              <a:rPr lang="en-US" sz="900" dirty="0">
                <a:hlinkClick r:id="rId7" tooltip="http://beautiful-pictures-world.blogspot.co.uk/2012/01/junk-food-advertising-are-you-being.html"/>
              </a:rPr>
              <a:t>This Photo</a:t>
            </a:r>
            <a:r>
              <a:rPr lang="en-US" sz="900" dirty="0"/>
              <a:t> by Unknown Author is </a:t>
            </a:r>
          </a:p>
          <a:p>
            <a:r>
              <a:rPr lang="en-US" sz="900" dirty="0"/>
              <a:t>licensed under </a:t>
            </a:r>
            <a:r>
              <a:rPr lang="en-US" sz="900" dirty="0">
                <a:hlinkClick r:id="rId5" tooltip="https://creativecommons.org/licenses/by/3.0/"/>
              </a:rPr>
              <a:t>CC BY</a:t>
            </a:r>
            <a:endParaRPr lang="en-US" sz="900" dirty="0"/>
          </a:p>
        </p:txBody>
      </p:sp>
      <p:pic>
        <p:nvPicPr>
          <p:cNvPr id="17" name="Picture 16" descr="A sandwich sitting on top of a table&#10;&#10;Description automatically generated">
            <a:extLst>
              <a:ext uri="{FF2B5EF4-FFF2-40B4-BE49-F238E27FC236}">
                <a16:creationId xmlns:a16="http://schemas.microsoft.com/office/drawing/2014/main" id="{B71F2860-5586-4E7B-895C-122DF49CD43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98390" y="1191704"/>
            <a:ext cx="1840810" cy="1329985"/>
          </a:xfrm>
          <a:prstGeom prst="rect">
            <a:avLst/>
          </a:prstGeom>
        </p:spPr>
      </p:pic>
      <p:sp>
        <p:nvSpPr>
          <p:cNvPr id="18" name="TextBox 17">
            <a:extLst>
              <a:ext uri="{FF2B5EF4-FFF2-40B4-BE49-F238E27FC236}">
                <a16:creationId xmlns:a16="http://schemas.microsoft.com/office/drawing/2014/main" id="{64A07F69-E6C8-44EB-A1A5-13C0B0D98E5A}"/>
              </a:ext>
            </a:extLst>
          </p:cNvPr>
          <p:cNvSpPr txBox="1"/>
          <p:nvPr/>
        </p:nvSpPr>
        <p:spPr>
          <a:xfrm>
            <a:off x="6872246" y="5897286"/>
            <a:ext cx="2262610" cy="369332"/>
          </a:xfrm>
          <a:prstGeom prst="rect">
            <a:avLst/>
          </a:prstGeom>
          <a:noFill/>
        </p:spPr>
        <p:txBody>
          <a:bodyPr wrap="square" rtlCol="0">
            <a:spAutoFit/>
          </a:bodyPr>
          <a:lstStyle/>
          <a:p>
            <a:r>
              <a:rPr lang="en-US" sz="900" dirty="0">
                <a:hlinkClick r:id="rId7" tooltip="http://beautiful-pictures-world.blogspot.co.uk/2012/01/junk-food-advertising-are-you-being.html"/>
              </a:rPr>
              <a:t>This Photo</a:t>
            </a:r>
            <a:r>
              <a:rPr lang="en-US" sz="900" dirty="0"/>
              <a:t> by Unknown Author is </a:t>
            </a:r>
          </a:p>
          <a:p>
            <a:r>
              <a:rPr lang="en-US" sz="900" dirty="0"/>
              <a:t>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1121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9741-FE6F-9840-9064-16C9D57A2D74}"/>
              </a:ext>
            </a:extLst>
          </p:cNvPr>
          <p:cNvSpPr>
            <a:spLocks noGrp="1"/>
          </p:cNvSpPr>
          <p:nvPr>
            <p:ph type="title"/>
          </p:nvPr>
        </p:nvSpPr>
        <p:spPr/>
        <p:txBody>
          <a:bodyPr/>
          <a:lstStyle/>
          <a:p>
            <a:r>
              <a:rPr lang="en-US" dirty="0"/>
              <a:t>Reflection Time!</a:t>
            </a:r>
          </a:p>
        </p:txBody>
      </p:sp>
      <p:sp>
        <p:nvSpPr>
          <p:cNvPr id="3" name="Content Placeholder 2">
            <a:extLst>
              <a:ext uri="{FF2B5EF4-FFF2-40B4-BE49-F238E27FC236}">
                <a16:creationId xmlns:a16="http://schemas.microsoft.com/office/drawing/2014/main" id="{C9B518E7-D48C-D245-B8B3-E7F8C29160E4}"/>
              </a:ext>
            </a:extLst>
          </p:cNvPr>
          <p:cNvSpPr>
            <a:spLocks noGrp="1"/>
          </p:cNvSpPr>
          <p:nvPr>
            <p:ph sz="half" idx="1"/>
          </p:nvPr>
        </p:nvSpPr>
        <p:spPr>
          <a:xfrm>
            <a:off x="457200" y="1295400"/>
            <a:ext cx="8153400" cy="4525963"/>
          </a:xfrm>
        </p:spPr>
        <p:txBody>
          <a:bodyPr>
            <a:normAutofit fontScale="77500" lnSpcReduction="20000"/>
          </a:bodyPr>
          <a:lstStyle/>
          <a:p>
            <a:pPr marL="742950" indent="-742950">
              <a:buFont typeface="+mj-lt"/>
              <a:buAutoNum type="arabicPeriod"/>
            </a:pPr>
            <a:r>
              <a:rPr lang="en-US" dirty="0"/>
              <a:t>Does it matter to you if you know an influencer was paid for a given post?</a:t>
            </a:r>
          </a:p>
          <a:p>
            <a:pPr marL="742950" indent="-742950">
              <a:buFont typeface="+mj-lt"/>
              <a:buAutoNum type="arabicPeriod"/>
            </a:pPr>
            <a:r>
              <a:rPr lang="en-US" dirty="0"/>
              <a:t>Have you ever purchased a product you saw promoted through social media?  </a:t>
            </a:r>
          </a:p>
          <a:p>
            <a:pPr marL="742950" indent="-742950">
              <a:buFont typeface="+mj-lt"/>
              <a:buAutoNum type="arabicPeriod"/>
            </a:pPr>
            <a:r>
              <a:rPr lang="en-US" dirty="0"/>
              <a:t>Would you ever agree to promote a product via social media for pay? </a:t>
            </a:r>
          </a:p>
          <a:p>
            <a:pPr marL="742950" indent="-742950">
              <a:buFont typeface="+mj-lt"/>
              <a:buAutoNum type="arabicPeriod"/>
            </a:pPr>
            <a:r>
              <a:rPr lang="en-US" dirty="0"/>
              <a:t>What would your biggest concern be regarding agreeing to promote a product via social media for pay? </a:t>
            </a:r>
          </a:p>
          <a:p>
            <a:pPr marL="742950" indent="-742950">
              <a:buFont typeface="+mj-lt"/>
              <a:buAutoNum type="arabicPeriod"/>
            </a:pPr>
            <a:r>
              <a:rPr lang="en-US" dirty="0"/>
              <a:t>What limits, if any, would you place on the amount of money an influencer should be able to be paid for product promotion? </a:t>
            </a:r>
          </a:p>
          <a:p>
            <a:pPr marL="742950" indent="-742950">
              <a:buFont typeface="+mj-lt"/>
              <a:buAutoNum type="arabicPeriod"/>
            </a:pPr>
            <a:r>
              <a:rPr lang="en-US" dirty="0"/>
              <a:t>When should social media influencers be held responsible for using ethical/honest hashtags alongside their post (e.g., “#</a:t>
            </a:r>
            <a:r>
              <a:rPr lang="en-US" dirty="0" err="1"/>
              <a:t>paidpost</a:t>
            </a:r>
            <a:r>
              <a:rPr lang="en-US" dirty="0"/>
              <a:t>” OR “#photoshop” OR “#</a:t>
            </a:r>
            <a:r>
              <a:rPr lang="en-US" dirty="0" err="1"/>
              <a:t>buyerbeware</a:t>
            </a:r>
            <a:r>
              <a:rPr lang="en-US" dirty="0"/>
              <a:t>”)? </a:t>
            </a:r>
          </a:p>
          <a:p>
            <a:endParaRPr lang="en-US" dirty="0"/>
          </a:p>
        </p:txBody>
      </p:sp>
    </p:spTree>
    <p:extLst>
      <p:ext uri="{BB962C8B-B14F-4D97-AF65-F5344CB8AC3E}">
        <p14:creationId xmlns:p14="http://schemas.microsoft.com/office/powerpoint/2010/main" val="1447358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2727</Words>
  <Application>Microsoft Office PowerPoint</Application>
  <PresentationFormat>On-screen Show (4:3)</PresentationFormat>
  <Paragraphs>231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Bad Influence</vt:lpstr>
      <vt:lpstr>Who are influencers?</vt:lpstr>
      <vt:lpstr>What makes a successful influencer?</vt:lpstr>
      <vt:lpstr>Ethics and the regulation of influencer marketing</vt:lpstr>
      <vt:lpstr>Diclegis ad before FTC crackdown</vt:lpstr>
      <vt:lpstr>Diclegis ad after FTC crackdown</vt:lpstr>
      <vt:lpstr>FTC regulations and recommendations</vt:lpstr>
      <vt:lpstr>Why do we care? What’s our role?</vt:lpstr>
      <vt:lpstr>Reflection Time!</vt:lpstr>
      <vt:lpstr>Pair &amp; Share!</vt:lpstr>
      <vt:lpstr>Pair &amp; Share!</vt:lpstr>
      <vt:lpstr>Pair &amp; Share!</vt:lpstr>
      <vt:lpstr>Let’s Keep the Conversation Going!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2012-08-24T00:53:15Z</dcterms:created>
  <dcterms:modified xsi:type="dcterms:W3CDTF">2021-07-20T19:27:10Z</dcterms:modified>
</cp:coreProperties>
</file>