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 id="2147483662"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omfortaa" panose="020B0604020202020204" charset="0"/>
      <p:regular r:id="rId36"/>
      <p:bold r:id="rId37"/>
    </p:embeddedFont>
    <p:embeddedFont>
      <p:font typeface="Lato Light" panose="020B060402020202020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Oswald" panose="02000503000000000000" pitchFamily="2" charset="0"/>
      <p:regular r:id="rId46"/>
      <p:bold r:id="rId47"/>
    </p:embeddedFont>
    <p:embeddedFont>
      <p:font typeface="Georgia" panose="02040502050405020303" pitchFamily="18" charset="0"/>
      <p:regular r:id="rId48"/>
      <p:bold r:id="rId49"/>
      <p:italic r:id="rId50"/>
      <p:boldItalic r:id="rId51"/>
    </p:embeddedFont>
    <p:embeddedFont>
      <p:font typeface="Lato Black" panose="020F0A02020204030203" pitchFamily="34" charset="0"/>
      <p:bold r:id="rId52"/>
      <p:boldItalic r:id="rId53"/>
    </p:embeddedFont>
    <p:embeddedFont>
      <p:font typeface="Roboto" panose="020B0604020202020204" charset="0"/>
      <p:regular r:id="rId54"/>
      <p:bold r:id="rId55"/>
      <p:italic r:id="rId56"/>
      <p:boldItalic r:id="rId57"/>
    </p:embeddedFont>
    <p:embeddedFont>
      <p:font typeface="Lato Hairlin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2" roundtripDataSignature="AMtx7mg2qeJmHFybmKgH4rMW51qhd8CM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E6B679C-272F-4DD6-B1D6-65ACC51BB9EE}">
  <a:tblStyle styleId="{DE6B679C-272F-4DD6-B1D6-65ACC51BB9EE}"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5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3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font" Target="fonts/font10.fntdata"/><Relationship Id="rId54" Type="http://schemas.openxmlformats.org/officeDocument/2006/relationships/font" Target="fonts/font23.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moe.com/strategy.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1200">
                <a:solidFill>
                  <a:schemeClr val="dk1"/>
                </a:solidFill>
                <a:latin typeface="Roboto"/>
                <a:ea typeface="Roboto"/>
                <a:cs typeface="Roboto"/>
                <a:sym typeface="Roboto"/>
              </a:rPr>
              <a:t>A plan is an arrangement, a pattern, a program, or a scheme for a definite purpose. A plan is very concrete in nature and doesn’t allow for deviation. </a:t>
            </a:r>
            <a:endParaRPr sz="1200">
              <a:solidFill>
                <a:schemeClr val="dk1"/>
              </a:solidFill>
              <a:latin typeface="Roboto"/>
              <a:ea typeface="Roboto"/>
              <a:cs typeface="Roboto"/>
              <a:sym typeface="Roboto"/>
            </a:endParaRPr>
          </a:p>
          <a:p>
            <a:pPr marL="0" lvl="0" indent="0" algn="l" rtl="0">
              <a:lnSpc>
                <a:spcPct val="160000"/>
              </a:lnSpc>
              <a:spcBef>
                <a:spcPts val="0"/>
              </a:spcBef>
              <a:spcAft>
                <a:spcPts val="1500"/>
              </a:spcAft>
              <a:buClr>
                <a:schemeClr val="dk1"/>
              </a:buClr>
              <a:buSzPts val="1100"/>
              <a:buFont typeface="Arial"/>
              <a:buNone/>
            </a:pPr>
            <a:r>
              <a:rPr lang="en">
                <a:solidFill>
                  <a:schemeClr val="dk1"/>
                </a:solidFill>
                <a:latin typeface="Roboto"/>
                <a:ea typeface="Roboto"/>
                <a:cs typeface="Roboto"/>
                <a:sym typeface="Roboto"/>
              </a:rPr>
              <a:t>A </a:t>
            </a:r>
            <a:r>
              <a:rPr lang="en" u="sng">
                <a:solidFill>
                  <a:srgbClr val="B01329"/>
                </a:solidFill>
                <a:latin typeface="Roboto"/>
                <a:ea typeface="Roboto"/>
                <a:cs typeface="Roboto"/>
                <a:sym typeface="Roboto"/>
                <a:hlinkClick r:id="rId3"/>
              </a:rPr>
              <a:t>strategy</a:t>
            </a:r>
            <a:r>
              <a:rPr lang="en">
                <a:solidFill>
                  <a:schemeClr val="dk1"/>
                </a:solidFill>
                <a:latin typeface="Roboto"/>
                <a:ea typeface="Roboto"/>
                <a:cs typeface="Roboto"/>
                <a:sym typeface="Roboto"/>
              </a:rPr>
              <a:t>, on the other hand, is a blueprint, layout, design, or idea used to accomplish a specific goal. A strategy is very flexible and open for adaptation and change when needed.</a:t>
            </a:r>
            <a:endParaRPr sz="1200">
              <a:solidFill>
                <a:schemeClr val="dk1"/>
              </a:solidFill>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6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150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14c8c3a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14c8c3a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2400" b="0" i="0" u="none" strike="noStrike" cap="none">
              <a:solidFill>
                <a:schemeClr val="dk1"/>
              </a:solidFill>
              <a:latin typeface="Calibri"/>
              <a:ea typeface="Calibri"/>
              <a:cs typeface="Calibri"/>
              <a:sym typeface="Calibri"/>
            </a:endParaRPr>
          </a:p>
        </p:txBody>
      </p:sp>
      <p:sp>
        <p:nvSpPr>
          <p:cNvPr id="249" name="Google Shape;24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04" name="Google Shape;304;p18: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8" descr="paint_transparent1.png"/>
          <p:cNvPicPr preferRelativeResize="0"/>
          <p:nvPr/>
        </p:nvPicPr>
        <p:blipFill rotWithShape="1">
          <a:blip r:embed="rId3">
            <a:alphaModFix/>
          </a:blip>
          <a:srcRect l="55210"/>
          <a:stretch/>
        </p:blipFill>
        <p:spPr>
          <a:xfrm>
            <a:off x="1" y="0"/>
            <a:ext cx="4095677" cy="5143500"/>
          </a:xfrm>
          <a:prstGeom prst="rect">
            <a:avLst/>
          </a:prstGeom>
          <a:noFill/>
          <a:ln>
            <a:noFill/>
          </a:ln>
        </p:spPr>
      </p:pic>
      <p:sp>
        <p:nvSpPr>
          <p:cNvPr id="11" name="Google Shape;11;p28"/>
          <p:cNvSpPr txBox="1">
            <a:spLocks noGrp="1"/>
          </p:cNvSpPr>
          <p:nvPr>
            <p:ph type="ctrTitle"/>
          </p:nvPr>
        </p:nvSpPr>
        <p:spPr>
          <a:xfrm>
            <a:off x="3208125" y="3287225"/>
            <a:ext cx="5250300" cy="1159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lnSpc>
                <a:spcPct val="100000"/>
              </a:lnSpc>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37"/>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37"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2"/>
        <p:cNvGrpSpPr/>
        <p:nvPr/>
      </p:nvGrpSpPr>
      <p:grpSpPr>
        <a:xfrm>
          <a:off x="0" y="0"/>
          <a:ext cx="0" cy="0"/>
          <a:chOff x="0" y="0"/>
          <a:chExt cx="0" cy="0"/>
        </a:xfrm>
      </p:grpSpPr>
      <p:pic>
        <p:nvPicPr>
          <p:cNvPr id="53" name="Google Shape;53;p40"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4" name="Google Shape;54;p40"/>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400"/>
              <a:buNone/>
              <a:defRPr sz="1400"/>
            </a:lvl1pPr>
          </a:lstStyle>
          <a:p>
            <a:endParaRPr/>
          </a:p>
        </p:txBody>
      </p:sp>
      <p:sp>
        <p:nvSpPr>
          <p:cNvPr id="55" name="Google Shape;55;p40"/>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l Slide">
  <p:cSld name="General Slide">
    <p:spTree>
      <p:nvGrpSpPr>
        <p:cNvPr id="1" name="Shape 5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g614c8c3af0_0_15"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66" name="Google Shape;66;g614c8c3af0_0_15"/>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g614c8c3af0_0_18"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69" name="Google Shape;69;g614c8c3af0_0_18"/>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614c8c3af0_0_18"/>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1" name="Google Shape;71;g614c8c3af0_0_18"/>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72"/>
        <p:cNvGrpSpPr/>
        <p:nvPr/>
      </p:nvGrpSpPr>
      <p:grpSpPr>
        <a:xfrm>
          <a:off x="0" y="0"/>
          <a:ext cx="0" cy="0"/>
          <a:chOff x="0" y="0"/>
          <a:chExt cx="0" cy="0"/>
        </a:xfrm>
      </p:grpSpPr>
      <p:pic>
        <p:nvPicPr>
          <p:cNvPr id="73" name="Google Shape;73;g614c8c3af0_0_23"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74" name="Google Shape;74;g614c8c3af0_0_23"/>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75" name="Google Shape;75;g614c8c3af0_0_23"/>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g614c8c3af0_0_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78" name="Google Shape;78;g614c8c3af0_0_2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79" name="Google Shape;79;g614c8c3af0_0_2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80" name="Google Shape;80;g614c8c3af0_0_2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81"/>
        <p:cNvGrpSpPr/>
        <p:nvPr/>
      </p:nvGrpSpPr>
      <p:grpSpPr>
        <a:xfrm>
          <a:off x="0" y="0"/>
          <a:ext cx="0" cy="0"/>
          <a:chOff x="0" y="0"/>
          <a:chExt cx="0" cy="0"/>
        </a:xfrm>
      </p:grpSpPr>
      <p:pic>
        <p:nvPicPr>
          <p:cNvPr id="82" name="Google Shape;82;g614c8c3af0_0_3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83" name="Google Shape;83;g614c8c3af0_0_32"/>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84" name="Google Shape;84;g614c8c3af0_0_32"/>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5" name="Google Shape;85;g614c8c3af0_0_32"/>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6" name="Google Shape;86;g614c8c3af0_0_3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87"/>
        <p:cNvGrpSpPr/>
        <p:nvPr/>
      </p:nvGrpSpPr>
      <p:grpSpPr>
        <a:xfrm>
          <a:off x="0" y="0"/>
          <a:ext cx="0" cy="0"/>
          <a:chOff x="0" y="0"/>
          <a:chExt cx="0" cy="0"/>
        </a:xfrm>
      </p:grpSpPr>
      <p:pic>
        <p:nvPicPr>
          <p:cNvPr id="88" name="Google Shape;88;g614c8c3af0_0_3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 name="Google Shape;89;g614c8c3af0_0_3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90" name="Google Shape;90;g614c8c3af0_0_38"/>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1" name="Google Shape;91;g614c8c3af0_0_38"/>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2" name="Google Shape;92;g614c8c3af0_0_38"/>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3" name="Google Shape;93;g614c8c3af0_0_3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4"/>
        <p:cNvGrpSpPr/>
        <p:nvPr/>
      </p:nvGrpSpPr>
      <p:grpSpPr>
        <a:xfrm>
          <a:off x="0" y="0"/>
          <a:ext cx="0" cy="0"/>
          <a:chOff x="0" y="0"/>
          <a:chExt cx="0" cy="0"/>
        </a:xfrm>
      </p:grpSpPr>
      <p:pic>
        <p:nvPicPr>
          <p:cNvPr id="95" name="Google Shape;95;g614c8c3af0_0_4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96" name="Google Shape;96;g614c8c3af0_0_4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97" name="Google Shape;97;g614c8c3af0_0_4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29" descr="paint_transparent4.png"/>
          <p:cNvPicPr preferRelativeResize="0"/>
          <p:nvPr/>
        </p:nvPicPr>
        <p:blipFill rotWithShape="1">
          <a:blip r:embed="rId3">
            <a:alphaModFix/>
          </a:blip>
          <a:srcRect/>
          <a:stretch/>
        </p:blipFill>
        <p:spPr>
          <a:xfrm>
            <a:off x="0" y="0"/>
            <a:ext cx="9144000" cy="5143513"/>
          </a:xfrm>
          <a:prstGeom prst="rect">
            <a:avLst/>
          </a:prstGeom>
          <a:noFill/>
          <a:ln>
            <a:noFill/>
          </a:ln>
        </p:spPr>
      </p:pic>
      <p:sp>
        <p:nvSpPr>
          <p:cNvPr id="14" name="Google Shape;14;p29"/>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98"/>
        <p:cNvGrpSpPr/>
        <p:nvPr/>
      </p:nvGrpSpPr>
      <p:grpSpPr>
        <a:xfrm>
          <a:off x="0" y="0"/>
          <a:ext cx="0" cy="0"/>
          <a:chOff x="0" y="0"/>
          <a:chExt cx="0" cy="0"/>
        </a:xfrm>
      </p:grpSpPr>
      <p:pic>
        <p:nvPicPr>
          <p:cNvPr id="99" name="Google Shape;99;g614c8c3af0_0_4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0" name="Google Shape;100;g614c8c3af0_0_4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101" name="Google Shape;101;g614c8c3af0_0_4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102"/>
        <p:cNvGrpSpPr/>
        <p:nvPr/>
      </p:nvGrpSpPr>
      <p:grpSpPr>
        <a:xfrm>
          <a:off x="0" y="0"/>
          <a:ext cx="0" cy="0"/>
          <a:chOff x="0" y="0"/>
          <a:chExt cx="0" cy="0"/>
        </a:xfrm>
      </p:grpSpPr>
      <p:pic>
        <p:nvPicPr>
          <p:cNvPr id="103" name="Google Shape;103;g614c8c3af0_0_53"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104" name="Google Shape;104;g614c8c3af0_0_53"/>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g614c8c3af0_0_56"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107" name="Google Shape;107;g614c8c3af0_0_56"/>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g614c8c3af0_0_5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0" name="Google Shape;110;g614c8c3af0_0_59"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30"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7" name="Google Shape;17;p30"/>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0"/>
          <p:cNvSpPr txBox="1">
            <a:spLocks noGrp="1"/>
          </p:cNvSpPr>
          <p:nvPr>
            <p:ph type="ctrTitle"/>
          </p:nvPr>
        </p:nvSpPr>
        <p:spPr>
          <a:xfrm>
            <a:off x="685800" y="2878750"/>
            <a:ext cx="39147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9" name="Google Shape;19;p30"/>
          <p:cNvSpPr txBox="1">
            <a:spLocks noGrp="1"/>
          </p:cNvSpPr>
          <p:nvPr>
            <p:ph type="subTitle" idx="1"/>
          </p:nvPr>
        </p:nvSpPr>
        <p:spPr>
          <a:xfrm>
            <a:off x="685800" y="4135454"/>
            <a:ext cx="39147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400"/>
              <a:buNone/>
              <a:defRPr sz="1400">
                <a:solidFill>
                  <a:schemeClr val="dk2"/>
                </a:solidFil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31" descr="paint_transparent4.png"/>
          <p:cNvPicPr preferRelativeResize="0"/>
          <p:nvPr/>
        </p:nvPicPr>
        <p:blipFill rotWithShape="1">
          <a:blip r:embed="rId3">
            <a:alphaModFix/>
          </a:blip>
          <a:srcRect/>
          <a:stretch/>
        </p:blipFill>
        <p:spPr>
          <a:xfrm>
            <a:off x="0" y="-12"/>
            <a:ext cx="9144000" cy="5143513"/>
          </a:xfrm>
          <a:prstGeom prst="rect">
            <a:avLst/>
          </a:prstGeom>
          <a:noFill/>
          <a:ln>
            <a:noFill/>
          </a:ln>
        </p:spPr>
      </p:pic>
      <p:sp>
        <p:nvSpPr>
          <p:cNvPr id="22" name="Google Shape;22;p31"/>
          <p:cNvSpPr txBox="1">
            <a:spLocks noGrp="1"/>
          </p:cNvSpPr>
          <p:nvPr>
            <p:ph type="body" idx="1"/>
          </p:nvPr>
        </p:nvSpPr>
        <p:spPr>
          <a:xfrm>
            <a:off x="2483350" y="836125"/>
            <a:ext cx="4177200" cy="3471300"/>
          </a:xfrm>
          <a:prstGeom prst="rect">
            <a:avLst/>
          </a:prstGeom>
          <a:noFill/>
          <a:ln>
            <a:noFill/>
          </a:ln>
        </p:spPr>
        <p:txBody>
          <a:bodyPr spcFirstLastPara="1" wrap="square" lIns="91425" tIns="91425" rIns="91425" bIns="91425" anchor="ctr" anchorCtr="0">
            <a:noAutofit/>
          </a:bodyPr>
          <a:lstStyle>
            <a:lvl1pPr marL="457200" lvl="0" indent="-381000" algn="ctr">
              <a:lnSpc>
                <a:spcPct val="100000"/>
              </a:lnSpc>
              <a:spcBef>
                <a:spcPts val="600"/>
              </a:spcBef>
              <a:spcAft>
                <a:spcPts val="0"/>
              </a:spcAft>
              <a:buClr>
                <a:srgbClr val="FFFFFF"/>
              </a:buClr>
              <a:buSzPts val="2400"/>
              <a:buChar char="×"/>
              <a:defRPr sz="2400" i="1">
                <a:solidFill>
                  <a:srgbClr val="FFFFFF"/>
                </a:solidFill>
              </a:defRPr>
            </a:lvl1pPr>
            <a:lvl2pPr marL="914400" lvl="1" indent="-381000" algn="ctr">
              <a:lnSpc>
                <a:spcPct val="100000"/>
              </a:lnSpc>
              <a:spcBef>
                <a:spcPts val="0"/>
              </a:spcBef>
              <a:spcAft>
                <a:spcPts val="0"/>
              </a:spcAft>
              <a:buClr>
                <a:srgbClr val="FFFFFF"/>
              </a:buClr>
              <a:buSzPts val="2400"/>
              <a:buChar char="×"/>
              <a:defRPr sz="2400" i="1">
                <a:solidFill>
                  <a:srgbClr val="FFFFFF"/>
                </a:solidFill>
              </a:defRPr>
            </a:lvl2pPr>
            <a:lvl3pPr marL="1371600" lvl="2" indent="-381000" algn="ctr">
              <a:lnSpc>
                <a:spcPct val="100000"/>
              </a:lnSpc>
              <a:spcBef>
                <a:spcPts val="0"/>
              </a:spcBef>
              <a:spcAft>
                <a:spcPts val="0"/>
              </a:spcAft>
              <a:buClr>
                <a:srgbClr val="FFFFFF"/>
              </a:buClr>
              <a:buSzPts val="2400"/>
              <a:buChar char="×"/>
              <a:defRPr sz="2400" i="1">
                <a:solidFill>
                  <a:srgbClr val="FFFFFF"/>
                </a:solidFill>
              </a:defRPr>
            </a:lvl3pPr>
            <a:lvl4pPr marL="1828800" lvl="3" indent="-381000" algn="ctr">
              <a:lnSpc>
                <a:spcPct val="100000"/>
              </a:lnSpc>
              <a:spcBef>
                <a:spcPts val="0"/>
              </a:spcBef>
              <a:spcAft>
                <a:spcPts val="0"/>
              </a:spcAft>
              <a:buClr>
                <a:srgbClr val="FFFFFF"/>
              </a:buClr>
              <a:buSzPts val="2400"/>
              <a:buChar char="×"/>
              <a:defRPr sz="2400" i="1">
                <a:solidFill>
                  <a:srgbClr val="FFFFFF"/>
                </a:solidFill>
              </a:defRPr>
            </a:lvl4pPr>
            <a:lvl5pPr marL="2286000" lvl="4" indent="-381000" algn="ctr">
              <a:lnSpc>
                <a:spcPct val="100000"/>
              </a:lnSpc>
              <a:spcBef>
                <a:spcPts val="0"/>
              </a:spcBef>
              <a:spcAft>
                <a:spcPts val="0"/>
              </a:spcAft>
              <a:buClr>
                <a:srgbClr val="FFFFFF"/>
              </a:buClr>
              <a:buSzPts val="2400"/>
              <a:buChar char="○"/>
              <a:defRPr sz="2400" i="1">
                <a:solidFill>
                  <a:srgbClr val="FFFFFF"/>
                </a:solidFill>
              </a:defRPr>
            </a:lvl5pPr>
            <a:lvl6pPr marL="2743200" lvl="5" indent="-381000" algn="ctr">
              <a:lnSpc>
                <a:spcPct val="100000"/>
              </a:lnSpc>
              <a:spcBef>
                <a:spcPts val="0"/>
              </a:spcBef>
              <a:spcAft>
                <a:spcPts val="0"/>
              </a:spcAft>
              <a:buClr>
                <a:srgbClr val="FFFFFF"/>
              </a:buClr>
              <a:buSzPts val="2400"/>
              <a:buChar char="■"/>
              <a:defRPr sz="2400" i="1">
                <a:solidFill>
                  <a:srgbClr val="FFFFFF"/>
                </a:solidFill>
              </a:defRPr>
            </a:lvl6pPr>
            <a:lvl7pPr marL="3200400" lvl="6" indent="-381000" algn="ctr">
              <a:lnSpc>
                <a:spcPct val="100000"/>
              </a:lnSpc>
              <a:spcBef>
                <a:spcPts val="0"/>
              </a:spcBef>
              <a:spcAft>
                <a:spcPts val="0"/>
              </a:spcAft>
              <a:buClr>
                <a:srgbClr val="FFFFFF"/>
              </a:buClr>
              <a:buSzPts val="2400"/>
              <a:buChar char="●"/>
              <a:defRPr sz="2400" i="1">
                <a:solidFill>
                  <a:srgbClr val="FFFFFF"/>
                </a:solidFill>
              </a:defRPr>
            </a:lvl7pPr>
            <a:lvl8pPr marL="3657600" lvl="7" indent="-381000" algn="ctr">
              <a:lnSpc>
                <a:spcPct val="100000"/>
              </a:lnSpc>
              <a:spcBef>
                <a:spcPts val="0"/>
              </a:spcBef>
              <a:spcAft>
                <a:spcPts val="0"/>
              </a:spcAft>
              <a:buClr>
                <a:srgbClr val="FFFFFF"/>
              </a:buClr>
              <a:buSzPts val="2400"/>
              <a:buChar char="○"/>
              <a:defRPr sz="2400" i="1">
                <a:solidFill>
                  <a:srgbClr val="FFFFFF"/>
                </a:solidFill>
              </a:defRPr>
            </a:lvl8pPr>
            <a:lvl9pPr marL="4114800" lvl="8" indent="-381000" algn="ctr">
              <a:lnSpc>
                <a:spcPct val="100000"/>
              </a:lnSpc>
              <a:spcBef>
                <a:spcPts val="0"/>
              </a:spcBef>
              <a:spcAft>
                <a:spcPts val="0"/>
              </a:spcAft>
              <a:buClr>
                <a:srgbClr val="FFFFFF"/>
              </a:buClr>
              <a:buSzPts val="2400"/>
              <a:buChar char="■"/>
              <a:defRPr sz="2400" i="1">
                <a:solidFill>
                  <a:srgbClr val="FFFFFF"/>
                </a:solidFill>
              </a:defRPr>
            </a:lvl9pPr>
          </a:lstStyle>
          <a:p>
            <a:endParaRPr/>
          </a:p>
        </p:txBody>
      </p:sp>
      <p:sp>
        <p:nvSpPr>
          <p:cNvPr id="23" name="Google Shape;23;p3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4"/>
        <p:cNvGrpSpPr/>
        <p:nvPr/>
      </p:nvGrpSpPr>
      <p:grpSpPr>
        <a:xfrm>
          <a:off x="0" y="0"/>
          <a:ext cx="0" cy="0"/>
          <a:chOff x="0" y="0"/>
          <a:chExt cx="0" cy="0"/>
        </a:xfrm>
      </p:grpSpPr>
      <p:pic>
        <p:nvPicPr>
          <p:cNvPr id="25" name="Google Shape;25;p32"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 name="Google Shape;26;p32"/>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7" name="Google Shape;27;p32"/>
          <p:cNvSpPr txBox="1">
            <a:spLocks noGrp="1"/>
          </p:cNvSpPr>
          <p:nvPr>
            <p:ph type="body" idx="1"/>
          </p:nvPr>
        </p:nvSpPr>
        <p:spPr>
          <a:xfrm>
            <a:off x="457200" y="2211825"/>
            <a:ext cx="2675100" cy="26379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28" name="Google Shape;28;p32"/>
          <p:cNvSpPr txBox="1">
            <a:spLocks noGrp="1"/>
          </p:cNvSpPr>
          <p:nvPr>
            <p:ph type="body" idx="2"/>
          </p:nvPr>
        </p:nvSpPr>
        <p:spPr>
          <a:xfrm>
            <a:off x="3293406" y="2211825"/>
            <a:ext cx="2675100" cy="26379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600"/>
              </a:spcBef>
              <a:spcAft>
                <a:spcPts val="0"/>
              </a:spcAft>
              <a:buSzPts val="1600"/>
              <a:buChar char="×"/>
              <a:defRPr sz="1600"/>
            </a:lvl1pPr>
            <a:lvl2pPr marL="914400" lvl="1" indent="-330200" algn="l">
              <a:lnSpc>
                <a:spcPct val="100000"/>
              </a:lnSpc>
              <a:spcBef>
                <a:spcPts val="0"/>
              </a:spcBef>
              <a:spcAft>
                <a:spcPts val="0"/>
              </a:spcAft>
              <a:buSzPts val="1600"/>
              <a:buChar char="×"/>
              <a:defRPr sz="1600"/>
            </a:lvl2pPr>
            <a:lvl3pPr marL="1371600" lvl="2" indent="-330200" algn="l">
              <a:lnSpc>
                <a:spcPct val="100000"/>
              </a:lnSpc>
              <a:spcBef>
                <a:spcPts val="0"/>
              </a:spcBef>
              <a:spcAft>
                <a:spcPts val="0"/>
              </a:spcAft>
              <a:buSzPts val="1600"/>
              <a:buChar char="×"/>
              <a:defRPr sz="16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29" name="Google Shape;29;p32"/>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30"/>
        <p:cNvGrpSpPr/>
        <p:nvPr/>
      </p:nvGrpSpPr>
      <p:grpSpPr>
        <a:xfrm>
          <a:off x="0" y="0"/>
          <a:ext cx="0" cy="0"/>
          <a:chOff x="0" y="0"/>
          <a:chExt cx="0" cy="0"/>
        </a:xfrm>
      </p:grpSpPr>
      <p:pic>
        <p:nvPicPr>
          <p:cNvPr id="31" name="Google Shape;31;p33" descr="paint_transparent3.png"/>
          <p:cNvPicPr preferRelativeResize="0"/>
          <p:nvPr/>
        </p:nvPicPr>
        <p:blipFill rotWithShape="1">
          <a:blip r:embed="rId3">
            <a:alphaModFix/>
          </a:blip>
          <a:srcRect/>
          <a:stretch/>
        </p:blipFill>
        <p:spPr>
          <a:xfrm>
            <a:off x="0" y="0"/>
            <a:ext cx="9144000" cy="5143503"/>
          </a:xfrm>
          <a:prstGeom prst="rect">
            <a:avLst/>
          </a:prstGeom>
          <a:noFill/>
          <a:ln>
            <a:noFill/>
          </a:ln>
        </p:spPr>
      </p:pic>
      <p:sp>
        <p:nvSpPr>
          <p:cNvPr id="32" name="Google Shape;32;p33"/>
          <p:cNvSpPr txBox="1">
            <a:spLocks noGrp="1"/>
          </p:cNvSpPr>
          <p:nvPr>
            <p:ph type="sldNum" idx="12"/>
          </p:nvPr>
        </p:nvSpPr>
        <p:spPr>
          <a:xfrm>
            <a:off x="4297650" y="4447973"/>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999999"/>
                </a:solidFill>
                <a:latin typeface="Lato Light"/>
                <a:ea typeface="Lato Light"/>
                <a:cs typeface="Lato Light"/>
                <a:sym typeface="Lato Light"/>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34"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5" name="Google Shape;35;p34"/>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1pPr>
            <a:lvl2pPr lvl="1"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2pPr>
            <a:lvl3pPr lvl="2"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3pPr>
            <a:lvl4pPr lvl="3"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4pPr>
            <a:lvl5pPr lvl="4"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5pPr>
            <a:lvl6pPr lvl="5"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6pPr>
            <a:lvl7pPr lvl="6"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7pPr>
            <a:lvl8pPr lvl="7"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8pPr>
            <a:lvl9pPr lvl="8" algn="l">
              <a:lnSpc>
                <a:spcPct val="100000"/>
              </a:lnSpc>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36" name="Google Shape;36;p34"/>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7" name="Google Shape;37;p3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35"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0" name="Google Shape;40;p35"/>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41" name="Google Shape;41;p35"/>
          <p:cNvSpPr txBox="1">
            <a:spLocks noGrp="1"/>
          </p:cNvSpPr>
          <p:nvPr>
            <p:ph type="body" idx="1"/>
          </p:nvPr>
        </p:nvSpPr>
        <p:spPr>
          <a:xfrm>
            <a:off x="489775" y="2312475"/>
            <a:ext cx="1831500" cy="2613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2" name="Google Shape;42;p35"/>
          <p:cNvSpPr txBox="1">
            <a:spLocks noGrp="1"/>
          </p:cNvSpPr>
          <p:nvPr>
            <p:ph type="body" idx="2"/>
          </p:nvPr>
        </p:nvSpPr>
        <p:spPr>
          <a:xfrm>
            <a:off x="2415136" y="2312475"/>
            <a:ext cx="1831500" cy="2613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3" name="Google Shape;43;p35"/>
          <p:cNvSpPr txBox="1">
            <a:spLocks noGrp="1"/>
          </p:cNvSpPr>
          <p:nvPr>
            <p:ph type="body" idx="3"/>
          </p:nvPr>
        </p:nvSpPr>
        <p:spPr>
          <a:xfrm>
            <a:off x="4340497" y="2312475"/>
            <a:ext cx="1831500" cy="26133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44" name="Google Shape;44;p35"/>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36" descr="paint_transparent1.pn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7" name="Google Shape;47;p3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48" name="Google Shape;48;p36"/>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endParaRPr/>
          </a:p>
        </p:txBody>
      </p:sp>
      <p:sp>
        <p:nvSpPr>
          <p:cNvPr id="7" name="Google Shape;7;p2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endParaRPr/>
          </a:p>
        </p:txBody>
      </p:sp>
      <p:sp>
        <p:nvSpPr>
          <p:cNvPr id="8" name="Google Shape;8;p27"/>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628650" y="273847"/>
            <a:ext cx="7886700" cy="994200"/>
          </a:xfrm>
          <a:prstGeom prst="rect">
            <a:avLst/>
          </a:prstGeom>
          <a:noFill/>
          <a:ln>
            <a:noFill/>
          </a:ln>
        </p:spPr>
        <p:txBody>
          <a:bodyPr spcFirstLastPara="1" wrap="square" lIns="34300" tIns="34300" rIns="34300" bIns="34300" anchor="ctr" anchorCtr="0">
            <a:noAutofit/>
          </a:bodyPr>
          <a:lstStyle>
            <a:lvl1pPr marR="0" lvl="0" algn="l" rtl="0">
              <a:lnSpc>
                <a:spcPct val="90000"/>
              </a:lnSpc>
              <a:spcBef>
                <a:spcPts val="0"/>
              </a:spcBef>
              <a:spcAft>
                <a:spcPts val="0"/>
              </a:spcAft>
              <a:buClr>
                <a:schemeClr val="dk1"/>
              </a:buClr>
              <a:buSzPts val="2300"/>
              <a:buFont typeface="Lato Light"/>
              <a:buNone/>
              <a:defRPr sz="2300" b="0" i="0" u="none" strike="noStrike" cap="none">
                <a:solidFill>
                  <a:schemeClr val="dk1"/>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58" name="Google Shape;58;p38"/>
          <p:cNvSpPr txBox="1">
            <a:spLocks noGrp="1"/>
          </p:cNvSpPr>
          <p:nvPr>
            <p:ph type="body" idx="1"/>
          </p:nvPr>
        </p:nvSpPr>
        <p:spPr>
          <a:xfrm>
            <a:off x="628650" y="1369219"/>
            <a:ext cx="7886700" cy="3263400"/>
          </a:xfrm>
          <a:prstGeom prst="rect">
            <a:avLst/>
          </a:prstGeom>
          <a:noFill/>
          <a:ln>
            <a:noFill/>
          </a:ln>
        </p:spPr>
        <p:txBody>
          <a:bodyPr spcFirstLastPara="1" wrap="square" lIns="34300" tIns="34300" rIns="34300" bIns="34300" anchor="t" anchorCtr="0">
            <a:no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ato Light"/>
                <a:ea typeface="Lato Light"/>
                <a:cs typeface="Lato Light"/>
                <a:sym typeface="Lato Light"/>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Lato Light"/>
                <a:ea typeface="Lato Light"/>
                <a:cs typeface="Lato Light"/>
                <a:sym typeface="Lato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60"/>
        <p:cNvGrpSpPr/>
        <p:nvPr/>
      </p:nvGrpSpPr>
      <p:grpSpPr>
        <a:xfrm>
          <a:off x="0" y="0"/>
          <a:ext cx="0" cy="0"/>
          <a:chOff x="0" y="0"/>
          <a:chExt cx="0" cy="0"/>
        </a:xfrm>
      </p:grpSpPr>
      <p:sp>
        <p:nvSpPr>
          <p:cNvPr id="61" name="Google Shape;61;g614c8c3af0_0_1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62" name="Google Shape;62;g614c8c3af0_0_1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63" name="Google Shape;63;g614c8c3af0_0_1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rgbClr val="FFFFFF"/>
                </a:solidFill>
                <a:latin typeface="Lato Light"/>
                <a:ea typeface="Lato Light"/>
                <a:cs typeface="Lato Light"/>
                <a:sym typeface="Lato Light"/>
              </a:defRPr>
            </a:lvl1pPr>
            <a:lvl2pPr lvl="1" algn="r" rtl="0">
              <a:buNone/>
              <a:defRPr sz="1800">
                <a:solidFill>
                  <a:srgbClr val="FFFFFF"/>
                </a:solidFill>
                <a:latin typeface="Lato Light"/>
                <a:ea typeface="Lato Light"/>
                <a:cs typeface="Lato Light"/>
                <a:sym typeface="Lato Light"/>
              </a:defRPr>
            </a:lvl2pPr>
            <a:lvl3pPr lvl="2" algn="r" rtl="0">
              <a:buNone/>
              <a:defRPr sz="1800">
                <a:solidFill>
                  <a:srgbClr val="FFFFFF"/>
                </a:solidFill>
                <a:latin typeface="Lato Light"/>
                <a:ea typeface="Lato Light"/>
                <a:cs typeface="Lato Light"/>
                <a:sym typeface="Lato Light"/>
              </a:defRPr>
            </a:lvl3pPr>
            <a:lvl4pPr lvl="3" algn="r" rtl="0">
              <a:buNone/>
              <a:defRPr sz="1800">
                <a:solidFill>
                  <a:srgbClr val="FFFFFF"/>
                </a:solidFill>
                <a:latin typeface="Lato Light"/>
                <a:ea typeface="Lato Light"/>
                <a:cs typeface="Lato Light"/>
                <a:sym typeface="Lato Light"/>
              </a:defRPr>
            </a:lvl4pPr>
            <a:lvl5pPr lvl="4" algn="r" rtl="0">
              <a:buNone/>
              <a:defRPr sz="1800">
                <a:solidFill>
                  <a:srgbClr val="FFFFFF"/>
                </a:solidFill>
                <a:latin typeface="Lato Light"/>
                <a:ea typeface="Lato Light"/>
                <a:cs typeface="Lato Light"/>
                <a:sym typeface="Lato Light"/>
              </a:defRPr>
            </a:lvl5pPr>
            <a:lvl6pPr lvl="5" algn="r" rtl="0">
              <a:buNone/>
              <a:defRPr sz="1800">
                <a:solidFill>
                  <a:srgbClr val="FFFFFF"/>
                </a:solidFill>
                <a:latin typeface="Lato Light"/>
                <a:ea typeface="Lato Light"/>
                <a:cs typeface="Lato Light"/>
                <a:sym typeface="Lato Light"/>
              </a:defRPr>
            </a:lvl6pPr>
            <a:lvl7pPr lvl="6" algn="r" rtl="0">
              <a:buNone/>
              <a:defRPr sz="1800">
                <a:solidFill>
                  <a:srgbClr val="FFFFFF"/>
                </a:solidFill>
                <a:latin typeface="Lato Light"/>
                <a:ea typeface="Lato Light"/>
                <a:cs typeface="Lato Light"/>
                <a:sym typeface="Lato Light"/>
              </a:defRPr>
            </a:lvl7pPr>
            <a:lvl8pPr lvl="7" algn="r" rtl="0">
              <a:buNone/>
              <a:defRPr sz="1800">
                <a:solidFill>
                  <a:srgbClr val="FFFFFF"/>
                </a:solidFill>
                <a:latin typeface="Lato Light"/>
                <a:ea typeface="Lato Light"/>
                <a:cs typeface="Lato Light"/>
                <a:sym typeface="Lato Light"/>
              </a:defRPr>
            </a:lvl8pPr>
            <a:lvl9pPr lvl="8" algn="r" rtl="0">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libguides.library.umaine.edu/business-databases" TargetMode="External"/><Relationship Id="rId4" Type="http://schemas.openxmlformats.org/officeDocument/2006/relationships/hyperlink" Target="https://library.umaine.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ctrTitle"/>
          </p:nvPr>
        </p:nvSpPr>
        <p:spPr>
          <a:xfrm>
            <a:off x="3208125" y="3287225"/>
            <a:ext cx="5250300" cy="1159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000"/>
              <a:buNone/>
            </a:pPr>
            <a:r>
              <a:rPr lang="en" sz="1400">
                <a:latin typeface="Comfortaa"/>
                <a:ea typeface="Comfortaa"/>
                <a:cs typeface="Comfortaa"/>
                <a:sym typeface="Comfortaa"/>
              </a:rPr>
              <a:t>Searching as Strategic Exploration</a:t>
            </a:r>
            <a:endParaRPr sz="1400">
              <a:latin typeface="Comfortaa"/>
              <a:ea typeface="Comfortaa"/>
              <a:cs typeface="Comfortaa"/>
              <a:sym typeface="Comfortaa"/>
            </a:endParaRPr>
          </a:p>
          <a:p>
            <a:pPr marL="0" lvl="0" indent="0" algn="r" rtl="0">
              <a:lnSpc>
                <a:spcPct val="100000"/>
              </a:lnSpc>
              <a:spcBef>
                <a:spcPts val="0"/>
              </a:spcBef>
              <a:spcAft>
                <a:spcPts val="0"/>
              </a:spcAft>
              <a:buSzPts val="5000"/>
              <a:buNone/>
            </a:pPr>
            <a:r>
              <a:rPr lang="en" sz="3600"/>
              <a:t>BUA 490 Business Research Consultation</a:t>
            </a:r>
            <a:endParaRPr sz="3600"/>
          </a:p>
          <a:p>
            <a:pPr marL="0" lvl="0" indent="0" algn="r" rtl="0">
              <a:lnSpc>
                <a:spcPct val="100000"/>
              </a:lnSpc>
              <a:spcBef>
                <a:spcPts val="0"/>
              </a:spcBef>
              <a:spcAft>
                <a:spcPts val="0"/>
              </a:spcAft>
              <a:buSzPts val="5000"/>
              <a:buNone/>
            </a:pPr>
            <a:r>
              <a:rPr lang="en" sz="2400"/>
              <a:t>Grace Liu</a:t>
            </a:r>
            <a:endParaRPr sz="2400"/>
          </a:p>
          <a:p>
            <a:pPr marL="0" lvl="0" indent="0" algn="r" rtl="0">
              <a:lnSpc>
                <a:spcPct val="100000"/>
              </a:lnSpc>
              <a:spcBef>
                <a:spcPts val="0"/>
              </a:spcBef>
              <a:spcAft>
                <a:spcPts val="0"/>
              </a:spcAft>
              <a:buSzPts val="5000"/>
              <a:buNone/>
            </a:pPr>
            <a:r>
              <a:rPr lang="en" sz="2400"/>
              <a:t>6/19/2019</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456450" y="399575"/>
            <a:ext cx="55113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1400">
                <a:latin typeface="Oswald"/>
                <a:ea typeface="Oswald"/>
                <a:cs typeface="Oswald"/>
                <a:sym typeface="Oswald"/>
              </a:rPr>
              <a:t>Mapping Information Sources with the Tools to Find them.</a:t>
            </a:r>
            <a:endParaRPr sz="1400">
              <a:latin typeface="Oswald"/>
              <a:ea typeface="Oswald"/>
              <a:cs typeface="Oswald"/>
              <a:sym typeface="Oswald"/>
            </a:endParaRPr>
          </a:p>
        </p:txBody>
      </p:sp>
      <p:sp>
        <p:nvSpPr>
          <p:cNvPr id="178" name="Google Shape;178;p10"/>
          <p:cNvSpPr txBox="1">
            <a:spLocks noGrp="1"/>
          </p:cNvSpPr>
          <p:nvPr>
            <p:ph type="body" idx="1"/>
          </p:nvPr>
        </p:nvSpPr>
        <p:spPr>
          <a:xfrm>
            <a:off x="489775" y="1636475"/>
            <a:ext cx="12675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a:t>Who</a:t>
            </a:r>
            <a:endParaRPr b="1"/>
          </a:p>
          <a:p>
            <a:pPr marL="0" lvl="0" indent="0" algn="l" rtl="0">
              <a:lnSpc>
                <a:spcPct val="100000"/>
              </a:lnSpc>
              <a:spcBef>
                <a:spcPts val="600"/>
              </a:spcBef>
              <a:spcAft>
                <a:spcPts val="0"/>
              </a:spcAft>
              <a:buSzPts val="1200"/>
              <a:buNone/>
            </a:pPr>
            <a:r>
              <a:rPr lang="en"/>
              <a:t>Scholars</a:t>
            </a:r>
            <a:endParaRPr/>
          </a:p>
          <a:p>
            <a:pPr marL="0" lvl="0" indent="0" algn="l" rtl="0">
              <a:lnSpc>
                <a:spcPct val="100000"/>
              </a:lnSpc>
              <a:spcBef>
                <a:spcPts val="600"/>
              </a:spcBef>
              <a:spcAft>
                <a:spcPts val="0"/>
              </a:spcAft>
              <a:buSzPts val="1200"/>
              <a:buNone/>
            </a:pPr>
            <a:r>
              <a:rPr lang="en"/>
              <a:t>Organizations</a:t>
            </a:r>
            <a:endParaRPr/>
          </a:p>
          <a:p>
            <a:pPr marL="0" lvl="0" indent="0" algn="l" rtl="0">
              <a:lnSpc>
                <a:spcPct val="100000"/>
              </a:lnSpc>
              <a:spcBef>
                <a:spcPts val="600"/>
              </a:spcBef>
              <a:spcAft>
                <a:spcPts val="0"/>
              </a:spcAft>
              <a:buSzPts val="1200"/>
              <a:buNone/>
            </a:pPr>
            <a:r>
              <a:rPr lang="en"/>
              <a:t>Governments</a:t>
            </a:r>
            <a:endParaRPr/>
          </a:p>
          <a:p>
            <a:pPr marL="0" lvl="0" indent="0" algn="l" rtl="0">
              <a:lnSpc>
                <a:spcPct val="100000"/>
              </a:lnSpc>
              <a:spcBef>
                <a:spcPts val="600"/>
              </a:spcBef>
              <a:spcAft>
                <a:spcPts val="0"/>
              </a:spcAft>
              <a:buSzPts val="1200"/>
              <a:buNone/>
            </a:pPr>
            <a:r>
              <a:rPr lang="en"/>
              <a:t>Trade Associations</a:t>
            </a:r>
            <a:endParaRPr/>
          </a:p>
          <a:p>
            <a:pPr marL="0" lvl="0" indent="0" algn="l" rtl="0">
              <a:lnSpc>
                <a:spcPct val="100000"/>
              </a:lnSpc>
              <a:spcBef>
                <a:spcPts val="600"/>
              </a:spcBef>
              <a:spcAft>
                <a:spcPts val="0"/>
              </a:spcAft>
              <a:buSzPts val="1200"/>
              <a:buNone/>
            </a:pPr>
            <a:r>
              <a:rPr lang="en"/>
              <a:t>Companies</a:t>
            </a:r>
            <a:endParaRPr/>
          </a:p>
          <a:p>
            <a:pPr marL="0" lvl="0" indent="0" algn="l" rtl="0">
              <a:lnSpc>
                <a:spcPct val="100000"/>
              </a:lnSpc>
              <a:spcBef>
                <a:spcPts val="600"/>
              </a:spcBef>
              <a:spcAft>
                <a:spcPts val="0"/>
              </a:spcAft>
              <a:buSzPts val="1200"/>
              <a:buNone/>
            </a:pPr>
            <a:r>
              <a:rPr lang="en"/>
              <a:t>Consulting Firms</a:t>
            </a:r>
            <a:endParaRPr/>
          </a:p>
          <a:p>
            <a:pPr marL="0" lvl="0" indent="0" algn="l" rtl="0">
              <a:lnSpc>
                <a:spcPct val="100000"/>
              </a:lnSpc>
              <a:spcBef>
                <a:spcPts val="600"/>
              </a:spcBef>
              <a:spcAft>
                <a:spcPts val="0"/>
              </a:spcAft>
              <a:buSzPts val="1200"/>
              <a:buNone/>
            </a:pPr>
            <a:r>
              <a:rPr lang="en"/>
              <a:t>Publishers</a:t>
            </a:r>
            <a:endParaRPr/>
          </a:p>
          <a:p>
            <a:pPr marL="0" lvl="0" indent="0" algn="l" rtl="0">
              <a:lnSpc>
                <a:spcPct val="100000"/>
              </a:lnSpc>
              <a:spcBef>
                <a:spcPts val="600"/>
              </a:spcBef>
              <a:spcAft>
                <a:spcPts val="0"/>
              </a:spcAft>
              <a:buSzPts val="1200"/>
              <a:buNone/>
            </a:pPr>
            <a:r>
              <a:rPr lang="en"/>
              <a:t>Consumers</a:t>
            </a:r>
            <a:endParaRPr/>
          </a:p>
        </p:txBody>
      </p:sp>
      <p:sp>
        <p:nvSpPr>
          <p:cNvPr id="179" name="Google Shape;179;p10"/>
          <p:cNvSpPr txBox="1">
            <a:spLocks noGrp="1"/>
          </p:cNvSpPr>
          <p:nvPr>
            <p:ph type="body" idx="2"/>
          </p:nvPr>
        </p:nvSpPr>
        <p:spPr>
          <a:xfrm>
            <a:off x="1699825" y="1636475"/>
            <a:ext cx="12675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a:t>Formats</a:t>
            </a:r>
            <a:endParaRPr b="1"/>
          </a:p>
          <a:p>
            <a:pPr marL="0" lvl="0" indent="0" algn="l" rtl="0">
              <a:lnSpc>
                <a:spcPct val="100000"/>
              </a:lnSpc>
              <a:spcBef>
                <a:spcPts val="600"/>
              </a:spcBef>
              <a:spcAft>
                <a:spcPts val="0"/>
              </a:spcAft>
              <a:buSzPts val="1200"/>
              <a:buNone/>
            </a:pPr>
            <a:r>
              <a:rPr lang="en"/>
              <a:t>Articles</a:t>
            </a:r>
            <a:endParaRPr/>
          </a:p>
          <a:p>
            <a:pPr marL="0" lvl="0" indent="0" algn="l" rtl="0">
              <a:lnSpc>
                <a:spcPct val="100000"/>
              </a:lnSpc>
              <a:spcBef>
                <a:spcPts val="600"/>
              </a:spcBef>
              <a:spcAft>
                <a:spcPts val="0"/>
              </a:spcAft>
              <a:buSzPts val="1200"/>
              <a:buNone/>
            </a:pPr>
            <a:r>
              <a:rPr lang="en"/>
              <a:t>Books</a:t>
            </a:r>
            <a:endParaRPr/>
          </a:p>
          <a:p>
            <a:pPr marL="0" lvl="0" indent="0" algn="l" rtl="0">
              <a:lnSpc>
                <a:spcPct val="100000"/>
              </a:lnSpc>
              <a:spcBef>
                <a:spcPts val="600"/>
              </a:spcBef>
              <a:spcAft>
                <a:spcPts val="0"/>
              </a:spcAft>
              <a:buSzPts val="1200"/>
              <a:buNone/>
            </a:pPr>
            <a:r>
              <a:rPr lang="en"/>
              <a:t>Reports</a:t>
            </a:r>
            <a:endParaRPr/>
          </a:p>
          <a:p>
            <a:pPr marL="0" lvl="0" indent="0" algn="l" rtl="0">
              <a:lnSpc>
                <a:spcPct val="100000"/>
              </a:lnSpc>
              <a:spcBef>
                <a:spcPts val="600"/>
              </a:spcBef>
              <a:spcAft>
                <a:spcPts val="0"/>
              </a:spcAft>
              <a:buSzPts val="1200"/>
              <a:buNone/>
            </a:pPr>
            <a:r>
              <a:rPr lang="en"/>
              <a:t>Case Studies</a:t>
            </a:r>
            <a:endParaRPr/>
          </a:p>
          <a:p>
            <a:pPr marL="0" lvl="0" indent="0" algn="l" rtl="0">
              <a:lnSpc>
                <a:spcPct val="100000"/>
              </a:lnSpc>
              <a:spcBef>
                <a:spcPts val="600"/>
              </a:spcBef>
              <a:spcAft>
                <a:spcPts val="0"/>
              </a:spcAft>
              <a:buSzPts val="1200"/>
              <a:buNone/>
            </a:pPr>
            <a:r>
              <a:rPr lang="en"/>
              <a:t>Interview</a:t>
            </a:r>
            <a:endParaRPr/>
          </a:p>
          <a:p>
            <a:pPr marL="0" lvl="0" indent="0" algn="l" rtl="0">
              <a:lnSpc>
                <a:spcPct val="100000"/>
              </a:lnSpc>
              <a:spcBef>
                <a:spcPts val="600"/>
              </a:spcBef>
              <a:spcAft>
                <a:spcPts val="0"/>
              </a:spcAft>
              <a:buSzPts val="1200"/>
              <a:buNone/>
            </a:pPr>
            <a:r>
              <a:rPr lang="en"/>
              <a:t>Presentation Slides</a:t>
            </a:r>
            <a:endParaRPr/>
          </a:p>
          <a:p>
            <a:pPr marL="0" lvl="0" indent="0" algn="l" rtl="0">
              <a:lnSpc>
                <a:spcPct val="100000"/>
              </a:lnSpc>
              <a:spcBef>
                <a:spcPts val="600"/>
              </a:spcBef>
              <a:spcAft>
                <a:spcPts val="0"/>
              </a:spcAft>
              <a:buSzPts val="1200"/>
              <a:buNone/>
            </a:pPr>
            <a:r>
              <a:rPr lang="en"/>
              <a:t>Tweets</a:t>
            </a:r>
            <a:endParaRPr/>
          </a:p>
          <a:p>
            <a:pPr marL="0" lvl="0" indent="0" algn="l" rtl="0">
              <a:lnSpc>
                <a:spcPct val="100000"/>
              </a:lnSpc>
              <a:spcBef>
                <a:spcPts val="600"/>
              </a:spcBef>
              <a:spcAft>
                <a:spcPts val="0"/>
              </a:spcAft>
              <a:buSzPts val="1200"/>
              <a:buNone/>
            </a:pPr>
            <a:r>
              <a:rPr lang="en">
                <a:solidFill>
                  <a:schemeClr val="dk2"/>
                </a:solidFill>
              </a:rPr>
              <a:t>Data</a:t>
            </a:r>
            <a:endParaRPr/>
          </a:p>
        </p:txBody>
      </p:sp>
      <p:sp>
        <p:nvSpPr>
          <p:cNvPr id="180" name="Google Shape;180;p10"/>
          <p:cNvSpPr txBox="1">
            <a:spLocks noGrp="1"/>
          </p:cNvSpPr>
          <p:nvPr>
            <p:ph type="body" idx="3"/>
          </p:nvPr>
        </p:nvSpPr>
        <p:spPr>
          <a:xfrm>
            <a:off x="2757875" y="1636475"/>
            <a:ext cx="16545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a:t>Platform/Container</a:t>
            </a:r>
            <a:endParaRPr b="1"/>
          </a:p>
          <a:p>
            <a:pPr marL="0" lvl="0" indent="0" algn="l" rtl="0">
              <a:lnSpc>
                <a:spcPct val="100000"/>
              </a:lnSpc>
              <a:spcBef>
                <a:spcPts val="600"/>
              </a:spcBef>
              <a:spcAft>
                <a:spcPts val="0"/>
              </a:spcAft>
              <a:buSzPts val="1200"/>
              <a:buNone/>
            </a:pPr>
            <a:r>
              <a:rPr lang="en"/>
              <a:t>Book</a:t>
            </a:r>
            <a:endParaRPr/>
          </a:p>
          <a:p>
            <a:pPr marL="0" lvl="0" indent="0" algn="l" rtl="0">
              <a:lnSpc>
                <a:spcPct val="100000"/>
              </a:lnSpc>
              <a:spcBef>
                <a:spcPts val="600"/>
              </a:spcBef>
              <a:spcAft>
                <a:spcPts val="0"/>
              </a:spcAft>
              <a:buSzPts val="1200"/>
              <a:buNone/>
            </a:pPr>
            <a:r>
              <a:rPr lang="en"/>
              <a:t>Newspaper</a:t>
            </a:r>
            <a:endParaRPr/>
          </a:p>
          <a:p>
            <a:pPr marL="0" lvl="0" indent="0" algn="l" rtl="0">
              <a:lnSpc>
                <a:spcPct val="100000"/>
              </a:lnSpc>
              <a:spcBef>
                <a:spcPts val="600"/>
              </a:spcBef>
              <a:spcAft>
                <a:spcPts val="0"/>
              </a:spcAft>
              <a:buSzPts val="1200"/>
              <a:buNone/>
            </a:pPr>
            <a:r>
              <a:rPr lang="en"/>
              <a:t>Magazine</a:t>
            </a:r>
            <a:endParaRPr/>
          </a:p>
          <a:p>
            <a:pPr marL="0" lvl="0" indent="0" algn="l" rtl="0">
              <a:lnSpc>
                <a:spcPct val="100000"/>
              </a:lnSpc>
              <a:spcBef>
                <a:spcPts val="600"/>
              </a:spcBef>
              <a:spcAft>
                <a:spcPts val="0"/>
              </a:spcAft>
              <a:buSzPts val="1200"/>
              <a:buNone/>
            </a:pPr>
            <a:r>
              <a:rPr lang="en"/>
              <a:t>Journal</a:t>
            </a:r>
            <a:endParaRPr/>
          </a:p>
          <a:p>
            <a:pPr marL="0" lvl="0" indent="0" algn="l" rtl="0">
              <a:lnSpc>
                <a:spcPct val="100000"/>
              </a:lnSpc>
              <a:spcBef>
                <a:spcPts val="600"/>
              </a:spcBef>
              <a:spcAft>
                <a:spcPts val="0"/>
              </a:spcAft>
              <a:buSzPts val="1200"/>
              <a:buNone/>
            </a:pPr>
            <a:r>
              <a:rPr lang="en"/>
              <a:t>Database</a:t>
            </a:r>
            <a:endParaRPr/>
          </a:p>
          <a:p>
            <a:pPr marL="0" lvl="0" indent="0" algn="l" rtl="0">
              <a:lnSpc>
                <a:spcPct val="100000"/>
              </a:lnSpc>
              <a:spcBef>
                <a:spcPts val="600"/>
              </a:spcBef>
              <a:spcAft>
                <a:spcPts val="0"/>
              </a:spcAft>
              <a:buSzPts val="1200"/>
              <a:buNone/>
            </a:pPr>
            <a:r>
              <a:rPr lang="en"/>
              <a:t>Website</a:t>
            </a:r>
            <a:endParaRPr/>
          </a:p>
          <a:p>
            <a:pPr marL="0" lvl="0" indent="0" algn="l" rtl="0">
              <a:lnSpc>
                <a:spcPct val="100000"/>
              </a:lnSpc>
              <a:spcBef>
                <a:spcPts val="600"/>
              </a:spcBef>
              <a:spcAft>
                <a:spcPts val="0"/>
              </a:spcAft>
              <a:buSzPts val="1200"/>
              <a:buNone/>
            </a:pPr>
            <a:r>
              <a:rPr lang="en">
                <a:solidFill>
                  <a:schemeClr val="dk2"/>
                </a:solidFill>
              </a:rPr>
              <a:t>Social Media</a:t>
            </a:r>
            <a:endParaRPr>
              <a:solidFill>
                <a:schemeClr val="dk2"/>
              </a:solidFill>
            </a:endParaRPr>
          </a:p>
          <a:p>
            <a:pPr marL="0" lvl="0" indent="0" algn="l" rtl="0">
              <a:lnSpc>
                <a:spcPct val="100000"/>
              </a:lnSpc>
              <a:spcBef>
                <a:spcPts val="600"/>
              </a:spcBef>
              <a:spcAft>
                <a:spcPts val="0"/>
              </a:spcAft>
              <a:buSzPts val="1200"/>
              <a:buNone/>
            </a:pPr>
            <a:r>
              <a:rPr lang="en">
                <a:solidFill>
                  <a:schemeClr val="dk2"/>
                </a:solidFill>
              </a:rPr>
              <a:t>Radio Programs</a:t>
            </a:r>
            <a:endParaRPr>
              <a:solidFill>
                <a:schemeClr val="dk2"/>
              </a:solidFill>
            </a:endParaRPr>
          </a:p>
          <a:p>
            <a:pPr marL="0" lvl="0" indent="0" algn="l" rtl="0">
              <a:lnSpc>
                <a:spcPct val="100000"/>
              </a:lnSpc>
              <a:spcBef>
                <a:spcPts val="600"/>
              </a:spcBef>
              <a:spcAft>
                <a:spcPts val="0"/>
              </a:spcAft>
              <a:buSzPts val="1200"/>
              <a:buNone/>
            </a:pPr>
            <a:r>
              <a:rPr lang="en">
                <a:solidFill>
                  <a:schemeClr val="dk2"/>
                </a:solidFill>
              </a:rPr>
              <a:t>TV Programs</a:t>
            </a:r>
            <a:endParaRPr>
              <a:solidFill>
                <a:schemeClr val="dk2"/>
              </a:solidFill>
            </a:endParaRPr>
          </a:p>
          <a:p>
            <a:pPr marL="0" lvl="0" indent="0" algn="l" rtl="0">
              <a:lnSpc>
                <a:spcPct val="100000"/>
              </a:lnSpc>
              <a:spcBef>
                <a:spcPts val="600"/>
              </a:spcBef>
              <a:spcAft>
                <a:spcPts val="0"/>
              </a:spcAft>
              <a:buSzPts val="1200"/>
              <a:buNone/>
            </a:pPr>
            <a:r>
              <a:rPr lang="en">
                <a:solidFill>
                  <a:schemeClr val="dk2"/>
                </a:solidFill>
              </a:rPr>
              <a:t>Youtube</a:t>
            </a:r>
            <a:endParaRPr>
              <a:solidFill>
                <a:schemeClr val="dk2"/>
              </a:solidFill>
            </a:endParaRPr>
          </a:p>
        </p:txBody>
      </p:sp>
      <p:sp>
        <p:nvSpPr>
          <p:cNvPr id="181" name="Google Shape;181;p10"/>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10</a:t>
            </a:fld>
            <a:endParaRPr/>
          </a:p>
        </p:txBody>
      </p:sp>
      <p:sp>
        <p:nvSpPr>
          <p:cNvPr id="182" name="Google Shape;182;p10"/>
          <p:cNvSpPr txBox="1">
            <a:spLocks noGrp="1"/>
          </p:cNvSpPr>
          <p:nvPr>
            <p:ph type="body" idx="3"/>
          </p:nvPr>
        </p:nvSpPr>
        <p:spPr>
          <a:xfrm>
            <a:off x="4263800" y="1488525"/>
            <a:ext cx="18978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a:solidFill>
                  <a:srgbClr val="C27BA0"/>
                </a:solidFill>
                <a:latin typeface="Georgia"/>
                <a:ea typeface="Georgia"/>
                <a:cs typeface="Georgia"/>
                <a:sym typeface="Georgia"/>
              </a:rPr>
              <a:t>Tools </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a:solidFill>
                  <a:srgbClr val="C27BA0"/>
                </a:solidFill>
                <a:latin typeface="Georgia"/>
                <a:ea typeface="Georgia"/>
                <a:cs typeface="Georgia"/>
                <a:sym typeface="Georgia"/>
              </a:rPr>
              <a:t>Google </a:t>
            </a:r>
            <a:r>
              <a:rPr lang="en">
                <a:solidFill>
                  <a:srgbClr val="C27BA0"/>
                </a:solidFill>
              </a:rPr>
              <a:t>(news/magazines/websites/social media/youtube)</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u="sng">
                <a:solidFill>
                  <a:schemeClr val="hlink"/>
                </a:solidFill>
                <a:latin typeface="Georgia"/>
                <a:ea typeface="Georgia"/>
                <a:cs typeface="Georgia"/>
                <a:sym typeface="Georgia"/>
                <a:hlinkClick r:id="rId3"/>
              </a:rPr>
              <a:t>Google Scholar</a:t>
            </a:r>
            <a:r>
              <a:rPr lang="en">
                <a:solidFill>
                  <a:srgbClr val="C27BA0"/>
                </a:solidFill>
                <a:latin typeface="Georgia"/>
                <a:ea typeface="Georgia"/>
                <a:cs typeface="Georgia"/>
                <a:sym typeface="Georgia"/>
              </a:rPr>
              <a:t> (library setup)</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a:solidFill>
                  <a:srgbClr val="C27BA0"/>
                </a:solidFill>
              </a:rPr>
              <a:t>(magazine, journals)</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a:solidFill>
                  <a:srgbClr val="C27BA0"/>
                </a:solidFill>
                <a:latin typeface="Georgia"/>
                <a:ea typeface="Georgia"/>
                <a:cs typeface="Georgia"/>
                <a:sym typeface="Georgia"/>
              </a:rPr>
              <a:t>-----</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u="sng">
                <a:solidFill>
                  <a:schemeClr val="hlink"/>
                </a:solidFill>
                <a:latin typeface="Georgia"/>
                <a:ea typeface="Georgia"/>
                <a:cs typeface="Georgia"/>
                <a:sym typeface="Georgia"/>
                <a:hlinkClick r:id="rId4"/>
              </a:rPr>
              <a:t>Library Catalog</a:t>
            </a:r>
            <a:r>
              <a:rPr lang="en">
                <a:solidFill>
                  <a:srgbClr val="C27BA0"/>
                </a:solidFill>
                <a:latin typeface="Georgia"/>
                <a:ea typeface="Georgia"/>
                <a:cs typeface="Georgia"/>
                <a:sym typeface="Georgia"/>
              </a:rPr>
              <a:t> </a:t>
            </a:r>
            <a:r>
              <a:rPr lang="en">
                <a:solidFill>
                  <a:srgbClr val="C27BA0"/>
                </a:solidFill>
              </a:rPr>
              <a:t>(books)</a:t>
            </a:r>
            <a:endParaRPr>
              <a:solidFill>
                <a:srgbClr val="C27BA0"/>
              </a:solidFill>
              <a:latin typeface="Georgia"/>
              <a:ea typeface="Georgia"/>
              <a:cs typeface="Georgia"/>
              <a:sym typeface="Georgia"/>
            </a:endParaRPr>
          </a:p>
          <a:p>
            <a:pPr marL="0" lvl="0" indent="0" algn="l" rtl="0">
              <a:lnSpc>
                <a:spcPct val="100000"/>
              </a:lnSpc>
              <a:spcBef>
                <a:spcPts val="600"/>
              </a:spcBef>
              <a:spcAft>
                <a:spcPts val="0"/>
              </a:spcAft>
              <a:buSzPts val="1200"/>
              <a:buNone/>
            </a:pPr>
            <a:r>
              <a:rPr lang="en" u="sng">
                <a:solidFill>
                  <a:schemeClr val="hlink"/>
                </a:solidFill>
                <a:latin typeface="Georgia"/>
                <a:ea typeface="Georgia"/>
                <a:cs typeface="Georgia"/>
                <a:sym typeface="Georgia"/>
                <a:hlinkClick r:id="rId5"/>
              </a:rPr>
              <a:t>Library Databases</a:t>
            </a:r>
            <a:r>
              <a:rPr lang="en">
                <a:solidFill>
                  <a:srgbClr val="C27BA0"/>
                </a:solidFill>
                <a:latin typeface="Georgia"/>
                <a:ea typeface="Georgia"/>
                <a:cs typeface="Georgia"/>
                <a:sym typeface="Georgia"/>
              </a:rPr>
              <a:t> </a:t>
            </a:r>
            <a:r>
              <a:rPr lang="en">
                <a:solidFill>
                  <a:srgbClr val="C27BA0"/>
                </a:solidFill>
              </a:rPr>
              <a:t>(full-text articles, reports, etc.)</a:t>
            </a:r>
            <a:endParaRPr>
              <a:solidFill>
                <a:srgbClr val="C27BA0"/>
              </a:solidFill>
            </a:endParaRPr>
          </a:p>
          <a:p>
            <a:pPr marL="0" lvl="0" indent="0" algn="l" rtl="0">
              <a:lnSpc>
                <a:spcPct val="100000"/>
              </a:lnSpc>
              <a:spcBef>
                <a:spcPts val="600"/>
              </a:spcBef>
              <a:spcAft>
                <a:spcPts val="0"/>
              </a:spcAft>
              <a:buSzPts val="1200"/>
              <a:buNone/>
            </a:pPr>
            <a:r>
              <a:rPr lang="en" sz="900">
                <a:solidFill>
                  <a:srgbClr val="C27BA0"/>
                </a:solidFill>
                <a:latin typeface="Georgia"/>
                <a:ea typeface="Georgia"/>
                <a:cs typeface="Georgia"/>
                <a:sym typeface="Georgia"/>
              </a:rPr>
              <a:t>OneSearch (not recommended)</a:t>
            </a:r>
            <a:endParaRPr>
              <a:solidFill>
                <a:srgbClr val="C27BA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404325" y="72775"/>
            <a:ext cx="5511300" cy="546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400">
                <a:latin typeface="Oswald"/>
                <a:ea typeface="Oswald"/>
                <a:cs typeface="Oswald"/>
                <a:sym typeface="Oswald"/>
              </a:rPr>
              <a:t>What is available in a library? What is not?</a:t>
            </a:r>
            <a:endParaRPr sz="3000"/>
          </a:p>
        </p:txBody>
      </p:sp>
      <p:sp>
        <p:nvSpPr>
          <p:cNvPr id="188" name="Google Shape;188;p1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11</a:t>
            </a:fld>
            <a:endParaRPr/>
          </a:p>
        </p:txBody>
      </p:sp>
      <p:sp>
        <p:nvSpPr>
          <p:cNvPr id="189" name="Google Shape;189;p11"/>
          <p:cNvSpPr/>
          <p:nvPr/>
        </p:nvSpPr>
        <p:spPr>
          <a:xfrm>
            <a:off x="2194546"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Open Access Scholarly Articles</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Newspaper and</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Magazine Articles</a:t>
            </a:r>
            <a:endParaRPr sz="1100" b="0" i="0" u="none" strike="noStrike" cap="none">
              <a:solidFill>
                <a:srgbClr val="000000"/>
              </a:solidFill>
              <a:latin typeface="Lato Light"/>
              <a:ea typeface="Lato Light"/>
              <a:cs typeface="Lato Light"/>
              <a:sym typeface="Lato Light"/>
            </a:endParaRPr>
          </a:p>
        </p:txBody>
      </p:sp>
      <p:sp>
        <p:nvSpPr>
          <p:cNvPr id="190" name="Google Shape;190;p11"/>
          <p:cNvSpPr/>
          <p:nvPr/>
        </p:nvSpPr>
        <p:spPr>
          <a:xfrm>
            <a:off x="457200"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Books</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(systematic, in-depth)</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Scholarly Articles </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(more legitimate research methods, systematic reviews)</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666666"/>
              </a:solidFill>
              <a:latin typeface="Lato Light"/>
              <a:ea typeface="Lato Light"/>
              <a:cs typeface="Lato Light"/>
              <a:sym typeface="Lato Light"/>
            </a:endParaRPr>
          </a:p>
        </p:txBody>
      </p:sp>
      <p:sp>
        <p:nvSpPr>
          <p:cNvPr id="191" name="Google Shape;191;p11"/>
          <p:cNvSpPr/>
          <p:nvPr/>
        </p:nvSpPr>
        <p:spPr>
          <a:xfrm>
            <a:off x="3931892"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Consulting Reports</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Trade Association </a:t>
            </a:r>
            <a:r>
              <a:rPr lang="en" sz="1100" b="1" i="0" u="none" strike="noStrike" cap="none">
                <a:solidFill>
                  <a:srgbClr val="000000"/>
                </a:solidFill>
                <a:latin typeface="Lato"/>
                <a:ea typeface="Lato"/>
                <a:cs typeface="Lato"/>
                <a:sym typeface="Lato"/>
              </a:rPr>
              <a:t>Reports/Surveys</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Professional </a:t>
            </a:r>
            <a:r>
              <a:rPr lang="en" sz="1100" b="1" i="0" u="none" strike="noStrike" cap="none">
                <a:solidFill>
                  <a:srgbClr val="000000"/>
                </a:solidFill>
                <a:latin typeface="Lato"/>
                <a:ea typeface="Lato"/>
                <a:cs typeface="Lato"/>
                <a:sym typeface="Lato"/>
              </a:rPr>
              <a:t>Opinions</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Lato Light"/>
                <a:ea typeface="Lato Light"/>
                <a:cs typeface="Lato Light"/>
                <a:sym typeface="Lato Light"/>
              </a:rPr>
              <a:t>(practical, professional, timely)</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chemeClr val="dk1"/>
              </a:buClr>
              <a:buSzPts val="1100"/>
              <a:buFont typeface="Arial"/>
              <a:buNone/>
            </a:pPr>
            <a:r>
              <a:rPr lang="en" sz="1100" b="1" i="0" u="none" strike="noStrike" cap="none">
                <a:solidFill>
                  <a:schemeClr val="dk1"/>
                </a:solidFill>
                <a:latin typeface="Lato"/>
                <a:ea typeface="Lato"/>
                <a:cs typeface="Lato"/>
                <a:sym typeface="Lato"/>
              </a:rPr>
              <a:t>Company Practices</a:t>
            </a:r>
            <a:endParaRPr sz="1100" b="1" i="0" u="none" strike="noStrike" cap="none">
              <a:solidFill>
                <a:schemeClr val="dk1"/>
              </a:solidFill>
              <a:latin typeface="Lato"/>
              <a:ea typeface="Lato"/>
              <a:cs typeface="Lato"/>
              <a:sym typeface="Lato"/>
            </a:endParaRPr>
          </a:p>
        </p:txBody>
      </p:sp>
      <p:sp>
        <p:nvSpPr>
          <p:cNvPr id="192" name="Google Shape;192;p11"/>
          <p:cNvSpPr txBox="1">
            <a:spLocks noGrp="1"/>
          </p:cNvSpPr>
          <p:nvPr>
            <p:ph type="title"/>
          </p:nvPr>
        </p:nvSpPr>
        <p:spPr>
          <a:xfrm>
            <a:off x="288350" y="663150"/>
            <a:ext cx="22737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200">
                <a:latin typeface="Oswald"/>
                <a:ea typeface="Oswald"/>
                <a:cs typeface="Oswald"/>
                <a:sym typeface="Oswald"/>
              </a:rPr>
              <a:t>What is likely available in a library but often not available freely online? </a:t>
            </a:r>
            <a:endParaRPr sz="1200"/>
          </a:p>
        </p:txBody>
      </p:sp>
      <p:sp>
        <p:nvSpPr>
          <p:cNvPr id="193" name="Google Shape;193;p11"/>
          <p:cNvSpPr txBox="1">
            <a:spLocks noGrp="1"/>
          </p:cNvSpPr>
          <p:nvPr>
            <p:ph type="title"/>
          </p:nvPr>
        </p:nvSpPr>
        <p:spPr>
          <a:xfrm>
            <a:off x="3907575" y="725350"/>
            <a:ext cx="22737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200">
                <a:latin typeface="Oswald"/>
                <a:ea typeface="Oswald"/>
                <a:cs typeface="Oswald"/>
                <a:sym typeface="Oswald"/>
              </a:rPr>
              <a:t>What is often not available at a library, but more likely available online?</a:t>
            </a:r>
            <a:endParaRPr sz="1200"/>
          </a:p>
        </p:txBody>
      </p:sp>
      <p:sp>
        <p:nvSpPr>
          <p:cNvPr id="194" name="Google Shape;194;p11"/>
          <p:cNvSpPr txBox="1">
            <a:spLocks noGrp="1"/>
          </p:cNvSpPr>
          <p:nvPr>
            <p:ph type="title"/>
          </p:nvPr>
        </p:nvSpPr>
        <p:spPr>
          <a:xfrm>
            <a:off x="455750" y="3719575"/>
            <a:ext cx="5511300" cy="546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400">
                <a:latin typeface="Oswald"/>
                <a:ea typeface="Oswald"/>
                <a:cs typeface="Oswald"/>
                <a:sym typeface="Oswald"/>
              </a:rPr>
              <a:t>What would always be missing from your research?</a:t>
            </a:r>
            <a:endParaRPr sz="1400">
              <a:latin typeface="Oswald"/>
              <a:ea typeface="Oswald"/>
              <a:cs typeface="Oswald"/>
              <a:sym typeface="Oswald"/>
            </a:endParaRPr>
          </a:p>
          <a:p>
            <a:pPr marL="0" lvl="0" indent="0" algn="ctr" rtl="0">
              <a:lnSpc>
                <a:spcPct val="100000"/>
              </a:lnSpc>
              <a:spcBef>
                <a:spcPts val="0"/>
              </a:spcBef>
              <a:spcAft>
                <a:spcPts val="0"/>
              </a:spcAft>
              <a:buSzPts val="4800"/>
              <a:buNone/>
            </a:pPr>
            <a:r>
              <a:rPr lang="en" sz="1400">
                <a:latin typeface="Oswald"/>
                <a:ea typeface="Oswald"/>
                <a:cs typeface="Oswald"/>
                <a:sym typeface="Oswald"/>
              </a:rPr>
              <a:t>Depending on Accessibility, Findability and Budget</a:t>
            </a:r>
            <a:endParaRPr sz="14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ctrTitle" idx="4294967295"/>
          </p:nvPr>
        </p:nvSpPr>
        <p:spPr>
          <a:xfrm>
            <a:off x="2524850" y="2345350"/>
            <a:ext cx="40944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434343"/>
              </a:buClr>
              <a:buSzPts val="4800"/>
              <a:buFont typeface="Lato Hairline"/>
              <a:buNone/>
            </a:pPr>
            <a:r>
              <a:rPr lang="en" sz="2400" b="0" i="0" u="none" strike="noStrike" cap="none">
                <a:solidFill>
                  <a:srgbClr val="FFFFFF"/>
                </a:solidFill>
                <a:latin typeface="Lato Hairline"/>
                <a:ea typeface="Lato Hairline"/>
                <a:cs typeface="Lato Hairline"/>
                <a:sym typeface="Lato Hairline"/>
              </a:rPr>
              <a:t>2. Develop a Search Strategy</a:t>
            </a:r>
            <a:endParaRPr sz="2400" b="0" i="0" u="none" strike="noStrike" cap="none">
              <a:solidFill>
                <a:srgbClr val="FFFFFF"/>
              </a:solidFill>
              <a:latin typeface="Lato Hairline"/>
              <a:ea typeface="Lato Hairline"/>
              <a:cs typeface="Lato Hairline"/>
              <a:sym typeface="Lato Hairline"/>
            </a:endParaRPr>
          </a:p>
        </p:txBody>
      </p:sp>
      <p:sp>
        <p:nvSpPr>
          <p:cNvPr id="200" name="Google Shape;200;p12"/>
          <p:cNvSpPr txBox="1">
            <a:spLocks noGrp="1"/>
          </p:cNvSpPr>
          <p:nvPr>
            <p:ph type="subTitle" idx="4294967295"/>
          </p:nvPr>
        </p:nvSpPr>
        <p:spPr>
          <a:xfrm>
            <a:off x="2524850" y="3411555"/>
            <a:ext cx="4094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B7B7B7"/>
              </a:buClr>
              <a:buSzPts val="1800"/>
              <a:buFont typeface="Lato Light"/>
              <a:buNone/>
            </a:pPr>
            <a:r>
              <a:rPr lang="en" sz="1400" b="0" i="0" u="none" strike="noStrike" cap="none">
                <a:solidFill>
                  <a:srgbClr val="FFFFFF"/>
                </a:solidFill>
                <a:latin typeface="Lato Light"/>
                <a:ea typeface="Lato Light"/>
                <a:cs typeface="Lato Light"/>
                <a:sym typeface="Lato Light"/>
              </a:rPr>
              <a:t>Design your searching as a strategy not a plan</a:t>
            </a:r>
            <a:endParaRPr sz="1400" b="0" i="0" u="none" strike="noStrike" cap="none">
              <a:solidFill>
                <a:srgbClr val="FFFFFF"/>
              </a:solidFill>
              <a:latin typeface="Lato Light"/>
              <a:ea typeface="Lato Light"/>
              <a:cs typeface="Lato Light"/>
              <a:sym typeface="Lato Light"/>
            </a:endParaRPr>
          </a:p>
        </p:txBody>
      </p:sp>
      <p:sp>
        <p:nvSpPr>
          <p:cNvPr id="201" name="Google Shape;201;p12"/>
          <p:cNvSpPr/>
          <p:nvPr/>
        </p:nvSpPr>
        <p:spPr>
          <a:xfrm>
            <a:off x="4752245" y="839202"/>
            <a:ext cx="1343513" cy="1361401"/>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202" name="Google Shape;202;p12"/>
          <p:cNvSpPr/>
          <p:nvPr/>
        </p:nvSpPr>
        <p:spPr>
          <a:xfrm rot="1472949">
            <a:off x="3530682" y="1518930"/>
            <a:ext cx="785493" cy="76515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203" name="Google Shape;203;p12"/>
          <p:cNvSpPr/>
          <p:nvPr/>
        </p:nvSpPr>
        <p:spPr>
          <a:xfrm>
            <a:off x="4492396" y="709100"/>
            <a:ext cx="343890" cy="33417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204" name="Google Shape;204;p12"/>
          <p:cNvSpPr/>
          <p:nvPr/>
        </p:nvSpPr>
        <p:spPr>
          <a:xfrm rot="2487341">
            <a:off x="4271227" y="2225434"/>
            <a:ext cx="244676" cy="23776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205" name="Google Shape;205;p12"/>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title" idx="4294967295"/>
          </p:nvPr>
        </p:nvSpPr>
        <p:spPr>
          <a:xfrm>
            <a:off x="343475" y="1137300"/>
            <a:ext cx="32508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Work with your team to develop a search strategy</a:t>
            </a:r>
            <a:endParaRPr sz="3000"/>
          </a:p>
        </p:txBody>
      </p:sp>
      <p:sp>
        <p:nvSpPr>
          <p:cNvPr id="211" name="Google Shape;211;p13"/>
          <p:cNvSpPr txBox="1">
            <a:spLocks noGrp="1"/>
          </p:cNvSpPr>
          <p:nvPr>
            <p:ph type="body" idx="4294967295"/>
          </p:nvPr>
        </p:nvSpPr>
        <p:spPr>
          <a:xfrm>
            <a:off x="422225" y="2163275"/>
            <a:ext cx="3645900" cy="273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 sz="1400"/>
              <a:t>What types of information are you looking for?</a:t>
            </a:r>
            <a:endParaRPr sz="1400"/>
          </a:p>
          <a:p>
            <a:pPr marL="0" lvl="0" indent="0" algn="l" rtl="0">
              <a:lnSpc>
                <a:spcPct val="100000"/>
              </a:lnSpc>
              <a:spcBef>
                <a:spcPts val="600"/>
              </a:spcBef>
              <a:spcAft>
                <a:spcPts val="0"/>
              </a:spcAft>
              <a:buSzPts val="1800"/>
              <a:buNone/>
            </a:pPr>
            <a:r>
              <a:rPr lang="en" sz="1400">
                <a:solidFill>
                  <a:schemeClr val="dk2"/>
                </a:solidFill>
              </a:rPr>
              <a:t>What search tools will you use?</a:t>
            </a:r>
            <a:endParaRPr sz="1400">
              <a:solidFill>
                <a:schemeClr val="dk2"/>
              </a:solidFill>
            </a:endParaRPr>
          </a:p>
          <a:p>
            <a:pPr marL="457200" lvl="0" indent="0" algn="l" rtl="0">
              <a:lnSpc>
                <a:spcPct val="100000"/>
              </a:lnSpc>
              <a:spcBef>
                <a:spcPts val="600"/>
              </a:spcBef>
              <a:spcAft>
                <a:spcPts val="0"/>
              </a:spcAft>
              <a:buSzPts val="1800"/>
              <a:buNone/>
            </a:pPr>
            <a:r>
              <a:rPr lang="en" sz="1400">
                <a:solidFill>
                  <a:schemeClr val="dk2"/>
                </a:solidFill>
              </a:rPr>
              <a:t>Example:</a:t>
            </a:r>
            <a:endParaRPr sz="1400">
              <a:solidFill>
                <a:schemeClr val="dk2"/>
              </a:solidFill>
            </a:endParaRPr>
          </a:p>
          <a:p>
            <a:pPr marL="457200" lvl="0" indent="0" algn="l" rtl="0">
              <a:lnSpc>
                <a:spcPct val="100000"/>
              </a:lnSpc>
              <a:spcBef>
                <a:spcPts val="600"/>
              </a:spcBef>
              <a:spcAft>
                <a:spcPts val="0"/>
              </a:spcAft>
              <a:buSzPts val="1800"/>
              <a:buNone/>
            </a:pPr>
            <a:r>
              <a:rPr lang="en" sz="1000">
                <a:solidFill>
                  <a:schemeClr val="dk2"/>
                </a:solidFill>
              </a:rPr>
              <a:t>Articles about best practices for sustainability communication - Google</a:t>
            </a:r>
            <a:endParaRPr sz="1000">
              <a:solidFill>
                <a:schemeClr val="dk2"/>
              </a:solidFill>
            </a:endParaRPr>
          </a:p>
          <a:p>
            <a:pPr marL="457200" lvl="0" indent="0" algn="l" rtl="0">
              <a:lnSpc>
                <a:spcPct val="100000"/>
              </a:lnSpc>
              <a:spcBef>
                <a:spcPts val="600"/>
              </a:spcBef>
              <a:spcAft>
                <a:spcPts val="0"/>
              </a:spcAft>
              <a:buClr>
                <a:schemeClr val="dk1"/>
              </a:buClr>
              <a:buSzPts val="1100"/>
              <a:buFont typeface="Arial"/>
              <a:buNone/>
            </a:pPr>
            <a:r>
              <a:rPr lang="en" sz="1000">
                <a:solidFill>
                  <a:schemeClr val="dk2"/>
                </a:solidFill>
              </a:rPr>
              <a:t>Books for sustainability marketing - Library Catalog</a:t>
            </a:r>
            <a:endParaRPr sz="1400">
              <a:solidFill>
                <a:schemeClr val="dk2"/>
              </a:solidFill>
            </a:endParaRPr>
          </a:p>
          <a:p>
            <a:pPr marL="0" lvl="0" indent="0" algn="l" rtl="0">
              <a:lnSpc>
                <a:spcPct val="100000"/>
              </a:lnSpc>
              <a:spcBef>
                <a:spcPts val="600"/>
              </a:spcBef>
              <a:spcAft>
                <a:spcPts val="0"/>
              </a:spcAft>
              <a:buSzPts val="1800"/>
              <a:buNone/>
            </a:pPr>
            <a:r>
              <a:rPr lang="en" sz="1400"/>
              <a:t>How would you prioritize these task?</a:t>
            </a:r>
            <a:endParaRPr sz="1400"/>
          </a:p>
          <a:p>
            <a:pPr marL="0" lvl="0" indent="0" algn="l" rtl="0">
              <a:lnSpc>
                <a:spcPct val="100000"/>
              </a:lnSpc>
              <a:spcBef>
                <a:spcPts val="600"/>
              </a:spcBef>
              <a:spcAft>
                <a:spcPts val="0"/>
              </a:spcAft>
              <a:buSzPts val="1800"/>
              <a:buNone/>
            </a:pPr>
            <a:r>
              <a:rPr lang="en" sz="1400"/>
              <a:t>How would you collaborate for this task?</a:t>
            </a:r>
            <a:endParaRPr sz="1400"/>
          </a:p>
          <a:p>
            <a:pPr marL="0" lvl="0" indent="0" algn="l" rtl="0">
              <a:lnSpc>
                <a:spcPct val="100000"/>
              </a:lnSpc>
              <a:spcBef>
                <a:spcPts val="600"/>
              </a:spcBef>
              <a:spcAft>
                <a:spcPts val="0"/>
              </a:spcAft>
              <a:buSzPts val="1800"/>
              <a:buNone/>
            </a:pPr>
            <a:endParaRPr sz="1000"/>
          </a:p>
        </p:txBody>
      </p:sp>
      <p:sp>
        <p:nvSpPr>
          <p:cNvPr id="212" name="Google Shape;212;p1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468675" y="151550"/>
            <a:ext cx="55113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a:t>Assignments</a:t>
            </a:r>
            <a:endParaRPr/>
          </a:p>
        </p:txBody>
      </p:sp>
      <p:graphicFrame>
        <p:nvGraphicFramePr>
          <p:cNvPr id="218" name="Google Shape;218;p14"/>
          <p:cNvGraphicFramePr/>
          <p:nvPr/>
        </p:nvGraphicFramePr>
        <p:xfrm>
          <a:off x="351750" y="1708206"/>
          <a:ext cx="6366575" cy="3287350"/>
        </p:xfrm>
        <a:graphic>
          <a:graphicData uri="http://schemas.openxmlformats.org/drawingml/2006/table">
            <a:tbl>
              <a:tblPr>
                <a:noFill/>
                <a:tableStyleId>{DE6B679C-272F-4DD6-B1D6-65ACC51BB9EE}</a:tableStyleId>
              </a:tblPr>
              <a:tblGrid>
                <a:gridCol w="1408550">
                  <a:extLst>
                    <a:ext uri="{9D8B030D-6E8A-4147-A177-3AD203B41FA5}">
                      <a16:colId xmlns:a16="http://schemas.microsoft.com/office/drawing/2014/main" val="20000"/>
                    </a:ext>
                  </a:extLst>
                </a:gridCol>
                <a:gridCol w="1340175">
                  <a:extLst>
                    <a:ext uri="{9D8B030D-6E8A-4147-A177-3AD203B41FA5}">
                      <a16:colId xmlns:a16="http://schemas.microsoft.com/office/drawing/2014/main" val="20001"/>
                    </a:ext>
                  </a:extLst>
                </a:gridCol>
                <a:gridCol w="1036275">
                  <a:extLst>
                    <a:ext uri="{9D8B030D-6E8A-4147-A177-3AD203B41FA5}">
                      <a16:colId xmlns:a16="http://schemas.microsoft.com/office/drawing/2014/main" val="20002"/>
                    </a:ext>
                  </a:extLst>
                </a:gridCol>
                <a:gridCol w="1157825">
                  <a:extLst>
                    <a:ext uri="{9D8B030D-6E8A-4147-A177-3AD203B41FA5}">
                      <a16:colId xmlns:a16="http://schemas.microsoft.com/office/drawing/2014/main" val="20003"/>
                    </a:ext>
                  </a:extLst>
                </a:gridCol>
                <a:gridCol w="1423750">
                  <a:extLst>
                    <a:ext uri="{9D8B030D-6E8A-4147-A177-3AD203B41FA5}">
                      <a16:colId xmlns:a16="http://schemas.microsoft.com/office/drawing/2014/main" val="20004"/>
                    </a:ext>
                  </a:extLst>
                </a:gridCol>
              </a:tblGrid>
              <a:tr h="564475">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Specific Research question?</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Search Terms</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Types of Information</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Search Tools</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Result/Evaluation</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907625">
                <a:tc>
                  <a:txBody>
                    <a:bodyPr/>
                    <a:lstStyle/>
                    <a:p>
                      <a:pPr marL="0" marR="0" lvl="0" indent="0" algn="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How to market sustainability to consumers?</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Sustainability marketing</a:t>
                      </a:r>
                      <a:endParaRPr sz="1000" u="none" strike="noStrike" cap="none">
                        <a:solidFill>
                          <a:srgbClr val="666666"/>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Sustainability Communication</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Book</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Library Catalog</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Find one relevant book; many resources on sustainability, but not marketing specific</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907625">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What is the relationship between sustainability practices and market impact?</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chemeClr val="dk2"/>
                          </a:solidFill>
                          <a:latin typeface="Lato Light"/>
                          <a:ea typeface="Lato Light"/>
                          <a:cs typeface="Lato Light"/>
                          <a:sym typeface="Lato Light"/>
                        </a:rPr>
                        <a:t>Sustainability</a:t>
                      </a:r>
                      <a:endParaRPr sz="1000" u="none" strike="noStrike" cap="none">
                        <a:solidFill>
                          <a:schemeClr val="dk2"/>
                        </a:solidFill>
                        <a:latin typeface="Lato Light"/>
                        <a:ea typeface="Lato Light"/>
                        <a:cs typeface="Lato Light"/>
                        <a:sym typeface="Lato Light"/>
                      </a:endParaRPr>
                    </a:p>
                    <a:p>
                      <a:pPr marL="0" marR="0" lvl="0" indent="0" algn="ctr" rtl="0">
                        <a:lnSpc>
                          <a:spcPct val="100000"/>
                        </a:lnSpc>
                        <a:spcBef>
                          <a:spcPts val="0"/>
                        </a:spcBef>
                        <a:spcAft>
                          <a:spcPts val="0"/>
                        </a:spcAft>
                        <a:buClr>
                          <a:schemeClr val="dk1"/>
                        </a:buClr>
                        <a:buSzPts val="1100"/>
                        <a:buFont typeface="Arial"/>
                        <a:buNone/>
                      </a:pPr>
                      <a:r>
                        <a:rPr lang="en" sz="1000" u="none" strike="noStrike" cap="none">
                          <a:solidFill>
                            <a:schemeClr val="dk2"/>
                          </a:solidFill>
                          <a:latin typeface="Lato Light"/>
                          <a:ea typeface="Lato Light"/>
                          <a:cs typeface="Lato Light"/>
                          <a:sym typeface="Lato Light"/>
                        </a:rPr>
                        <a:t>Market impact/influence/reputation/branding</a:t>
                      </a:r>
                      <a:endParaRPr sz="1000" u="none" strike="noStrike" cap="none">
                        <a:solidFill>
                          <a:schemeClr val="dk2"/>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Surveys on businesses; theoretical analysis </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Google Scholar</a:t>
                      </a:r>
                      <a:endParaRPr sz="1000" u="none" strike="noStrike" cap="none">
                        <a:solidFill>
                          <a:srgbClr val="666666"/>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Business Premium Collection</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Too many results; hard to navigate</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907625">
                <a:tc>
                  <a:txBody>
                    <a:bodyPr/>
                    <a:lstStyle/>
                    <a:p>
                      <a:pPr marL="0" marR="0" lvl="0" indent="0" algn="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What is omni-channel retail and how does it relate to center store grocery retail?</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100"/>
                        <a:buFont typeface="Arial"/>
                        <a:buNone/>
                      </a:pPr>
                      <a:r>
                        <a:rPr lang="en" sz="1000" u="none" strike="noStrike" cap="none">
                          <a:solidFill>
                            <a:schemeClr val="dk2"/>
                          </a:solidFill>
                          <a:latin typeface="Lato Light"/>
                          <a:ea typeface="Lato Light"/>
                          <a:cs typeface="Lato Light"/>
                          <a:sym typeface="Lato Light"/>
                        </a:rPr>
                        <a:t>omni-channel retail, center store grocery  </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Explanatory articles</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Google</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u="none" strike="noStrike" cap="none">
                          <a:solidFill>
                            <a:srgbClr val="666666"/>
                          </a:solidFill>
                          <a:latin typeface="Lato Light"/>
                          <a:ea typeface="Lato Light"/>
                          <a:cs typeface="Lato Light"/>
                          <a:sym typeface="Lato Light"/>
                        </a:rPr>
                        <a:t>Too few results on center store</a:t>
                      </a:r>
                      <a:endParaRPr sz="1000" u="none" strike="noStrike" cap="none">
                        <a:solidFill>
                          <a:srgbClr val="666666"/>
                        </a:solidFill>
                        <a:latin typeface="Lato Light"/>
                        <a:ea typeface="Lato Light"/>
                        <a:cs typeface="Lato Light"/>
                        <a:sym typeface="Lato Light"/>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9" name="Google Shape;219;p1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14</a:t>
            </a:fld>
            <a:endParaRPr/>
          </a:p>
        </p:txBody>
      </p:sp>
      <p:sp>
        <p:nvSpPr>
          <p:cNvPr id="220" name="Google Shape;220;p14"/>
          <p:cNvSpPr txBox="1"/>
          <p:nvPr/>
        </p:nvSpPr>
        <p:spPr>
          <a:xfrm>
            <a:off x="541625" y="967925"/>
            <a:ext cx="4296900" cy="44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Light"/>
                <a:ea typeface="Lato Light"/>
                <a:cs typeface="Lato Light"/>
                <a:sym typeface="Lato Light"/>
              </a:rPr>
              <a:t>Keep a record of how you conducted your search and we will discuss it in the next session.</a:t>
            </a:r>
            <a:endParaRPr sz="1400" b="0" i="0" u="none" strike="noStrike" cap="none">
              <a:solidFill>
                <a:srgbClr val="000000"/>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614c8c3af0_0_0"/>
          <p:cNvSpPr txBox="1">
            <a:spLocks noGrp="1"/>
          </p:cNvSpPr>
          <p:nvPr>
            <p:ph type="title"/>
          </p:nvPr>
        </p:nvSpPr>
        <p:spPr>
          <a:xfrm>
            <a:off x="395975" y="65792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Takeaways</a:t>
            </a:r>
            <a:endParaRPr/>
          </a:p>
        </p:txBody>
      </p:sp>
      <p:sp>
        <p:nvSpPr>
          <p:cNvPr id="226" name="Google Shape;226;g614c8c3af0_0_0"/>
          <p:cNvSpPr txBox="1">
            <a:spLocks noGrp="1"/>
          </p:cNvSpPr>
          <p:nvPr>
            <p:ph type="body" idx="1"/>
          </p:nvPr>
        </p:nvSpPr>
        <p:spPr>
          <a:xfrm>
            <a:off x="583625" y="1814075"/>
            <a:ext cx="1831500" cy="1003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100" b="1"/>
              <a:t>A question may appear to be simple but can be disruptive and critical to a business research.</a:t>
            </a:r>
            <a:endParaRPr sz="1100"/>
          </a:p>
        </p:txBody>
      </p:sp>
      <p:sp>
        <p:nvSpPr>
          <p:cNvPr id="227" name="Google Shape;227;g614c8c3af0_0_0"/>
          <p:cNvSpPr txBox="1">
            <a:spLocks noGrp="1"/>
          </p:cNvSpPr>
          <p:nvPr>
            <p:ph type="body" idx="2"/>
          </p:nvPr>
        </p:nvSpPr>
        <p:spPr>
          <a:xfrm>
            <a:off x="2544012" y="1572750"/>
            <a:ext cx="1831500" cy="1388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endParaRPr sz="1100"/>
          </a:p>
          <a:p>
            <a:pPr marL="0" marR="0" lvl="0" indent="0" algn="l" rtl="0">
              <a:lnSpc>
                <a:spcPct val="100000"/>
              </a:lnSpc>
              <a:spcBef>
                <a:spcPts val="600"/>
              </a:spcBef>
              <a:spcAft>
                <a:spcPts val="0"/>
              </a:spcAft>
              <a:buNone/>
            </a:pPr>
            <a:r>
              <a:rPr lang="en" sz="1100" b="1"/>
              <a:t>Business research is an open-ended exploration and engagement with information.</a:t>
            </a:r>
            <a:endParaRPr sz="1100"/>
          </a:p>
        </p:txBody>
      </p:sp>
      <p:sp>
        <p:nvSpPr>
          <p:cNvPr id="228" name="Google Shape;228;g614c8c3af0_0_0"/>
          <p:cNvSpPr txBox="1">
            <a:spLocks noGrp="1"/>
          </p:cNvSpPr>
          <p:nvPr>
            <p:ph type="body" idx="3"/>
          </p:nvPr>
        </p:nvSpPr>
        <p:spPr>
          <a:xfrm>
            <a:off x="4340475" y="1814075"/>
            <a:ext cx="1831500" cy="105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Business Research needs mental flexibility and creativity.</a:t>
            </a:r>
            <a:endParaRPr sz="1100"/>
          </a:p>
        </p:txBody>
      </p:sp>
      <p:sp>
        <p:nvSpPr>
          <p:cNvPr id="229" name="Google Shape;229;g614c8c3af0_0_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30" name="Google Shape;230;g614c8c3af0_0_0"/>
          <p:cNvSpPr txBox="1">
            <a:spLocks noGrp="1"/>
          </p:cNvSpPr>
          <p:nvPr>
            <p:ph type="body" idx="1"/>
          </p:nvPr>
        </p:nvSpPr>
        <p:spPr>
          <a:xfrm>
            <a:off x="583625" y="3028225"/>
            <a:ext cx="1831500" cy="1388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100" b="1"/>
              <a:t>Business information sources vary greatly in content and format and have varying relevance and value.</a:t>
            </a:r>
            <a:endParaRPr sz="1100" b="1"/>
          </a:p>
        </p:txBody>
      </p:sp>
      <p:sp>
        <p:nvSpPr>
          <p:cNvPr id="231" name="Google Shape;231;g614c8c3af0_0_0"/>
          <p:cNvSpPr txBox="1">
            <a:spLocks noGrp="1"/>
          </p:cNvSpPr>
          <p:nvPr>
            <p:ph type="body" idx="2"/>
          </p:nvPr>
        </p:nvSpPr>
        <p:spPr>
          <a:xfrm>
            <a:off x="2462075" y="3098200"/>
            <a:ext cx="1831500" cy="13884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 sz="1100" b="1"/>
              <a:t>Business Research is a nonlinear and iterative process.</a:t>
            </a:r>
            <a:endParaRPr sz="1100"/>
          </a:p>
        </p:txBody>
      </p:sp>
      <p:sp>
        <p:nvSpPr>
          <p:cNvPr id="232" name="Google Shape;232;g614c8c3af0_0_0"/>
          <p:cNvSpPr txBox="1">
            <a:spLocks noGrp="1"/>
          </p:cNvSpPr>
          <p:nvPr>
            <p:ph type="body" idx="3"/>
          </p:nvPr>
        </p:nvSpPr>
        <p:spPr>
          <a:xfrm>
            <a:off x="4340525" y="3028225"/>
            <a:ext cx="1831500" cy="138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b="1"/>
              <a:t>Ambiguity can benefit the research process; intellectual curiosity and persistence are valuable characteristics of business researchers.</a:t>
            </a:r>
            <a:endParaRPr sz="1100"/>
          </a:p>
          <a:p>
            <a:pPr marL="0" lvl="0" indent="0" algn="l" rtl="0">
              <a:spcBef>
                <a:spcPts val="600"/>
              </a:spcBef>
              <a:spcAft>
                <a:spcPts val="0"/>
              </a:spcAft>
              <a:buNone/>
            </a:pP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sp>
        <p:nvSpPr>
          <p:cNvPr id="237" name="Google Shape;237;p15"/>
          <p:cNvSpPr txBox="1">
            <a:spLocks noGrp="1"/>
          </p:cNvSpPr>
          <p:nvPr>
            <p:ph type="ctrTitle" idx="4294967295"/>
          </p:nvPr>
        </p:nvSpPr>
        <p:spPr>
          <a:xfrm>
            <a:off x="2140050" y="872875"/>
            <a:ext cx="48639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434343"/>
              </a:buClr>
              <a:buSzPts val="4800"/>
              <a:buFont typeface="Lato Hairline"/>
              <a:buNone/>
            </a:pPr>
            <a:r>
              <a:rPr lang="en" sz="6000" b="0" i="0" u="none" strike="noStrike" cap="none">
                <a:solidFill>
                  <a:srgbClr val="FFFFFF"/>
                </a:solidFill>
                <a:latin typeface="Lato Hairline"/>
                <a:ea typeface="Lato Hairline"/>
                <a:cs typeface="Lato Hairline"/>
                <a:sym typeface="Lato Hairline"/>
              </a:rPr>
              <a:t>Thanks!</a:t>
            </a:r>
            <a:endParaRPr sz="6000" b="0" i="0" u="none" strike="noStrike" cap="none">
              <a:solidFill>
                <a:srgbClr val="FFFFFF"/>
              </a:solidFill>
              <a:latin typeface="Lato Hairline"/>
              <a:ea typeface="Lato Hairline"/>
              <a:cs typeface="Lato Hairline"/>
              <a:sym typeface="Lato Hairline"/>
            </a:endParaRPr>
          </a:p>
        </p:txBody>
      </p:sp>
      <p:sp>
        <p:nvSpPr>
          <p:cNvPr id="238" name="Google Shape;238;p15"/>
          <p:cNvSpPr txBox="1">
            <a:spLocks noGrp="1"/>
          </p:cNvSpPr>
          <p:nvPr>
            <p:ph type="subTitle" idx="4294967295"/>
          </p:nvPr>
        </p:nvSpPr>
        <p:spPr>
          <a:xfrm>
            <a:off x="2140050" y="2072430"/>
            <a:ext cx="48639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B7B7B7"/>
              </a:buClr>
              <a:buSzPts val="1800"/>
              <a:buFont typeface="Lato Light"/>
              <a:buNone/>
            </a:pPr>
            <a:r>
              <a:rPr lang="en" sz="3600" b="0" i="0" u="none" strike="noStrike" cap="none">
                <a:solidFill>
                  <a:srgbClr val="FFFFFF"/>
                </a:solidFill>
                <a:latin typeface="Lato Light"/>
                <a:ea typeface="Lato Light"/>
                <a:cs typeface="Lato Light"/>
                <a:sym typeface="Lato Light"/>
              </a:rPr>
              <a:t>Any questions?</a:t>
            </a:r>
            <a:endParaRPr sz="3600" b="0" i="0" u="none" strike="noStrike" cap="none">
              <a:solidFill>
                <a:srgbClr val="FFFFFF"/>
              </a:solidFill>
              <a:latin typeface="Lato Light"/>
              <a:ea typeface="Lato Light"/>
              <a:cs typeface="Lato Light"/>
              <a:sym typeface="Lato Light"/>
            </a:endParaRPr>
          </a:p>
        </p:txBody>
      </p:sp>
      <p:sp>
        <p:nvSpPr>
          <p:cNvPr id="239" name="Google Shape;239;p15"/>
          <p:cNvSpPr txBox="1">
            <a:spLocks noGrp="1"/>
          </p:cNvSpPr>
          <p:nvPr>
            <p:ph type="body" idx="4294967295"/>
          </p:nvPr>
        </p:nvSpPr>
        <p:spPr>
          <a:xfrm>
            <a:off x="2140050" y="2896928"/>
            <a:ext cx="4863900" cy="137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800"/>
              <a:buNone/>
            </a:pPr>
            <a:r>
              <a:rPr lang="en" sz="1400">
                <a:solidFill>
                  <a:srgbClr val="FFFFFF"/>
                </a:solidFill>
              </a:rPr>
              <a:t>You can find me at:</a:t>
            </a:r>
            <a:endParaRPr sz="1400">
              <a:solidFill>
                <a:srgbClr val="FFFFFF"/>
              </a:solidFill>
            </a:endParaRPr>
          </a:p>
          <a:p>
            <a:pPr marL="0" lvl="0" indent="0" algn="ctr" rtl="0">
              <a:lnSpc>
                <a:spcPct val="100000"/>
              </a:lnSpc>
              <a:spcBef>
                <a:spcPts val="600"/>
              </a:spcBef>
              <a:spcAft>
                <a:spcPts val="0"/>
              </a:spcAft>
              <a:buSzPts val="1800"/>
              <a:buNone/>
            </a:pPr>
            <a:r>
              <a:rPr lang="en" sz="1400">
                <a:solidFill>
                  <a:srgbClr val="FFFFFF"/>
                </a:solidFill>
              </a:rPr>
              <a:t>yan.liu1@maine.edu</a:t>
            </a:r>
            <a:endParaRPr sz="1400">
              <a:solidFill>
                <a:srgbClr val="FFFFFF"/>
              </a:solidFill>
            </a:endParaRPr>
          </a:p>
        </p:txBody>
      </p:sp>
      <p:sp>
        <p:nvSpPr>
          <p:cNvPr id="240" name="Google Shape;240;p15"/>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a:spLocks noGrp="1"/>
          </p:cNvSpPr>
          <p:nvPr>
            <p:ph type="ctrTitle"/>
          </p:nvPr>
        </p:nvSpPr>
        <p:spPr>
          <a:xfrm>
            <a:off x="3208125" y="3287225"/>
            <a:ext cx="5250300" cy="1159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000"/>
              <a:buNone/>
            </a:pPr>
            <a:r>
              <a:rPr lang="en" sz="1400">
                <a:latin typeface="Comfortaa"/>
                <a:ea typeface="Comfortaa"/>
                <a:cs typeface="Comfortaa"/>
                <a:sym typeface="Comfortaa"/>
              </a:rPr>
              <a:t>Searching as Strategic Exploration</a:t>
            </a:r>
            <a:endParaRPr sz="1400">
              <a:latin typeface="Comfortaa"/>
              <a:ea typeface="Comfortaa"/>
              <a:cs typeface="Comfortaa"/>
              <a:sym typeface="Comfortaa"/>
            </a:endParaRPr>
          </a:p>
          <a:p>
            <a:pPr marL="0" lvl="0" indent="0" algn="r" rtl="0">
              <a:lnSpc>
                <a:spcPct val="100000"/>
              </a:lnSpc>
              <a:spcBef>
                <a:spcPts val="0"/>
              </a:spcBef>
              <a:spcAft>
                <a:spcPts val="0"/>
              </a:spcAft>
              <a:buSzPts val="5000"/>
              <a:buNone/>
            </a:pPr>
            <a:r>
              <a:rPr lang="en" sz="3600"/>
              <a:t>BUA 490 Business Research Consultation</a:t>
            </a:r>
            <a:endParaRPr sz="3600"/>
          </a:p>
          <a:p>
            <a:pPr marL="0" lvl="0" indent="0" algn="r" rtl="0">
              <a:lnSpc>
                <a:spcPct val="100000"/>
              </a:lnSpc>
              <a:spcBef>
                <a:spcPts val="0"/>
              </a:spcBef>
              <a:spcAft>
                <a:spcPts val="0"/>
              </a:spcAft>
              <a:buSzPts val="5000"/>
              <a:buNone/>
            </a:pPr>
            <a:r>
              <a:rPr lang="en" sz="2400"/>
              <a:t>Grace Liu</a:t>
            </a:r>
            <a:endParaRPr sz="2400"/>
          </a:p>
          <a:p>
            <a:pPr marL="0" lvl="0" indent="0" algn="r" rtl="0">
              <a:lnSpc>
                <a:spcPct val="100000"/>
              </a:lnSpc>
              <a:spcBef>
                <a:spcPts val="0"/>
              </a:spcBef>
              <a:spcAft>
                <a:spcPts val="0"/>
              </a:spcAft>
              <a:buSzPts val="5000"/>
              <a:buNone/>
            </a:pPr>
            <a:r>
              <a:rPr lang="en" sz="2400"/>
              <a:t>7/10/2019</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Google Shape;251;p17"/>
          <p:cNvGrpSpPr/>
          <p:nvPr/>
        </p:nvGrpSpPr>
        <p:grpSpPr>
          <a:xfrm>
            <a:off x="875173" y="2526773"/>
            <a:ext cx="7414004" cy="450905"/>
            <a:chOff x="4621548" y="6924357"/>
            <a:chExt cx="15050760" cy="915728"/>
          </a:xfrm>
        </p:grpSpPr>
        <p:grpSp>
          <p:nvGrpSpPr>
            <p:cNvPr id="252" name="Google Shape;252;p17"/>
            <p:cNvGrpSpPr/>
            <p:nvPr/>
          </p:nvGrpSpPr>
          <p:grpSpPr>
            <a:xfrm>
              <a:off x="4621548" y="7220767"/>
              <a:ext cx="2472000" cy="598087"/>
              <a:chOff x="4621548" y="7220767"/>
              <a:chExt cx="2472000" cy="598087"/>
            </a:xfrm>
          </p:grpSpPr>
          <p:sp>
            <p:nvSpPr>
              <p:cNvPr id="253" name="Google Shape;253;p17"/>
              <p:cNvSpPr/>
              <p:nvPr/>
            </p:nvSpPr>
            <p:spPr>
              <a:xfrm rot="-5400000" flipH="1">
                <a:off x="5696598" y="6145717"/>
                <a:ext cx="321900" cy="2472000"/>
              </a:xfrm>
              <a:prstGeom prst="round2SameRect">
                <a:avLst>
                  <a:gd name="adj1" fmla="val 50000"/>
                  <a:gd name="adj2" fmla="val 0"/>
                </a:avLst>
              </a:prstGeom>
              <a:solidFill>
                <a:schemeClr val="accent1"/>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54" name="Google Shape;254;p17"/>
              <p:cNvSpPr/>
              <p:nvPr/>
            </p:nvSpPr>
            <p:spPr>
              <a:xfrm rot="5400000">
                <a:off x="5745997" y="7418804"/>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1"/>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nvGrpSpPr>
            <p:cNvPr id="255" name="Google Shape;255;p17"/>
            <p:cNvGrpSpPr/>
            <p:nvPr/>
          </p:nvGrpSpPr>
          <p:grpSpPr>
            <a:xfrm>
              <a:off x="9653094" y="7220771"/>
              <a:ext cx="2472000" cy="619314"/>
              <a:chOff x="9653094" y="7220771"/>
              <a:chExt cx="2472000" cy="619314"/>
            </a:xfrm>
          </p:grpSpPr>
          <p:sp>
            <p:nvSpPr>
              <p:cNvPr id="256" name="Google Shape;256;p17"/>
              <p:cNvSpPr/>
              <p:nvPr/>
            </p:nvSpPr>
            <p:spPr>
              <a:xfrm>
                <a:off x="9653094" y="7220771"/>
                <a:ext cx="2472000" cy="321900"/>
              </a:xfrm>
              <a:prstGeom prst="rect">
                <a:avLst/>
              </a:prstGeom>
              <a:solidFill>
                <a:schemeClr val="accent3"/>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57" name="Google Shape;257;p17"/>
              <p:cNvSpPr/>
              <p:nvPr/>
            </p:nvSpPr>
            <p:spPr>
              <a:xfrm rot="5400000">
                <a:off x="10755029" y="7440035"/>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3"/>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nvGrpSpPr>
            <p:cNvPr id="258" name="Google Shape;258;p17"/>
            <p:cNvGrpSpPr/>
            <p:nvPr/>
          </p:nvGrpSpPr>
          <p:grpSpPr>
            <a:xfrm>
              <a:off x="14684641" y="7220769"/>
              <a:ext cx="2472000" cy="604084"/>
              <a:chOff x="14684641" y="7220769"/>
              <a:chExt cx="2472000" cy="604084"/>
            </a:xfrm>
          </p:grpSpPr>
          <p:sp>
            <p:nvSpPr>
              <p:cNvPr id="259" name="Google Shape;259;p17"/>
              <p:cNvSpPr/>
              <p:nvPr/>
            </p:nvSpPr>
            <p:spPr>
              <a:xfrm>
                <a:off x="14684641" y="7220769"/>
                <a:ext cx="2472000" cy="321900"/>
              </a:xfrm>
              <a:prstGeom prst="rect">
                <a:avLst/>
              </a:prstGeom>
              <a:solidFill>
                <a:schemeClr val="accent5"/>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60" name="Google Shape;260;p17"/>
              <p:cNvSpPr/>
              <p:nvPr/>
            </p:nvSpPr>
            <p:spPr>
              <a:xfrm rot="5400000">
                <a:off x="15834922" y="7424803"/>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nvGrpSpPr>
            <p:cNvPr id="261" name="Google Shape;261;p17"/>
            <p:cNvGrpSpPr/>
            <p:nvPr/>
          </p:nvGrpSpPr>
          <p:grpSpPr>
            <a:xfrm>
              <a:off x="17200308" y="6945588"/>
              <a:ext cx="2472000" cy="597075"/>
              <a:chOff x="17200308" y="6945588"/>
              <a:chExt cx="2472000" cy="597075"/>
            </a:xfrm>
          </p:grpSpPr>
          <p:sp>
            <p:nvSpPr>
              <p:cNvPr id="262" name="Google Shape;262;p17"/>
              <p:cNvSpPr/>
              <p:nvPr/>
            </p:nvSpPr>
            <p:spPr>
              <a:xfrm rot="5400000">
                <a:off x="18275358" y="6145713"/>
                <a:ext cx="321900" cy="2472000"/>
              </a:xfrm>
              <a:prstGeom prst="round2SameRect">
                <a:avLst>
                  <a:gd name="adj1" fmla="val 50000"/>
                  <a:gd name="adj2" fmla="val 0"/>
                </a:avLst>
              </a:prstGeom>
              <a:solidFill>
                <a:schemeClr val="accent6"/>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63" name="Google Shape;263;p17"/>
              <p:cNvSpPr/>
              <p:nvPr/>
            </p:nvSpPr>
            <p:spPr>
              <a:xfrm rot="-5400000">
                <a:off x="18271111" y="6887538"/>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6"/>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nvGrpSpPr>
            <p:cNvPr id="264" name="Google Shape;264;p17"/>
            <p:cNvGrpSpPr/>
            <p:nvPr/>
          </p:nvGrpSpPr>
          <p:grpSpPr>
            <a:xfrm>
              <a:off x="12168868" y="6924357"/>
              <a:ext cx="2472000" cy="618312"/>
              <a:chOff x="12168868" y="6924357"/>
              <a:chExt cx="2472000" cy="618312"/>
            </a:xfrm>
          </p:grpSpPr>
          <p:sp>
            <p:nvSpPr>
              <p:cNvPr id="265" name="Google Shape;265;p17"/>
              <p:cNvSpPr/>
              <p:nvPr/>
            </p:nvSpPr>
            <p:spPr>
              <a:xfrm>
                <a:off x="12168868" y="7220769"/>
                <a:ext cx="2472000" cy="321900"/>
              </a:xfrm>
              <a:prstGeom prst="rect">
                <a:avLst/>
              </a:prstGeom>
              <a:solidFill>
                <a:schemeClr val="accent4"/>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66" name="Google Shape;266;p17"/>
              <p:cNvSpPr/>
              <p:nvPr/>
            </p:nvSpPr>
            <p:spPr>
              <a:xfrm rot="-5400000">
                <a:off x="13262080" y="6866307"/>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4"/>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nvGrpSpPr>
            <p:cNvPr id="267" name="Google Shape;267;p17"/>
            <p:cNvGrpSpPr/>
            <p:nvPr/>
          </p:nvGrpSpPr>
          <p:grpSpPr>
            <a:xfrm>
              <a:off x="7137321" y="6939589"/>
              <a:ext cx="2472000" cy="603085"/>
              <a:chOff x="7137321" y="6939589"/>
              <a:chExt cx="2472000" cy="603085"/>
            </a:xfrm>
          </p:grpSpPr>
          <p:sp>
            <p:nvSpPr>
              <p:cNvPr id="268" name="Google Shape;268;p17"/>
              <p:cNvSpPr/>
              <p:nvPr/>
            </p:nvSpPr>
            <p:spPr>
              <a:xfrm>
                <a:off x="7137321" y="7220774"/>
                <a:ext cx="2472000" cy="321900"/>
              </a:xfrm>
              <a:prstGeom prst="rect">
                <a:avLst/>
              </a:prstGeom>
              <a:solidFill>
                <a:schemeClr val="accent2"/>
              </a:solidFill>
              <a:ln>
                <a:noFill/>
              </a:ln>
            </p:spPr>
            <p:txBody>
              <a:bodyPr spcFirstLastPara="1" wrap="square" lIns="82300" tIns="41150" rIns="82300" bIns="41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69" name="Google Shape;269;p17"/>
              <p:cNvSpPr/>
              <p:nvPr/>
            </p:nvSpPr>
            <p:spPr>
              <a:xfrm rot="-5400000">
                <a:off x="8182186" y="6881539"/>
                <a:ext cx="342000" cy="458100"/>
              </a:xfrm>
              <a:custGeom>
                <a:avLst/>
                <a:gdLst/>
                <a:ahLst/>
                <a:cxnLst/>
                <a:rect l="l" t="t" r="r" b="b"/>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2"/>
              </a:solidFill>
              <a:ln>
                <a:noFill/>
              </a:ln>
            </p:spPr>
            <p:txBody>
              <a:bodyPr spcFirstLastPara="1" wrap="square" lIns="34300" tIns="17150" rIns="34300" bIns="17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grpSp>
      <p:sp>
        <p:nvSpPr>
          <p:cNvPr id="270" name="Google Shape;270;p17"/>
          <p:cNvSpPr/>
          <p:nvPr/>
        </p:nvSpPr>
        <p:spPr>
          <a:xfrm>
            <a:off x="1273396" y="1640508"/>
            <a:ext cx="501300" cy="51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71" name="Google Shape;271;p17"/>
          <p:cNvSpPr/>
          <p:nvPr/>
        </p:nvSpPr>
        <p:spPr>
          <a:xfrm>
            <a:off x="2451956" y="3353879"/>
            <a:ext cx="501300" cy="51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cxnSp>
        <p:nvCxnSpPr>
          <p:cNvPr id="272" name="Google Shape;272;p17"/>
          <p:cNvCxnSpPr/>
          <p:nvPr/>
        </p:nvCxnSpPr>
        <p:spPr>
          <a:xfrm rot="10800000">
            <a:off x="1524001" y="2237512"/>
            <a:ext cx="0" cy="322200"/>
          </a:xfrm>
          <a:prstGeom prst="straightConnector1">
            <a:avLst/>
          </a:prstGeom>
          <a:noFill/>
          <a:ln w="9525" cap="flat" cmpd="sng">
            <a:solidFill>
              <a:srgbClr val="BFBFBF"/>
            </a:solidFill>
            <a:prstDash val="solid"/>
            <a:miter lim="800000"/>
            <a:headEnd type="none" w="sm" len="sm"/>
            <a:tailEnd type="none" w="sm" len="sm"/>
          </a:ln>
        </p:spPr>
      </p:cxnSp>
      <p:cxnSp>
        <p:nvCxnSpPr>
          <p:cNvPr id="273" name="Google Shape;273;p17"/>
          <p:cNvCxnSpPr/>
          <p:nvPr/>
        </p:nvCxnSpPr>
        <p:spPr>
          <a:xfrm rot="10800000">
            <a:off x="2702561" y="2944983"/>
            <a:ext cx="0" cy="322200"/>
          </a:xfrm>
          <a:prstGeom prst="straightConnector1">
            <a:avLst/>
          </a:prstGeom>
          <a:noFill/>
          <a:ln w="9525" cap="flat" cmpd="sng">
            <a:solidFill>
              <a:srgbClr val="BFBFBF"/>
            </a:solidFill>
            <a:prstDash val="solid"/>
            <a:miter lim="800000"/>
            <a:headEnd type="none" w="sm" len="sm"/>
            <a:tailEnd type="none" w="sm" len="sm"/>
          </a:ln>
        </p:spPr>
      </p:cxnSp>
      <p:sp>
        <p:nvSpPr>
          <p:cNvPr id="274" name="Google Shape;274;p17"/>
          <p:cNvSpPr/>
          <p:nvPr/>
        </p:nvSpPr>
        <p:spPr>
          <a:xfrm>
            <a:off x="3710016" y="1640508"/>
            <a:ext cx="501300" cy="51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75" name="Google Shape;275;p17"/>
          <p:cNvSpPr/>
          <p:nvPr/>
        </p:nvSpPr>
        <p:spPr>
          <a:xfrm>
            <a:off x="4998732" y="3353879"/>
            <a:ext cx="501300" cy="51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cxnSp>
        <p:nvCxnSpPr>
          <p:cNvPr id="276" name="Google Shape;276;p17"/>
          <p:cNvCxnSpPr/>
          <p:nvPr/>
        </p:nvCxnSpPr>
        <p:spPr>
          <a:xfrm rot="10800000">
            <a:off x="3960622" y="2237512"/>
            <a:ext cx="0" cy="322200"/>
          </a:xfrm>
          <a:prstGeom prst="straightConnector1">
            <a:avLst/>
          </a:prstGeom>
          <a:noFill/>
          <a:ln w="9525" cap="flat" cmpd="sng">
            <a:solidFill>
              <a:srgbClr val="BFBFBF"/>
            </a:solidFill>
            <a:prstDash val="solid"/>
            <a:miter lim="800000"/>
            <a:headEnd type="none" w="sm" len="sm"/>
            <a:tailEnd type="none" w="sm" len="sm"/>
          </a:ln>
        </p:spPr>
      </p:cxnSp>
      <p:cxnSp>
        <p:nvCxnSpPr>
          <p:cNvPr id="277" name="Google Shape;277;p17"/>
          <p:cNvCxnSpPr/>
          <p:nvPr/>
        </p:nvCxnSpPr>
        <p:spPr>
          <a:xfrm rot="10800000">
            <a:off x="5249337" y="2944983"/>
            <a:ext cx="0" cy="322200"/>
          </a:xfrm>
          <a:prstGeom prst="straightConnector1">
            <a:avLst/>
          </a:prstGeom>
          <a:noFill/>
          <a:ln w="9525" cap="flat" cmpd="sng">
            <a:solidFill>
              <a:srgbClr val="BFBFBF"/>
            </a:solidFill>
            <a:prstDash val="solid"/>
            <a:miter lim="800000"/>
            <a:headEnd type="none" w="sm" len="sm"/>
            <a:tailEnd type="none" w="sm" len="sm"/>
          </a:ln>
        </p:spPr>
      </p:cxnSp>
      <p:sp>
        <p:nvSpPr>
          <p:cNvPr id="278" name="Google Shape;278;p17"/>
          <p:cNvSpPr/>
          <p:nvPr/>
        </p:nvSpPr>
        <p:spPr>
          <a:xfrm>
            <a:off x="6227931" y="1640508"/>
            <a:ext cx="501300" cy="51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sp>
        <p:nvSpPr>
          <p:cNvPr id="279" name="Google Shape;279;p17"/>
          <p:cNvSpPr/>
          <p:nvPr/>
        </p:nvSpPr>
        <p:spPr>
          <a:xfrm>
            <a:off x="7406491" y="3353879"/>
            <a:ext cx="501300" cy="510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Roboto"/>
              <a:ea typeface="Roboto"/>
              <a:cs typeface="Roboto"/>
              <a:sym typeface="Roboto"/>
            </a:endParaRPr>
          </a:p>
        </p:txBody>
      </p:sp>
      <p:cxnSp>
        <p:nvCxnSpPr>
          <p:cNvPr id="280" name="Google Shape;280;p17"/>
          <p:cNvCxnSpPr/>
          <p:nvPr/>
        </p:nvCxnSpPr>
        <p:spPr>
          <a:xfrm rot="10800000">
            <a:off x="6478537" y="2237512"/>
            <a:ext cx="0" cy="322200"/>
          </a:xfrm>
          <a:prstGeom prst="straightConnector1">
            <a:avLst/>
          </a:prstGeom>
          <a:noFill/>
          <a:ln w="9525" cap="flat" cmpd="sng">
            <a:solidFill>
              <a:srgbClr val="BFBFBF"/>
            </a:solidFill>
            <a:prstDash val="solid"/>
            <a:miter lim="800000"/>
            <a:headEnd type="none" w="sm" len="sm"/>
            <a:tailEnd type="none" w="sm" len="sm"/>
          </a:ln>
        </p:spPr>
      </p:cxnSp>
      <p:cxnSp>
        <p:nvCxnSpPr>
          <p:cNvPr id="281" name="Google Shape;281;p17"/>
          <p:cNvCxnSpPr/>
          <p:nvPr/>
        </p:nvCxnSpPr>
        <p:spPr>
          <a:xfrm rot="10800000">
            <a:off x="7657096" y="2944983"/>
            <a:ext cx="0" cy="322200"/>
          </a:xfrm>
          <a:prstGeom prst="straightConnector1">
            <a:avLst/>
          </a:prstGeom>
          <a:noFill/>
          <a:ln w="9525" cap="flat" cmpd="sng">
            <a:solidFill>
              <a:srgbClr val="BFBFBF"/>
            </a:solidFill>
            <a:prstDash val="solid"/>
            <a:miter lim="800000"/>
            <a:headEnd type="none" w="sm" len="sm"/>
            <a:tailEnd type="none" w="sm" len="sm"/>
          </a:ln>
        </p:spPr>
      </p:cxnSp>
      <p:sp>
        <p:nvSpPr>
          <p:cNvPr id="282" name="Google Shape;282;p17"/>
          <p:cNvSpPr/>
          <p:nvPr/>
        </p:nvSpPr>
        <p:spPr>
          <a:xfrm>
            <a:off x="1456654" y="1780176"/>
            <a:ext cx="196200" cy="239700"/>
          </a:xfrm>
          <a:custGeom>
            <a:avLst/>
            <a:gdLst/>
            <a:ahLst/>
            <a:cxnLst/>
            <a:rect l="l" t="t" r="r" b="b"/>
            <a:pathLst>
              <a:path w="120000" h="120000" extrusionOk="0">
                <a:moveTo>
                  <a:pt x="53333" y="65455"/>
                </a:moveTo>
                <a:lnTo>
                  <a:pt x="53333" y="60000"/>
                </a:lnTo>
                <a:lnTo>
                  <a:pt x="63333" y="60000"/>
                </a:lnTo>
                <a:cubicBezTo>
                  <a:pt x="65177" y="60000"/>
                  <a:pt x="66666" y="58777"/>
                  <a:pt x="66666" y="57272"/>
                </a:cubicBezTo>
                <a:lnTo>
                  <a:pt x="66666" y="16361"/>
                </a:lnTo>
                <a:lnTo>
                  <a:pt x="110777" y="16361"/>
                </a:lnTo>
                <a:lnTo>
                  <a:pt x="93811" y="39505"/>
                </a:lnTo>
                <a:lnTo>
                  <a:pt x="93855" y="39527"/>
                </a:lnTo>
                <a:cubicBezTo>
                  <a:pt x="93555" y="39938"/>
                  <a:pt x="93333" y="40400"/>
                  <a:pt x="93333" y="40911"/>
                </a:cubicBezTo>
                <a:cubicBezTo>
                  <a:pt x="93333" y="41427"/>
                  <a:pt x="93555" y="41877"/>
                  <a:pt x="93855" y="42288"/>
                </a:cubicBezTo>
                <a:lnTo>
                  <a:pt x="93811" y="42311"/>
                </a:lnTo>
                <a:lnTo>
                  <a:pt x="110777" y="65455"/>
                </a:lnTo>
                <a:cubicBezTo>
                  <a:pt x="110777" y="65455"/>
                  <a:pt x="53333" y="65455"/>
                  <a:pt x="53333" y="65455"/>
                </a:cubicBezTo>
                <a:close/>
                <a:moveTo>
                  <a:pt x="6666" y="5455"/>
                </a:moveTo>
                <a:lnTo>
                  <a:pt x="60000" y="5455"/>
                </a:lnTo>
                <a:lnTo>
                  <a:pt x="60000" y="54544"/>
                </a:lnTo>
                <a:lnTo>
                  <a:pt x="6666" y="54544"/>
                </a:lnTo>
                <a:cubicBezTo>
                  <a:pt x="6666" y="54544"/>
                  <a:pt x="6666" y="5455"/>
                  <a:pt x="6666" y="5455"/>
                </a:cubicBezTo>
                <a:close/>
                <a:moveTo>
                  <a:pt x="119522" y="66777"/>
                </a:moveTo>
                <a:lnTo>
                  <a:pt x="100555" y="40911"/>
                </a:lnTo>
                <a:lnTo>
                  <a:pt x="119522" y="15038"/>
                </a:lnTo>
                <a:lnTo>
                  <a:pt x="119477" y="15016"/>
                </a:lnTo>
                <a:cubicBezTo>
                  <a:pt x="119777" y="14605"/>
                  <a:pt x="120000" y="14150"/>
                  <a:pt x="120000" y="13638"/>
                </a:cubicBezTo>
                <a:cubicBezTo>
                  <a:pt x="120000" y="12127"/>
                  <a:pt x="118511" y="10911"/>
                  <a:pt x="116666" y="10911"/>
                </a:cubicBezTo>
                <a:lnTo>
                  <a:pt x="66666" y="10911"/>
                </a:lnTo>
                <a:lnTo>
                  <a:pt x="66666" y="2727"/>
                </a:lnTo>
                <a:cubicBezTo>
                  <a:pt x="66666" y="1222"/>
                  <a:pt x="65177" y="0"/>
                  <a:pt x="63333" y="0"/>
                </a:cubicBezTo>
                <a:lnTo>
                  <a:pt x="3333" y="0"/>
                </a:lnTo>
                <a:cubicBezTo>
                  <a:pt x="1488" y="0"/>
                  <a:pt x="0" y="1222"/>
                  <a:pt x="0" y="2727"/>
                </a:cubicBezTo>
                <a:lnTo>
                  <a:pt x="0" y="117272"/>
                </a:lnTo>
                <a:cubicBezTo>
                  <a:pt x="0" y="118777"/>
                  <a:pt x="1488" y="120000"/>
                  <a:pt x="3333" y="120000"/>
                </a:cubicBezTo>
                <a:cubicBezTo>
                  <a:pt x="5177" y="120000"/>
                  <a:pt x="6666" y="118777"/>
                  <a:pt x="6666" y="117272"/>
                </a:cubicBezTo>
                <a:lnTo>
                  <a:pt x="6666" y="60000"/>
                </a:lnTo>
                <a:lnTo>
                  <a:pt x="46666" y="60000"/>
                </a:lnTo>
                <a:lnTo>
                  <a:pt x="46666" y="68183"/>
                </a:lnTo>
                <a:cubicBezTo>
                  <a:pt x="46666" y="69688"/>
                  <a:pt x="48155" y="70911"/>
                  <a:pt x="50000" y="70911"/>
                </a:cubicBezTo>
                <a:lnTo>
                  <a:pt x="116666" y="70911"/>
                </a:lnTo>
                <a:cubicBezTo>
                  <a:pt x="118511" y="70911"/>
                  <a:pt x="120000" y="69688"/>
                  <a:pt x="120000" y="68183"/>
                </a:cubicBezTo>
                <a:cubicBezTo>
                  <a:pt x="120000" y="67672"/>
                  <a:pt x="119777" y="67211"/>
                  <a:pt x="119477" y="66800"/>
                </a:cubicBezTo>
                <a:cubicBezTo>
                  <a:pt x="119477" y="66800"/>
                  <a:pt x="119522" y="66777"/>
                  <a:pt x="119522" y="66777"/>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3" name="Google Shape;283;p17"/>
          <p:cNvSpPr/>
          <p:nvPr/>
        </p:nvSpPr>
        <p:spPr>
          <a:xfrm>
            <a:off x="6351929" y="1763542"/>
            <a:ext cx="270600" cy="270600"/>
          </a:xfrm>
          <a:custGeom>
            <a:avLst/>
            <a:gdLst/>
            <a:ahLst/>
            <a:cxnLst/>
            <a:rect l="l" t="t" r="r" b="b"/>
            <a:pathLst>
              <a:path w="120000" h="120000"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4" name="Google Shape;284;p17"/>
          <p:cNvSpPr/>
          <p:nvPr/>
        </p:nvSpPr>
        <p:spPr>
          <a:xfrm>
            <a:off x="3836446" y="1758347"/>
            <a:ext cx="270600" cy="246000"/>
          </a:xfrm>
          <a:custGeom>
            <a:avLst/>
            <a:gdLst/>
            <a:ahLst/>
            <a:cxnLst/>
            <a:rect l="l" t="t" r="r" b="b"/>
            <a:pathLst>
              <a:path w="120000" h="120000" extrusionOk="0">
                <a:moveTo>
                  <a:pt x="5644" y="114000"/>
                </a:moveTo>
                <a:cubicBezTo>
                  <a:pt x="6988" y="103750"/>
                  <a:pt x="15288" y="99572"/>
                  <a:pt x="23283" y="96450"/>
                </a:cubicBezTo>
                <a:cubicBezTo>
                  <a:pt x="28644" y="94927"/>
                  <a:pt x="38244" y="88727"/>
                  <a:pt x="38244" y="75372"/>
                </a:cubicBezTo>
                <a:cubicBezTo>
                  <a:pt x="38244" y="63944"/>
                  <a:pt x="33961" y="58372"/>
                  <a:pt x="31655" y="55383"/>
                </a:cubicBezTo>
                <a:cubicBezTo>
                  <a:pt x="31366" y="55011"/>
                  <a:pt x="31105" y="54677"/>
                  <a:pt x="30900" y="54366"/>
                </a:cubicBezTo>
                <a:cubicBezTo>
                  <a:pt x="30833" y="54272"/>
                  <a:pt x="30766" y="54177"/>
                  <a:pt x="30700" y="54083"/>
                </a:cubicBezTo>
                <a:cubicBezTo>
                  <a:pt x="30505" y="53677"/>
                  <a:pt x="29427" y="50983"/>
                  <a:pt x="30850" y="44505"/>
                </a:cubicBezTo>
                <a:cubicBezTo>
                  <a:pt x="31133" y="43205"/>
                  <a:pt x="31016" y="41838"/>
                  <a:pt x="30516" y="40622"/>
                </a:cubicBezTo>
                <a:cubicBezTo>
                  <a:pt x="29161" y="37338"/>
                  <a:pt x="25572" y="28616"/>
                  <a:pt x="27972" y="22155"/>
                </a:cubicBezTo>
                <a:cubicBezTo>
                  <a:pt x="31216" y="13394"/>
                  <a:pt x="34111" y="11661"/>
                  <a:pt x="39361" y="9122"/>
                </a:cubicBezTo>
                <a:cubicBezTo>
                  <a:pt x="39622" y="8994"/>
                  <a:pt x="39872" y="8844"/>
                  <a:pt x="40111" y="8677"/>
                </a:cubicBezTo>
                <a:cubicBezTo>
                  <a:pt x="41433" y="7738"/>
                  <a:pt x="45738" y="6000"/>
                  <a:pt x="50161" y="6000"/>
                </a:cubicBezTo>
                <a:cubicBezTo>
                  <a:pt x="52594" y="6000"/>
                  <a:pt x="54666" y="6511"/>
                  <a:pt x="56316" y="7516"/>
                </a:cubicBezTo>
                <a:cubicBezTo>
                  <a:pt x="58283" y="8716"/>
                  <a:pt x="60138" y="10933"/>
                  <a:pt x="62822" y="17850"/>
                </a:cubicBezTo>
                <a:cubicBezTo>
                  <a:pt x="66616" y="27633"/>
                  <a:pt x="65666" y="35983"/>
                  <a:pt x="63038" y="39922"/>
                </a:cubicBezTo>
                <a:cubicBezTo>
                  <a:pt x="62083" y="41344"/>
                  <a:pt x="61755" y="43161"/>
                  <a:pt x="62133" y="44877"/>
                </a:cubicBezTo>
                <a:cubicBezTo>
                  <a:pt x="63455" y="50911"/>
                  <a:pt x="62483" y="53344"/>
                  <a:pt x="62277" y="53772"/>
                </a:cubicBezTo>
                <a:cubicBezTo>
                  <a:pt x="62116" y="53955"/>
                  <a:pt x="61961" y="54155"/>
                  <a:pt x="61827" y="54366"/>
                </a:cubicBezTo>
                <a:cubicBezTo>
                  <a:pt x="61616" y="54677"/>
                  <a:pt x="61355" y="55011"/>
                  <a:pt x="61066" y="55383"/>
                </a:cubicBezTo>
                <a:cubicBezTo>
                  <a:pt x="58766" y="58372"/>
                  <a:pt x="54477" y="63944"/>
                  <a:pt x="54477" y="75372"/>
                </a:cubicBezTo>
                <a:cubicBezTo>
                  <a:pt x="54477" y="88733"/>
                  <a:pt x="64083" y="94927"/>
                  <a:pt x="69444" y="96450"/>
                </a:cubicBezTo>
                <a:cubicBezTo>
                  <a:pt x="77361" y="99533"/>
                  <a:pt x="85733" y="103694"/>
                  <a:pt x="87083" y="114000"/>
                </a:cubicBezTo>
                <a:cubicBezTo>
                  <a:pt x="87083" y="114000"/>
                  <a:pt x="5644" y="114000"/>
                  <a:pt x="5644" y="114000"/>
                </a:cubicBezTo>
                <a:close/>
                <a:moveTo>
                  <a:pt x="71011" y="90700"/>
                </a:moveTo>
                <a:cubicBezTo>
                  <a:pt x="71011" y="90700"/>
                  <a:pt x="59933" y="87850"/>
                  <a:pt x="59933" y="75372"/>
                </a:cubicBezTo>
                <a:cubicBezTo>
                  <a:pt x="59933" y="64416"/>
                  <a:pt x="64483" y="60555"/>
                  <a:pt x="66238" y="57888"/>
                </a:cubicBezTo>
                <a:cubicBezTo>
                  <a:pt x="66238" y="57888"/>
                  <a:pt x="69850" y="54477"/>
                  <a:pt x="67433" y="43472"/>
                </a:cubicBezTo>
                <a:cubicBezTo>
                  <a:pt x="71461" y="37444"/>
                  <a:pt x="72216" y="26783"/>
                  <a:pt x="67838" y="15494"/>
                </a:cubicBezTo>
                <a:cubicBezTo>
                  <a:pt x="65088" y="8411"/>
                  <a:pt x="62661" y="4527"/>
                  <a:pt x="58961" y="2272"/>
                </a:cubicBezTo>
                <a:cubicBezTo>
                  <a:pt x="56244" y="616"/>
                  <a:pt x="53161" y="0"/>
                  <a:pt x="50161" y="0"/>
                </a:cubicBezTo>
                <a:cubicBezTo>
                  <a:pt x="44572" y="0"/>
                  <a:pt x="39277" y="2133"/>
                  <a:pt x="37166" y="3627"/>
                </a:cubicBezTo>
                <a:cubicBezTo>
                  <a:pt x="30977" y="6622"/>
                  <a:pt x="26822" y="9377"/>
                  <a:pt x="22922" y="19883"/>
                </a:cubicBezTo>
                <a:cubicBezTo>
                  <a:pt x="19755" y="28411"/>
                  <a:pt x="23561" y="38283"/>
                  <a:pt x="25544" y="43094"/>
                </a:cubicBezTo>
                <a:cubicBezTo>
                  <a:pt x="23127" y="54105"/>
                  <a:pt x="26483" y="57888"/>
                  <a:pt x="26483" y="57888"/>
                </a:cubicBezTo>
                <a:cubicBezTo>
                  <a:pt x="28238" y="60555"/>
                  <a:pt x="32794" y="64416"/>
                  <a:pt x="32794" y="75372"/>
                </a:cubicBezTo>
                <a:cubicBezTo>
                  <a:pt x="32794" y="87850"/>
                  <a:pt x="21716" y="90700"/>
                  <a:pt x="21716" y="90700"/>
                </a:cubicBezTo>
                <a:cubicBezTo>
                  <a:pt x="14677" y="93427"/>
                  <a:pt x="0" y="99005"/>
                  <a:pt x="0" y="117000"/>
                </a:cubicBezTo>
                <a:cubicBezTo>
                  <a:pt x="0" y="117000"/>
                  <a:pt x="0" y="120000"/>
                  <a:pt x="2727" y="120000"/>
                </a:cubicBezTo>
                <a:lnTo>
                  <a:pt x="90000" y="120000"/>
                </a:lnTo>
                <a:cubicBezTo>
                  <a:pt x="92727" y="120000"/>
                  <a:pt x="92727" y="117000"/>
                  <a:pt x="92727" y="117000"/>
                </a:cubicBezTo>
                <a:cubicBezTo>
                  <a:pt x="92727" y="99005"/>
                  <a:pt x="78044" y="93427"/>
                  <a:pt x="71011" y="90700"/>
                </a:cubicBezTo>
                <a:moveTo>
                  <a:pt x="100194" y="87633"/>
                </a:moveTo>
                <a:cubicBezTo>
                  <a:pt x="100194" y="87633"/>
                  <a:pt x="90094" y="85066"/>
                  <a:pt x="90094" y="73838"/>
                </a:cubicBezTo>
                <a:cubicBezTo>
                  <a:pt x="90094" y="63972"/>
                  <a:pt x="94927" y="60500"/>
                  <a:pt x="96533" y="58100"/>
                </a:cubicBezTo>
                <a:cubicBezTo>
                  <a:pt x="96533" y="58100"/>
                  <a:pt x="99822" y="55033"/>
                  <a:pt x="97622" y="45122"/>
                </a:cubicBezTo>
                <a:cubicBezTo>
                  <a:pt x="101288" y="39700"/>
                  <a:pt x="102150" y="30105"/>
                  <a:pt x="98161" y="19944"/>
                </a:cubicBezTo>
                <a:cubicBezTo>
                  <a:pt x="95655" y="13566"/>
                  <a:pt x="92588" y="10077"/>
                  <a:pt x="89216" y="8050"/>
                </a:cubicBezTo>
                <a:cubicBezTo>
                  <a:pt x="86733" y="6555"/>
                  <a:pt x="83927" y="6005"/>
                  <a:pt x="81188" y="6005"/>
                </a:cubicBezTo>
                <a:cubicBezTo>
                  <a:pt x="77111" y="6005"/>
                  <a:pt x="73233" y="7227"/>
                  <a:pt x="70850" y="8411"/>
                </a:cubicBezTo>
                <a:cubicBezTo>
                  <a:pt x="71544" y="9894"/>
                  <a:pt x="72205" y="11466"/>
                  <a:pt x="72861" y="13144"/>
                </a:cubicBezTo>
                <a:cubicBezTo>
                  <a:pt x="72950" y="13383"/>
                  <a:pt x="73016" y="13627"/>
                  <a:pt x="73105" y="13866"/>
                </a:cubicBezTo>
                <a:cubicBezTo>
                  <a:pt x="74644" y="13111"/>
                  <a:pt x="77744" y="12000"/>
                  <a:pt x="81188" y="12000"/>
                </a:cubicBezTo>
                <a:cubicBezTo>
                  <a:pt x="83338" y="12000"/>
                  <a:pt x="85155" y="12438"/>
                  <a:pt x="86600" y="13311"/>
                </a:cubicBezTo>
                <a:cubicBezTo>
                  <a:pt x="88294" y="14327"/>
                  <a:pt x="90816" y="16372"/>
                  <a:pt x="93150" y="22327"/>
                </a:cubicBezTo>
                <a:cubicBezTo>
                  <a:pt x="96477" y="30783"/>
                  <a:pt x="95594" y="38072"/>
                  <a:pt x="93244" y="41544"/>
                </a:cubicBezTo>
                <a:cubicBezTo>
                  <a:pt x="92277" y="42977"/>
                  <a:pt x="91938" y="44816"/>
                  <a:pt x="92322" y="46550"/>
                </a:cubicBezTo>
                <a:cubicBezTo>
                  <a:pt x="93427" y="51516"/>
                  <a:pt x="92716" y="53600"/>
                  <a:pt x="92533" y="54016"/>
                </a:cubicBezTo>
                <a:cubicBezTo>
                  <a:pt x="92394" y="54188"/>
                  <a:pt x="92261" y="54366"/>
                  <a:pt x="92133" y="54555"/>
                </a:cubicBezTo>
                <a:cubicBezTo>
                  <a:pt x="92027" y="54711"/>
                  <a:pt x="91650" y="55161"/>
                  <a:pt x="91372" y="55488"/>
                </a:cubicBezTo>
                <a:cubicBezTo>
                  <a:pt x="89016" y="58266"/>
                  <a:pt x="84644" y="63438"/>
                  <a:pt x="84644" y="73838"/>
                </a:cubicBezTo>
                <a:cubicBezTo>
                  <a:pt x="84644" y="86222"/>
                  <a:pt x="93616" y="91972"/>
                  <a:pt x="98650" y="93388"/>
                </a:cubicBezTo>
                <a:cubicBezTo>
                  <a:pt x="105833" y="96150"/>
                  <a:pt x="112838" y="99588"/>
                  <a:pt x="114277" y="108000"/>
                </a:cubicBezTo>
                <a:lnTo>
                  <a:pt x="97022" y="108000"/>
                </a:lnTo>
                <a:cubicBezTo>
                  <a:pt x="97516" y="109850"/>
                  <a:pt x="97861" y="111844"/>
                  <a:pt x="98027" y="114000"/>
                </a:cubicBezTo>
                <a:lnTo>
                  <a:pt x="117511" y="114000"/>
                </a:lnTo>
                <a:cubicBezTo>
                  <a:pt x="120000" y="114000"/>
                  <a:pt x="120000" y="111300"/>
                  <a:pt x="120000" y="111300"/>
                </a:cubicBezTo>
                <a:cubicBezTo>
                  <a:pt x="120000" y="95105"/>
                  <a:pt x="106616" y="90083"/>
                  <a:pt x="100194" y="87633"/>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5" name="Google Shape;285;p17"/>
          <p:cNvSpPr/>
          <p:nvPr/>
        </p:nvSpPr>
        <p:spPr>
          <a:xfrm>
            <a:off x="5118103" y="3492885"/>
            <a:ext cx="270600" cy="270600"/>
          </a:xfrm>
          <a:custGeom>
            <a:avLst/>
            <a:gdLst/>
            <a:ahLst/>
            <a:cxnLst/>
            <a:rect l="l" t="t" r="r" b="b"/>
            <a:pathLst>
              <a:path w="120000" h="120000" extrusionOk="0">
                <a:moveTo>
                  <a:pt x="67466" y="101855"/>
                </a:moveTo>
                <a:lnTo>
                  <a:pt x="86572" y="38183"/>
                </a:lnTo>
                <a:lnTo>
                  <a:pt x="112044" y="38183"/>
                </a:lnTo>
                <a:cubicBezTo>
                  <a:pt x="112044" y="38183"/>
                  <a:pt x="67466" y="101855"/>
                  <a:pt x="67466" y="101855"/>
                </a:cubicBezTo>
                <a:close/>
                <a:moveTo>
                  <a:pt x="60000" y="107794"/>
                </a:moveTo>
                <a:lnTo>
                  <a:pt x="39116" y="38183"/>
                </a:lnTo>
                <a:lnTo>
                  <a:pt x="80883" y="38183"/>
                </a:lnTo>
                <a:cubicBezTo>
                  <a:pt x="80883" y="38183"/>
                  <a:pt x="60000" y="107794"/>
                  <a:pt x="60000" y="107794"/>
                </a:cubicBezTo>
                <a:close/>
                <a:moveTo>
                  <a:pt x="7955" y="38183"/>
                </a:moveTo>
                <a:lnTo>
                  <a:pt x="33427" y="38183"/>
                </a:lnTo>
                <a:lnTo>
                  <a:pt x="52533" y="101855"/>
                </a:lnTo>
                <a:cubicBezTo>
                  <a:pt x="52533" y="101855"/>
                  <a:pt x="7955" y="38183"/>
                  <a:pt x="7955" y="38183"/>
                </a:cubicBezTo>
                <a:close/>
                <a:moveTo>
                  <a:pt x="36544" y="5455"/>
                </a:moveTo>
                <a:lnTo>
                  <a:pt x="47422" y="5455"/>
                </a:lnTo>
                <a:lnTo>
                  <a:pt x="33788" y="32727"/>
                </a:lnTo>
                <a:lnTo>
                  <a:pt x="9272" y="32727"/>
                </a:lnTo>
                <a:cubicBezTo>
                  <a:pt x="9272" y="32727"/>
                  <a:pt x="36544" y="5455"/>
                  <a:pt x="36544" y="5455"/>
                </a:cubicBezTo>
                <a:close/>
                <a:moveTo>
                  <a:pt x="66516" y="5455"/>
                </a:moveTo>
                <a:lnTo>
                  <a:pt x="80150" y="32727"/>
                </a:lnTo>
                <a:lnTo>
                  <a:pt x="39850" y="32727"/>
                </a:lnTo>
                <a:lnTo>
                  <a:pt x="53483" y="5455"/>
                </a:lnTo>
                <a:cubicBezTo>
                  <a:pt x="53483" y="5455"/>
                  <a:pt x="66516" y="5455"/>
                  <a:pt x="66516" y="5455"/>
                </a:cubicBezTo>
                <a:close/>
                <a:moveTo>
                  <a:pt x="83455" y="5455"/>
                </a:moveTo>
                <a:lnTo>
                  <a:pt x="110727" y="32727"/>
                </a:lnTo>
                <a:lnTo>
                  <a:pt x="86211" y="32727"/>
                </a:lnTo>
                <a:lnTo>
                  <a:pt x="72577" y="5455"/>
                </a:lnTo>
                <a:cubicBezTo>
                  <a:pt x="72577" y="5455"/>
                  <a:pt x="83455" y="5455"/>
                  <a:pt x="83455" y="5455"/>
                </a:cubicBezTo>
                <a:close/>
                <a:moveTo>
                  <a:pt x="120000" y="35455"/>
                </a:moveTo>
                <a:cubicBezTo>
                  <a:pt x="120000" y="34844"/>
                  <a:pt x="119761" y="34305"/>
                  <a:pt x="119416" y="33850"/>
                </a:cubicBezTo>
                <a:lnTo>
                  <a:pt x="119455" y="33822"/>
                </a:lnTo>
                <a:lnTo>
                  <a:pt x="119283" y="33650"/>
                </a:lnTo>
                <a:cubicBezTo>
                  <a:pt x="119216" y="33577"/>
                  <a:pt x="119155" y="33511"/>
                  <a:pt x="119077" y="33444"/>
                </a:cubicBezTo>
                <a:lnTo>
                  <a:pt x="86727" y="1094"/>
                </a:lnTo>
                <a:lnTo>
                  <a:pt x="86688" y="1116"/>
                </a:lnTo>
                <a:cubicBezTo>
                  <a:pt x="86188" y="455"/>
                  <a:pt x="85438" y="0"/>
                  <a:pt x="84544" y="0"/>
                </a:cubicBezTo>
                <a:lnTo>
                  <a:pt x="35455" y="0"/>
                </a:lnTo>
                <a:cubicBezTo>
                  <a:pt x="34561" y="0"/>
                  <a:pt x="33811" y="455"/>
                  <a:pt x="33311" y="1116"/>
                </a:cubicBezTo>
                <a:lnTo>
                  <a:pt x="33272" y="1094"/>
                </a:lnTo>
                <a:lnTo>
                  <a:pt x="922" y="33444"/>
                </a:lnTo>
                <a:cubicBezTo>
                  <a:pt x="844" y="33511"/>
                  <a:pt x="783" y="33577"/>
                  <a:pt x="716" y="33650"/>
                </a:cubicBezTo>
                <a:lnTo>
                  <a:pt x="544" y="33822"/>
                </a:lnTo>
                <a:lnTo>
                  <a:pt x="583" y="33850"/>
                </a:lnTo>
                <a:cubicBezTo>
                  <a:pt x="238" y="34305"/>
                  <a:pt x="0" y="34844"/>
                  <a:pt x="0" y="35455"/>
                </a:cubicBezTo>
                <a:cubicBezTo>
                  <a:pt x="0" y="36105"/>
                  <a:pt x="255" y="36677"/>
                  <a:pt x="638" y="37144"/>
                </a:cubicBezTo>
                <a:lnTo>
                  <a:pt x="605" y="37166"/>
                </a:lnTo>
                <a:lnTo>
                  <a:pt x="57877" y="118988"/>
                </a:lnTo>
                <a:lnTo>
                  <a:pt x="57911" y="118961"/>
                </a:lnTo>
                <a:cubicBezTo>
                  <a:pt x="58411" y="119583"/>
                  <a:pt x="59144" y="120000"/>
                  <a:pt x="60000" y="120000"/>
                </a:cubicBezTo>
                <a:cubicBezTo>
                  <a:pt x="60855" y="120000"/>
                  <a:pt x="61588" y="119583"/>
                  <a:pt x="62088" y="118961"/>
                </a:cubicBezTo>
                <a:lnTo>
                  <a:pt x="62122" y="118988"/>
                </a:lnTo>
                <a:lnTo>
                  <a:pt x="119394" y="37166"/>
                </a:lnTo>
                <a:lnTo>
                  <a:pt x="119361" y="37144"/>
                </a:lnTo>
                <a:cubicBezTo>
                  <a:pt x="119738" y="36677"/>
                  <a:pt x="120000" y="36105"/>
                  <a:pt x="120000" y="35455"/>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6" name="Google Shape;286;p17"/>
          <p:cNvSpPr/>
          <p:nvPr/>
        </p:nvSpPr>
        <p:spPr>
          <a:xfrm>
            <a:off x="2624362" y="3492885"/>
            <a:ext cx="174300" cy="239700"/>
          </a:xfrm>
          <a:custGeom>
            <a:avLst/>
            <a:gdLst/>
            <a:ahLst/>
            <a:cxnLst/>
            <a:rect l="l" t="t" r="r" b="b"/>
            <a:pathLst>
              <a:path w="120000" h="120000" extrusionOk="0">
                <a:moveTo>
                  <a:pt x="60000" y="60000"/>
                </a:moveTo>
                <a:cubicBezTo>
                  <a:pt x="47572" y="60000"/>
                  <a:pt x="37500" y="52672"/>
                  <a:pt x="37500" y="43638"/>
                </a:cubicBezTo>
                <a:cubicBezTo>
                  <a:pt x="37500" y="34600"/>
                  <a:pt x="47572" y="27272"/>
                  <a:pt x="60000" y="27272"/>
                </a:cubicBezTo>
                <a:cubicBezTo>
                  <a:pt x="72427" y="27272"/>
                  <a:pt x="82500" y="34600"/>
                  <a:pt x="82500" y="43638"/>
                </a:cubicBezTo>
                <a:cubicBezTo>
                  <a:pt x="82500" y="52672"/>
                  <a:pt x="72427" y="60000"/>
                  <a:pt x="60000" y="60000"/>
                </a:cubicBezTo>
                <a:moveTo>
                  <a:pt x="60000" y="21816"/>
                </a:moveTo>
                <a:cubicBezTo>
                  <a:pt x="43427" y="21816"/>
                  <a:pt x="30000" y="31588"/>
                  <a:pt x="30000" y="43638"/>
                </a:cubicBezTo>
                <a:cubicBezTo>
                  <a:pt x="30000" y="55683"/>
                  <a:pt x="43427" y="65455"/>
                  <a:pt x="60000" y="65455"/>
                </a:cubicBezTo>
                <a:cubicBezTo>
                  <a:pt x="76572" y="65455"/>
                  <a:pt x="90000" y="55683"/>
                  <a:pt x="90000" y="43638"/>
                </a:cubicBezTo>
                <a:cubicBezTo>
                  <a:pt x="90000" y="31588"/>
                  <a:pt x="76572" y="21816"/>
                  <a:pt x="60000" y="21816"/>
                </a:cubicBezTo>
                <a:moveTo>
                  <a:pt x="60000" y="111816"/>
                </a:moveTo>
                <a:cubicBezTo>
                  <a:pt x="60000" y="111816"/>
                  <a:pt x="7500" y="76361"/>
                  <a:pt x="7500" y="43638"/>
                </a:cubicBezTo>
                <a:cubicBezTo>
                  <a:pt x="7500" y="22550"/>
                  <a:pt x="31005" y="5455"/>
                  <a:pt x="60000" y="5455"/>
                </a:cubicBezTo>
                <a:cubicBezTo>
                  <a:pt x="88994" y="5455"/>
                  <a:pt x="112500" y="22550"/>
                  <a:pt x="112500" y="43638"/>
                </a:cubicBezTo>
                <a:cubicBezTo>
                  <a:pt x="112500" y="76361"/>
                  <a:pt x="60000" y="111816"/>
                  <a:pt x="60000" y="111816"/>
                </a:cubicBezTo>
                <a:moveTo>
                  <a:pt x="60000" y="0"/>
                </a:moveTo>
                <a:cubicBezTo>
                  <a:pt x="26866" y="0"/>
                  <a:pt x="0" y="19538"/>
                  <a:pt x="0" y="43638"/>
                </a:cubicBezTo>
                <a:cubicBezTo>
                  <a:pt x="0" y="79088"/>
                  <a:pt x="60000" y="120000"/>
                  <a:pt x="60000" y="120000"/>
                </a:cubicBezTo>
                <a:cubicBezTo>
                  <a:pt x="60000" y="120000"/>
                  <a:pt x="120000" y="79088"/>
                  <a:pt x="120000" y="43638"/>
                </a:cubicBezTo>
                <a:cubicBezTo>
                  <a:pt x="120000" y="19538"/>
                  <a:pt x="93133" y="0"/>
                  <a:pt x="60000" y="0"/>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7" name="Google Shape;287;p17"/>
          <p:cNvSpPr/>
          <p:nvPr/>
        </p:nvSpPr>
        <p:spPr>
          <a:xfrm>
            <a:off x="7558433" y="3492593"/>
            <a:ext cx="200400" cy="244800"/>
          </a:xfrm>
          <a:custGeom>
            <a:avLst/>
            <a:gdLst/>
            <a:ahLst/>
            <a:cxnLst/>
            <a:rect l="l" t="t" r="r" b="b"/>
            <a:pathLst>
              <a:path w="120000" h="120000" extrusionOk="0">
                <a:moveTo>
                  <a:pt x="23333" y="43638"/>
                </a:moveTo>
                <a:lnTo>
                  <a:pt x="43333" y="43638"/>
                </a:lnTo>
                <a:cubicBezTo>
                  <a:pt x="45177" y="43638"/>
                  <a:pt x="46666" y="42416"/>
                  <a:pt x="46666" y="40911"/>
                </a:cubicBezTo>
                <a:cubicBezTo>
                  <a:pt x="46666" y="39400"/>
                  <a:pt x="45177" y="38183"/>
                  <a:pt x="43333" y="38183"/>
                </a:cubicBezTo>
                <a:lnTo>
                  <a:pt x="23333" y="38183"/>
                </a:lnTo>
                <a:cubicBezTo>
                  <a:pt x="21488" y="38183"/>
                  <a:pt x="20000" y="39400"/>
                  <a:pt x="20000" y="40911"/>
                </a:cubicBezTo>
                <a:cubicBezTo>
                  <a:pt x="20000" y="42416"/>
                  <a:pt x="21488" y="43638"/>
                  <a:pt x="23333" y="43638"/>
                </a:cubicBezTo>
                <a:moveTo>
                  <a:pt x="23333" y="65455"/>
                </a:moveTo>
                <a:lnTo>
                  <a:pt x="90000" y="65455"/>
                </a:lnTo>
                <a:cubicBezTo>
                  <a:pt x="91844" y="65455"/>
                  <a:pt x="93333" y="64233"/>
                  <a:pt x="93333" y="62727"/>
                </a:cubicBezTo>
                <a:cubicBezTo>
                  <a:pt x="93333" y="61222"/>
                  <a:pt x="91844" y="60000"/>
                  <a:pt x="90000" y="60000"/>
                </a:cubicBezTo>
                <a:lnTo>
                  <a:pt x="23333" y="60000"/>
                </a:lnTo>
                <a:cubicBezTo>
                  <a:pt x="21488" y="60000"/>
                  <a:pt x="20000" y="61222"/>
                  <a:pt x="20000" y="62727"/>
                </a:cubicBezTo>
                <a:cubicBezTo>
                  <a:pt x="20000" y="64233"/>
                  <a:pt x="21488" y="65455"/>
                  <a:pt x="23333" y="65455"/>
                </a:cubicBezTo>
                <a:moveTo>
                  <a:pt x="23333" y="54544"/>
                </a:moveTo>
                <a:lnTo>
                  <a:pt x="63333" y="54544"/>
                </a:lnTo>
                <a:cubicBezTo>
                  <a:pt x="65177" y="54544"/>
                  <a:pt x="66666" y="53327"/>
                  <a:pt x="66666" y="51816"/>
                </a:cubicBezTo>
                <a:cubicBezTo>
                  <a:pt x="66666" y="50311"/>
                  <a:pt x="65177" y="49088"/>
                  <a:pt x="63333" y="49088"/>
                </a:cubicBezTo>
                <a:lnTo>
                  <a:pt x="23333" y="49088"/>
                </a:lnTo>
                <a:cubicBezTo>
                  <a:pt x="21488" y="49088"/>
                  <a:pt x="20000" y="50311"/>
                  <a:pt x="20000" y="51816"/>
                </a:cubicBezTo>
                <a:cubicBezTo>
                  <a:pt x="20000" y="53327"/>
                  <a:pt x="21488" y="54544"/>
                  <a:pt x="23333" y="54544"/>
                </a:cubicBezTo>
                <a:moveTo>
                  <a:pt x="23333" y="32727"/>
                </a:moveTo>
                <a:lnTo>
                  <a:pt x="83333" y="32727"/>
                </a:lnTo>
                <a:cubicBezTo>
                  <a:pt x="85177" y="32727"/>
                  <a:pt x="86666" y="31505"/>
                  <a:pt x="86666" y="30000"/>
                </a:cubicBezTo>
                <a:cubicBezTo>
                  <a:pt x="86666" y="28494"/>
                  <a:pt x="85177" y="27272"/>
                  <a:pt x="83333" y="27272"/>
                </a:cubicBezTo>
                <a:lnTo>
                  <a:pt x="23333" y="27272"/>
                </a:lnTo>
                <a:cubicBezTo>
                  <a:pt x="21488" y="27272"/>
                  <a:pt x="20000" y="28494"/>
                  <a:pt x="20000" y="30000"/>
                </a:cubicBezTo>
                <a:cubicBezTo>
                  <a:pt x="20000" y="31505"/>
                  <a:pt x="21488" y="32727"/>
                  <a:pt x="23333" y="32727"/>
                </a:cubicBezTo>
                <a:moveTo>
                  <a:pt x="113333" y="76361"/>
                </a:moveTo>
                <a:lnTo>
                  <a:pt x="6666" y="76361"/>
                </a:lnTo>
                <a:lnTo>
                  <a:pt x="6666" y="16361"/>
                </a:lnTo>
                <a:lnTo>
                  <a:pt x="113333" y="16361"/>
                </a:lnTo>
                <a:cubicBezTo>
                  <a:pt x="113333" y="16361"/>
                  <a:pt x="113333" y="76361"/>
                  <a:pt x="113333" y="76361"/>
                </a:cubicBezTo>
                <a:close/>
                <a:moveTo>
                  <a:pt x="63333" y="114544"/>
                </a:moveTo>
                <a:lnTo>
                  <a:pt x="56666" y="114544"/>
                </a:lnTo>
                <a:lnTo>
                  <a:pt x="56666" y="81816"/>
                </a:lnTo>
                <a:lnTo>
                  <a:pt x="63333" y="81816"/>
                </a:lnTo>
                <a:cubicBezTo>
                  <a:pt x="63333" y="81816"/>
                  <a:pt x="63333" y="114544"/>
                  <a:pt x="63333" y="114544"/>
                </a:cubicBezTo>
                <a:close/>
                <a:moveTo>
                  <a:pt x="56666" y="5455"/>
                </a:moveTo>
                <a:lnTo>
                  <a:pt x="63333" y="5455"/>
                </a:lnTo>
                <a:lnTo>
                  <a:pt x="63333" y="10911"/>
                </a:lnTo>
                <a:lnTo>
                  <a:pt x="56666" y="10911"/>
                </a:lnTo>
                <a:cubicBezTo>
                  <a:pt x="56666" y="10911"/>
                  <a:pt x="56666" y="5455"/>
                  <a:pt x="56666" y="5455"/>
                </a:cubicBezTo>
                <a:close/>
                <a:moveTo>
                  <a:pt x="113333" y="10911"/>
                </a:moveTo>
                <a:lnTo>
                  <a:pt x="70000" y="10911"/>
                </a:lnTo>
                <a:lnTo>
                  <a:pt x="70000" y="5455"/>
                </a:lnTo>
                <a:cubicBezTo>
                  <a:pt x="70000" y="2444"/>
                  <a:pt x="67011" y="0"/>
                  <a:pt x="63333" y="0"/>
                </a:cubicBezTo>
                <a:lnTo>
                  <a:pt x="56666" y="0"/>
                </a:lnTo>
                <a:cubicBezTo>
                  <a:pt x="52983" y="0"/>
                  <a:pt x="50000" y="2444"/>
                  <a:pt x="50000" y="5455"/>
                </a:cubicBezTo>
                <a:lnTo>
                  <a:pt x="50000" y="10911"/>
                </a:lnTo>
                <a:lnTo>
                  <a:pt x="6666" y="10911"/>
                </a:lnTo>
                <a:cubicBezTo>
                  <a:pt x="2983" y="10911"/>
                  <a:pt x="0" y="13355"/>
                  <a:pt x="0" y="16361"/>
                </a:cubicBezTo>
                <a:lnTo>
                  <a:pt x="0" y="76361"/>
                </a:lnTo>
                <a:cubicBezTo>
                  <a:pt x="0" y="79372"/>
                  <a:pt x="2983" y="81816"/>
                  <a:pt x="6666" y="81816"/>
                </a:cubicBezTo>
                <a:lnTo>
                  <a:pt x="50000" y="81816"/>
                </a:lnTo>
                <a:lnTo>
                  <a:pt x="50000" y="114544"/>
                </a:lnTo>
                <a:cubicBezTo>
                  <a:pt x="50000" y="117555"/>
                  <a:pt x="52983" y="120000"/>
                  <a:pt x="56666" y="120000"/>
                </a:cubicBezTo>
                <a:lnTo>
                  <a:pt x="63333" y="120000"/>
                </a:lnTo>
                <a:cubicBezTo>
                  <a:pt x="67011" y="120000"/>
                  <a:pt x="70000" y="117555"/>
                  <a:pt x="70000" y="114544"/>
                </a:cubicBezTo>
                <a:lnTo>
                  <a:pt x="70000" y="81816"/>
                </a:lnTo>
                <a:lnTo>
                  <a:pt x="113333" y="81816"/>
                </a:lnTo>
                <a:cubicBezTo>
                  <a:pt x="117011" y="81816"/>
                  <a:pt x="120000" y="79372"/>
                  <a:pt x="120000" y="76361"/>
                </a:cubicBezTo>
                <a:lnTo>
                  <a:pt x="120000" y="16361"/>
                </a:lnTo>
                <a:cubicBezTo>
                  <a:pt x="120000" y="13355"/>
                  <a:pt x="117011" y="10911"/>
                  <a:pt x="113333" y="10911"/>
                </a:cubicBezTo>
                <a:moveTo>
                  <a:pt x="96666" y="49088"/>
                </a:moveTo>
                <a:lnTo>
                  <a:pt x="76666" y="49088"/>
                </a:lnTo>
                <a:cubicBezTo>
                  <a:pt x="74822" y="49088"/>
                  <a:pt x="73333" y="50311"/>
                  <a:pt x="73333" y="51816"/>
                </a:cubicBezTo>
                <a:cubicBezTo>
                  <a:pt x="73333" y="53327"/>
                  <a:pt x="74822" y="54544"/>
                  <a:pt x="76666" y="54544"/>
                </a:cubicBezTo>
                <a:lnTo>
                  <a:pt x="96666" y="54544"/>
                </a:lnTo>
                <a:cubicBezTo>
                  <a:pt x="98511" y="54544"/>
                  <a:pt x="100000" y="53327"/>
                  <a:pt x="100000" y="51816"/>
                </a:cubicBezTo>
                <a:cubicBezTo>
                  <a:pt x="100000" y="50311"/>
                  <a:pt x="98511" y="49088"/>
                  <a:pt x="96666" y="49088"/>
                </a:cubicBezTo>
                <a:moveTo>
                  <a:pt x="53333" y="40911"/>
                </a:moveTo>
                <a:cubicBezTo>
                  <a:pt x="53333" y="42416"/>
                  <a:pt x="54822" y="43638"/>
                  <a:pt x="56666" y="43638"/>
                </a:cubicBezTo>
                <a:lnTo>
                  <a:pt x="96666" y="43638"/>
                </a:lnTo>
                <a:cubicBezTo>
                  <a:pt x="98511" y="43638"/>
                  <a:pt x="100000" y="42416"/>
                  <a:pt x="100000" y="40911"/>
                </a:cubicBezTo>
                <a:cubicBezTo>
                  <a:pt x="100000" y="39400"/>
                  <a:pt x="98511" y="38183"/>
                  <a:pt x="96666" y="38183"/>
                </a:cubicBezTo>
                <a:lnTo>
                  <a:pt x="56666" y="38183"/>
                </a:lnTo>
                <a:cubicBezTo>
                  <a:pt x="54822" y="38183"/>
                  <a:pt x="53333" y="39400"/>
                  <a:pt x="53333" y="40911"/>
                </a:cubicBezTo>
              </a:path>
            </a:pathLst>
          </a:custGeom>
          <a:solidFill>
            <a:schemeClr val="lt1"/>
          </a:solidFill>
          <a:ln>
            <a:noFill/>
          </a:ln>
        </p:spPr>
        <p:txBody>
          <a:bodyPr spcFirstLastPara="1" wrap="square" lIns="14275" tIns="14275" rIns="14275" bIns="1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a:ea typeface="Lato"/>
              <a:cs typeface="Lato"/>
              <a:sym typeface="Lato"/>
            </a:endParaRPr>
          </a:p>
        </p:txBody>
      </p:sp>
      <p:sp>
        <p:nvSpPr>
          <p:cNvPr id="288" name="Google Shape;288;p17"/>
          <p:cNvSpPr/>
          <p:nvPr/>
        </p:nvSpPr>
        <p:spPr>
          <a:xfrm>
            <a:off x="4172323" y="812367"/>
            <a:ext cx="823200" cy="27600"/>
          </a:xfrm>
          <a:prstGeom prst="rect">
            <a:avLst/>
          </a:prstGeom>
          <a:solidFill>
            <a:schemeClr val="dk2"/>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Lato"/>
              <a:ea typeface="Lato"/>
              <a:cs typeface="Lato"/>
              <a:sym typeface="Lato"/>
            </a:endParaRPr>
          </a:p>
        </p:txBody>
      </p:sp>
      <p:sp>
        <p:nvSpPr>
          <p:cNvPr id="289" name="Google Shape;289;p17"/>
          <p:cNvSpPr/>
          <p:nvPr/>
        </p:nvSpPr>
        <p:spPr>
          <a:xfrm>
            <a:off x="2736553" y="331052"/>
            <a:ext cx="3687600" cy="355800"/>
          </a:xfrm>
          <a:prstGeom prst="rect">
            <a:avLst/>
          </a:prstGeom>
          <a:no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2700"/>
              <a:buFont typeface="Arial"/>
              <a:buNone/>
            </a:pPr>
            <a:r>
              <a:rPr lang="en" sz="2700" b="1" i="0" u="none" strike="noStrike" cap="none">
                <a:solidFill>
                  <a:schemeClr val="dk2"/>
                </a:solidFill>
                <a:latin typeface="Lato Black"/>
                <a:ea typeface="Lato Black"/>
                <a:cs typeface="Lato Black"/>
                <a:sym typeface="Lato Black"/>
              </a:rPr>
              <a:t>Research Process</a:t>
            </a:r>
            <a:endParaRPr sz="2700" b="1" i="0" u="none" strike="noStrike" cap="none">
              <a:solidFill>
                <a:schemeClr val="accent2"/>
              </a:solidFill>
              <a:latin typeface="Lato Black"/>
              <a:ea typeface="Lato Black"/>
              <a:cs typeface="Lato Black"/>
              <a:sym typeface="Lato Black"/>
            </a:endParaRPr>
          </a:p>
        </p:txBody>
      </p:sp>
      <p:sp>
        <p:nvSpPr>
          <p:cNvPr id="290" name="Google Shape;290;p17"/>
          <p:cNvSpPr txBox="1"/>
          <p:nvPr/>
        </p:nvSpPr>
        <p:spPr>
          <a:xfrm>
            <a:off x="5685259" y="3640546"/>
            <a:ext cx="15360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Develop a system of keywords that help you start and continue the conversation with search engines. Just be patient.</a:t>
            </a:r>
            <a:endParaRPr sz="500" b="0" i="0" u="none" strike="noStrike" cap="none">
              <a:solidFill>
                <a:srgbClr val="000000"/>
              </a:solidFill>
              <a:latin typeface="Arial"/>
              <a:ea typeface="Arial"/>
              <a:cs typeface="Arial"/>
              <a:sym typeface="Arial"/>
            </a:endParaRPr>
          </a:p>
        </p:txBody>
      </p:sp>
      <p:sp>
        <p:nvSpPr>
          <p:cNvPr id="291" name="Google Shape;291;p17"/>
          <p:cNvSpPr txBox="1"/>
          <p:nvPr/>
        </p:nvSpPr>
        <p:spPr>
          <a:xfrm>
            <a:off x="5863142" y="3258659"/>
            <a:ext cx="12291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5. DESIGN SEARCH TERMS</a:t>
            </a:r>
            <a:endParaRPr sz="1200" b="1" i="0" u="none" strike="noStrike" cap="none">
              <a:solidFill>
                <a:schemeClr val="dk2"/>
              </a:solidFill>
              <a:latin typeface="Lato Black"/>
              <a:ea typeface="Lato Black"/>
              <a:cs typeface="Lato Black"/>
              <a:sym typeface="Lato Black"/>
            </a:endParaRPr>
          </a:p>
        </p:txBody>
      </p:sp>
      <p:sp>
        <p:nvSpPr>
          <p:cNvPr id="292" name="Google Shape;292;p17"/>
          <p:cNvSpPr txBox="1"/>
          <p:nvPr/>
        </p:nvSpPr>
        <p:spPr>
          <a:xfrm>
            <a:off x="745679" y="3525321"/>
            <a:ext cx="15360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br>
              <a:rPr lang="en" sz="900" b="0" i="0" u="none" strike="noStrike" cap="none">
                <a:solidFill>
                  <a:schemeClr val="dk2"/>
                </a:solidFill>
                <a:latin typeface="Lato Light"/>
                <a:ea typeface="Lato Light"/>
                <a:cs typeface="Lato Light"/>
                <a:sym typeface="Lato Light"/>
              </a:rPr>
            </a:br>
            <a:r>
              <a:rPr lang="en" sz="900" b="0" i="0" u="none" strike="noStrike" cap="none">
                <a:solidFill>
                  <a:schemeClr val="dk2"/>
                </a:solidFill>
                <a:latin typeface="Lato Light"/>
                <a:ea typeface="Lato Light"/>
                <a:cs typeface="Lato Light"/>
                <a:sym typeface="Lato Light"/>
              </a:rPr>
              <a:t>Analyze your clients’ assumptions, </a:t>
            </a:r>
            <a:r>
              <a:rPr lang="en" sz="900" b="0" i="0" u="none" strike="noStrike" cap="none">
                <a:solidFill>
                  <a:schemeClr val="dk1"/>
                </a:solidFill>
                <a:latin typeface="Lato Light"/>
                <a:ea typeface="Lato Light"/>
                <a:cs typeface="Lato Light"/>
                <a:sym typeface="Lato Light"/>
              </a:rPr>
              <a:t>clarify questions, keep your mind open for new discoveries.</a:t>
            </a:r>
            <a:endParaRPr sz="900" b="0" i="0" u="none" strike="noStrike" cap="none">
              <a:solidFill>
                <a:schemeClr val="dk2"/>
              </a:solidFill>
              <a:latin typeface="Lato Light"/>
              <a:ea typeface="Lato Light"/>
              <a:cs typeface="Lato Light"/>
              <a:sym typeface="Lato Light"/>
            </a:endParaRPr>
          </a:p>
        </p:txBody>
      </p:sp>
      <p:sp>
        <p:nvSpPr>
          <p:cNvPr id="293" name="Google Shape;293;p17"/>
          <p:cNvSpPr txBox="1"/>
          <p:nvPr/>
        </p:nvSpPr>
        <p:spPr>
          <a:xfrm>
            <a:off x="875175" y="3258650"/>
            <a:ext cx="11643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1. DEFINE RESEARCH SCOPE</a:t>
            </a:r>
            <a:endParaRPr sz="1200" b="1" i="0" u="none" strike="noStrike" cap="none">
              <a:solidFill>
                <a:schemeClr val="dk2"/>
              </a:solidFill>
              <a:latin typeface="Lato Black"/>
              <a:ea typeface="Lato Black"/>
              <a:cs typeface="Lato Black"/>
              <a:sym typeface="Lato Black"/>
            </a:endParaRPr>
          </a:p>
        </p:txBody>
      </p:sp>
      <p:sp>
        <p:nvSpPr>
          <p:cNvPr id="294" name="Google Shape;294;p17"/>
          <p:cNvSpPr txBox="1"/>
          <p:nvPr/>
        </p:nvSpPr>
        <p:spPr>
          <a:xfrm>
            <a:off x="3295275" y="3640550"/>
            <a:ext cx="14808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Understand what is available in libraries what is not. When to use library catalog, databases or Google. Be organized with a search strategy.</a:t>
            </a:r>
            <a:endParaRPr sz="900" b="0" i="0" u="none" strike="noStrike" cap="none">
              <a:solidFill>
                <a:schemeClr val="dk2"/>
              </a:solidFill>
              <a:latin typeface="Lato Light"/>
              <a:ea typeface="Lato Light"/>
              <a:cs typeface="Lato Light"/>
              <a:sym typeface="Lato Light"/>
            </a:endParaRPr>
          </a:p>
        </p:txBody>
      </p:sp>
      <p:sp>
        <p:nvSpPr>
          <p:cNvPr id="295" name="Google Shape;295;p17"/>
          <p:cNvSpPr txBox="1"/>
          <p:nvPr/>
        </p:nvSpPr>
        <p:spPr>
          <a:xfrm>
            <a:off x="3405875" y="3258650"/>
            <a:ext cx="13425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Lato Black"/>
                <a:ea typeface="Lato Black"/>
                <a:cs typeface="Lato Black"/>
                <a:sym typeface="Lato Black"/>
              </a:rPr>
              <a:t>3. MAP SOURCES WITH TOOL</a:t>
            </a:r>
            <a:r>
              <a:rPr lang="en" sz="1200" b="1" i="0" u="none" strike="noStrike" cap="none">
                <a:solidFill>
                  <a:schemeClr val="dk2"/>
                </a:solidFill>
                <a:latin typeface="Lato Black"/>
                <a:ea typeface="Lato Black"/>
                <a:cs typeface="Lato Black"/>
                <a:sym typeface="Lato Black"/>
              </a:rPr>
              <a:t>S</a:t>
            </a:r>
            <a:endParaRPr sz="1200" b="1" i="0" u="none" strike="noStrike" cap="none">
              <a:solidFill>
                <a:schemeClr val="dk2"/>
              </a:solidFill>
              <a:latin typeface="Lato Black"/>
              <a:ea typeface="Lato Black"/>
              <a:cs typeface="Lato Black"/>
              <a:sym typeface="Lato Black"/>
            </a:endParaRPr>
          </a:p>
        </p:txBody>
      </p:sp>
      <p:sp>
        <p:nvSpPr>
          <p:cNvPr id="296" name="Google Shape;296;p17"/>
          <p:cNvSpPr txBox="1"/>
          <p:nvPr/>
        </p:nvSpPr>
        <p:spPr>
          <a:xfrm>
            <a:off x="6920000" y="1659500"/>
            <a:ext cx="17502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Understand simple and advanced search functions of search tools.  Be understanding, reflective and responsive. </a:t>
            </a:r>
            <a:endParaRPr sz="500" b="0" i="0" u="none" strike="noStrike" cap="none">
              <a:solidFill>
                <a:srgbClr val="000000"/>
              </a:solidFill>
              <a:latin typeface="Arial"/>
              <a:ea typeface="Arial"/>
              <a:cs typeface="Arial"/>
              <a:sym typeface="Arial"/>
            </a:endParaRPr>
          </a:p>
        </p:txBody>
      </p:sp>
      <p:sp>
        <p:nvSpPr>
          <p:cNvPr id="297" name="Google Shape;297;p17"/>
          <p:cNvSpPr txBox="1"/>
          <p:nvPr/>
        </p:nvSpPr>
        <p:spPr>
          <a:xfrm>
            <a:off x="6920000" y="1260225"/>
            <a:ext cx="15360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6. ENJOY YOUR TIME WITH SEARCH ENGINES</a:t>
            </a:r>
            <a:endParaRPr sz="1200" b="1" i="0" u="none" strike="noStrike" cap="none">
              <a:solidFill>
                <a:schemeClr val="dk2"/>
              </a:solidFill>
              <a:latin typeface="Lato Black"/>
              <a:ea typeface="Lato Black"/>
              <a:cs typeface="Lato Black"/>
              <a:sym typeface="Lato Black"/>
            </a:endParaRPr>
          </a:p>
        </p:txBody>
      </p:sp>
      <p:sp>
        <p:nvSpPr>
          <p:cNvPr id="298" name="Google Shape;298;p17"/>
          <p:cNvSpPr txBox="1"/>
          <p:nvPr/>
        </p:nvSpPr>
        <p:spPr>
          <a:xfrm>
            <a:off x="1974374" y="1706885"/>
            <a:ext cx="15360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Analyze who would care and where they would share information about this topic. Be imaginative and relevant. </a:t>
            </a:r>
            <a:endParaRPr sz="500" b="0" i="0" u="none" strike="noStrike" cap="none">
              <a:solidFill>
                <a:srgbClr val="000000"/>
              </a:solidFill>
              <a:latin typeface="Arial"/>
              <a:ea typeface="Arial"/>
              <a:cs typeface="Arial"/>
              <a:sym typeface="Arial"/>
            </a:endParaRPr>
          </a:p>
        </p:txBody>
      </p:sp>
      <p:sp>
        <p:nvSpPr>
          <p:cNvPr id="299" name="Google Shape;299;p17"/>
          <p:cNvSpPr txBox="1"/>
          <p:nvPr/>
        </p:nvSpPr>
        <p:spPr>
          <a:xfrm>
            <a:off x="2059261" y="1421197"/>
            <a:ext cx="13662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2. ANALYZE POTENTIAL SOURCES</a:t>
            </a:r>
            <a:endParaRPr sz="1200" b="1" i="0" u="none" strike="noStrike" cap="none">
              <a:solidFill>
                <a:schemeClr val="dk2"/>
              </a:solidFill>
              <a:latin typeface="Lato Black"/>
              <a:ea typeface="Lato Black"/>
              <a:cs typeface="Lato Black"/>
              <a:sym typeface="Lato Black"/>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2"/>
              </a:solidFill>
              <a:latin typeface="Lato Black"/>
              <a:ea typeface="Lato Black"/>
              <a:cs typeface="Lato Black"/>
              <a:sym typeface="Lato Black"/>
            </a:endParaRPr>
          </a:p>
        </p:txBody>
      </p:sp>
      <p:sp>
        <p:nvSpPr>
          <p:cNvPr id="300" name="Google Shape;300;p17"/>
          <p:cNvSpPr txBox="1"/>
          <p:nvPr/>
        </p:nvSpPr>
        <p:spPr>
          <a:xfrm>
            <a:off x="4513625" y="1670625"/>
            <a:ext cx="15360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Break down broad scope to specific research questions via concept mapping, logic,  prior or new  knowledge.</a:t>
            </a:r>
            <a:endParaRPr sz="500" b="0" i="0" u="none" strike="noStrike" cap="none">
              <a:solidFill>
                <a:srgbClr val="000000"/>
              </a:solidFill>
              <a:latin typeface="Arial"/>
              <a:ea typeface="Arial"/>
              <a:cs typeface="Arial"/>
              <a:sym typeface="Arial"/>
            </a:endParaRPr>
          </a:p>
        </p:txBody>
      </p:sp>
      <p:sp>
        <p:nvSpPr>
          <p:cNvPr id="301" name="Google Shape;301;p17"/>
          <p:cNvSpPr txBox="1"/>
          <p:nvPr/>
        </p:nvSpPr>
        <p:spPr>
          <a:xfrm>
            <a:off x="4634775" y="1260213"/>
            <a:ext cx="12291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4. DEVELOP RESEARCH QUESTIONS</a:t>
            </a:r>
            <a:endParaRPr sz="1200" b="1" i="0" u="none" strike="noStrike" cap="none">
              <a:solidFill>
                <a:schemeClr val="dk2"/>
              </a:solidFill>
              <a:latin typeface="Lato Black"/>
              <a:ea typeface="Lato Black"/>
              <a:cs typeface="Lato Black"/>
              <a:sym typeface="Lat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8"/>
          <p:cNvSpPr/>
          <p:nvPr/>
        </p:nvSpPr>
        <p:spPr>
          <a:xfrm>
            <a:off x="-3303" y="1660959"/>
            <a:ext cx="7345800" cy="2687700"/>
          </a:xfrm>
          <a:custGeom>
            <a:avLst/>
            <a:gdLst/>
            <a:ahLst/>
            <a:cxnLst/>
            <a:rect l="l" t="t" r="r" b="b"/>
            <a:pathLst>
              <a:path w="120000" h="120000" extrusionOk="0">
                <a:moveTo>
                  <a:pt x="0" y="99534"/>
                </a:moveTo>
                <a:cubicBezTo>
                  <a:pt x="17821" y="120000"/>
                  <a:pt x="19688" y="62325"/>
                  <a:pt x="28005" y="62790"/>
                </a:cubicBezTo>
                <a:cubicBezTo>
                  <a:pt x="36322" y="63255"/>
                  <a:pt x="41414" y="85581"/>
                  <a:pt x="52277" y="83720"/>
                </a:cubicBezTo>
                <a:cubicBezTo>
                  <a:pt x="63140" y="81860"/>
                  <a:pt x="63988" y="40930"/>
                  <a:pt x="75190" y="37209"/>
                </a:cubicBezTo>
                <a:cubicBezTo>
                  <a:pt x="86393" y="33488"/>
                  <a:pt x="87538" y="57093"/>
                  <a:pt x="98231" y="55697"/>
                </a:cubicBezTo>
                <a:cubicBezTo>
                  <a:pt x="108925" y="54302"/>
                  <a:pt x="109137" y="9767"/>
                  <a:pt x="120000" y="0"/>
                </a:cubicBezTo>
              </a:path>
            </a:pathLst>
          </a:custGeom>
          <a:noFill/>
          <a:ln w="15875" cap="flat" cmpd="sng">
            <a:solidFill>
              <a:srgbClr val="BFBFBF"/>
            </a:solidFill>
            <a:prstDash val="dash"/>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sp>
        <p:nvSpPr>
          <p:cNvPr id="307" name="Google Shape;307;p18"/>
          <p:cNvSpPr/>
          <p:nvPr/>
        </p:nvSpPr>
        <p:spPr>
          <a:xfrm>
            <a:off x="2803908" y="3172688"/>
            <a:ext cx="747000" cy="744900"/>
          </a:xfrm>
          <a:prstGeom prst="ellipse">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308" name="Google Shape;308;p18"/>
          <p:cNvSpPr/>
          <p:nvPr/>
        </p:nvSpPr>
        <p:spPr>
          <a:xfrm>
            <a:off x="4227463" y="2155988"/>
            <a:ext cx="747000" cy="744900"/>
          </a:xfrm>
          <a:prstGeom prst="ellipse">
            <a:avLst/>
          </a:prstGeom>
          <a:solidFill>
            <a:schemeClr val="accent3"/>
          </a:solidFill>
          <a:ln>
            <a:noFill/>
          </a:ln>
          <a:effectLst>
            <a:outerShdw blurRad="57150" dist="19050" dir="5400000" algn="bl" rotWithShape="0">
              <a:srgbClr val="000000">
                <a:alpha val="49803"/>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309" name="Google Shape;309;p18"/>
          <p:cNvSpPr/>
          <p:nvPr/>
        </p:nvSpPr>
        <p:spPr>
          <a:xfrm>
            <a:off x="5654143" y="2543800"/>
            <a:ext cx="747000" cy="744900"/>
          </a:xfrm>
          <a:prstGeom prst="ellipse">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sp>
        <p:nvSpPr>
          <p:cNvPr id="310" name="Google Shape;310;p18"/>
          <p:cNvSpPr/>
          <p:nvPr/>
        </p:nvSpPr>
        <p:spPr>
          <a:xfrm>
            <a:off x="1380353" y="2706706"/>
            <a:ext cx="747000" cy="7449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boto"/>
              <a:ea typeface="Roboto"/>
              <a:cs typeface="Roboto"/>
              <a:sym typeface="Roboto"/>
            </a:endParaRPr>
          </a:p>
        </p:txBody>
      </p:sp>
      <p:grpSp>
        <p:nvGrpSpPr>
          <p:cNvPr id="311" name="Google Shape;311;p18"/>
          <p:cNvGrpSpPr/>
          <p:nvPr/>
        </p:nvGrpSpPr>
        <p:grpSpPr>
          <a:xfrm>
            <a:off x="7300997" y="1224364"/>
            <a:ext cx="987449" cy="592578"/>
            <a:chOff x="10452101" y="1779589"/>
            <a:chExt cx="365100" cy="219100"/>
          </a:xfrm>
        </p:grpSpPr>
        <p:sp>
          <p:nvSpPr>
            <p:cNvPr id="312" name="Google Shape;312;p18"/>
            <p:cNvSpPr/>
            <p:nvPr/>
          </p:nvSpPr>
          <p:spPr>
            <a:xfrm>
              <a:off x="10550526" y="1900239"/>
              <a:ext cx="112800" cy="98400"/>
            </a:xfrm>
            <a:custGeom>
              <a:avLst/>
              <a:gdLst/>
              <a:ahLst/>
              <a:cxnLst/>
              <a:rect l="l" t="t" r="r" b="b"/>
              <a:pathLst>
                <a:path w="120000" h="120000" extrusionOk="0">
                  <a:moveTo>
                    <a:pt x="120000" y="5806"/>
                  </a:moveTo>
                  <a:lnTo>
                    <a:pt x="0" y="120000"/>
                  </a:lnTo>
                  <a:lnTo>
                    <a:pt x="23661" y="0"/>
                  </a:lnTo>
                  <a:lnTo>
                    <a:pt x="120000" y="5806"/>
                  </a:lnTo>
                  <a:close/>
                </a:path>
              </a:pathLst>
            </a:custGeom>
            <a:solidFill>
              <a:srgbClr val="A5A5A5"/>
            </a:solid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sp>
          <p:nvSpPr>
            <p:cNvPr id="313" name="Google Shape;313;p18"/>
            <p:cNvSpPr/>
            <p:nvPr/>
          </p:nvSpPr>
          <p:spPr>
            <a:xfrm>
              <a:off x="10452101" y="1779589"/>
              <a:ext cx="365100" cy="189000"/>
            </a:xfrm>
            <a:custGeom>
              <a:avLst/>
              <a:gdLst/>
              <a:ahLst/>
              <a:cxnLst/>
              <a:rect l="l" t="t" r="r" b="b"/>
              <a:pathLst>
                <a:path w="120000" h="120000" extrusionOk="0">
                  <a:moveTo>
                    <a:pt x="120000" y="0"/>
                  </a:moveTo>
                  <a:lnTo>
                    <a:pt x="0" y="26218"/>
                  </a:lnTo>
                  <a:lnTo>
                    <a:pt x="73043" y="120000"/>
                  </a:lnTo>
                  <a:lnTo>
                    <a:pt x="120000" y="0"/>
                  </a:lnTo>
                  <a:close/>
                </a:path>
              </a:pathLst>
            </a:custGeom>
            <a:solidFill>
              <a:srgbClr val="D8D8D8"/>
            </a:solid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sp>
          <p:nvSpPr>
            <p:cNvPr id="314" name="Google Shape;314;p18"/>
            <p:cNvSpPr/>
            <p:nvPr/>
          </p:nvSpPr>
          <p:spPr>
            <a:xfrm>
              <a:off x="10531476" y="1792289"/>
              <a:ext cx="258900" cy="206400"/>
            </a:xfrm>
            <a:custGeom>
              <a:avLst/>
              <a:gdLst/>
              <a:ahLst/>
              <a:cxnLst/>
              <a:rect l="l" t="t" r="r" b="b"/>
              <a:pathLst>
                <a:path w="120000" h="120000" extrusionOk="0">
                  <a:moveTo>
                    <a:pt x="120000" y="0"/>
                  </a:moveTo>
                  <a:lnTo>
                    <a:pt x="0" y="48000"/>
                  </a:lnTo>
                  <a:lnTo>
                    <a:pt x="8834" y="120000"/>
                  </a:lnTo>
                  <a:lnTo>
                    <a:pt x="19141" y="62769"/>
                  </a:lnTo>
                  <a:lnTo>
                    <a:pt x="120000" y="0"/>
                  </a:lnTo>
                  <a:close/>
                </a:path>
              </a:pathLst>
            </a:custGeom>
            <a:solidFill>
              <a:srgbClr val="BFBFBF"/>
            </a:solidFill>
            <a:ln>
              <a:noFill/>
            </a:ln>
          </p:spPr>
          <p:txBody>
            <a:bodyPr spcFirstLastPara="1" wrap="square" lIns="34300" tIns="17150" rIns="34300" bIns="17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p:txBody>
        </p:sp>
      </p:grpSp>
      <p:sp>
        <p:nvSpPr>
          <p:cNvPr id="315" name="Google Shape;315;p18"/>
          <p:cNvSpPr txBox="1"/>
          <p:nvPr/>
        </p:nvSpPr>
        <p:spPr>
          <a:xfrm>
            <a:off x="993045" y="3888383"/>
            <a:ext cx="15360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Understand citation tracking, pearl growing techniques and controlled vocabulary to expand your search.</a:t>
            </a:r>
            <a:endParaRPr sz="500" b="0" i="0" u="none" strike="noStrike" cap="none">
              <a:solidFill>
                <a:srgbClr val="000000"/>
              </a:solidFill>
              <a:latin typeface="Arial"/>
              <a:ea typeface="Arial"/>
              <a:cs typeface="Arial"/>
              <a:sym typeface="Arial"/>
            </a:endParaRPr>
          </a:p>
        </p:txBody>
      </p:sp>
      <p:sp>
        <p:nvSpPr>
          <p:cNvPr id="316" name="Google Shape;316;p18"/>
          <p:cNvSpPr txBox="1"/>
          <p:nvPr/>
        </p:nvSpPr>
        <p:spPr>
          <a:xfrm>
            <a:off x="1125946" y="3560338"/>
            <a:ext cx="13887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EXPAND YOUR SEARCH</a:t>
            </a:r>
            <a:endParaRPr sz="1200" b="1" i="0" u="none" strike="noStrike" cap="none">
              <a:solidFill>
                <a:schemeClr val="dk2"/>
              </a:solidFill>
              <a:latin typeface="Lato Black"/>
              <a:ea typeface="Lato Black"/>
              <a:cs typeface="Lato Black"/>
              <a:sym typeface="Lato Black"/>
            </a:endParaRPr>
          </a:p>
        </p:txBody>
      </p:sp>
      <p:sp>
        <p:nvSpPr>
          <p:cNvPr id="317" name="Google Shape;317;p18"/>
          <p:cNvSpPr txBox="1"/>
          <p:nvPr/>
        </p:nvSpPr>
        <p:spPr>
          <a:xfrm>
            <a:off x="2265100" y="1830025"/>
            <a:ext cx="18864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Evaluate currency, relevance, authority, accuracy and purpose of your sources and how the findings collectively support your arguments. Be skeptical and critical.</a:t>
            </a:r>
            <a:endParaRPr sz="500" b="0" i="0" u="none" strike="noStrike" cap="none">
              <a:solidFill>
                <a:srgbClr val="000000"/>
              </a:solidFill>
              <a:latin typeface="Arial"/>
              <a:ea typeface="Arial"/>
              <a:cs typeface="Arial"/>
              <a:sym typeface="Arial"/>
            </a:endParaRPr>
          </a:p>
        </p:txBody>
      </p:sp>
      <p:sp>
        <p:nvSpPr>
          <p:cNvPr id="318" name="Google Shape;318;p18"/>
          <p:cNvSpPr txBox="1"/>
          <p:nvPr/>
        </p:nvSpPr>
        <p:spPr>
          <a:xfrm>
            <a:off x="2355700" y="1541575"/>
            <a:ext cx="17052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EVALUATE  YOUR FINDINGS</a:t>
            </a:r>
            <a:endParaRPr sz="1200" b="1" i="0" u="none" strike="noStrike" cap="none">
              <a:solidFill>
                <a:schemeClr val="dk2"/>
              </a:solidFill>
              <a:latin typeface="Lato Black"/>
              <a:ea typeface="Lato Black"/>
              <a:cs typeface="Lato Black"/>
              <a:sym typeface="Lato Black"/>
            </a:endParaRPr>
          </a:p>
        </p:txBody>
      </p:sp>
      <p:sp>
        <p:nvSpPr>
          <p:cNvPr id="319" name="Google Shape;319;p18"/>
          <p:cNvSpPr txBox="1"/>
          <p:nvPr/>
        </p:nvSpPr>
        <p:spPr>
          <a:xfrm>
            <a:off x="3948000" y="3470950"/>
            <a:ext cx="1705200" cy="4437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2"/>
              </a:buClr>
              <a:buSzPts val="900"/>
              <a:buFont typeface="Arial"/>
              <a:buNone/>
            </a:pPr>
            <a:r>
              <a:rPr lang="en" sz="900" b="0" i="0" u="none" strike="noStrike" cap="none">
                <a:solidFill>
                  <a:schemeClr val="dk2"/>
                </a:solidFill>
                <a:latin typeface="Lato Light"/>
                <a:ea typeface="Lato Light"/>
                <a:cs typeface="Lato Light"/>
                <a:sym typeface="Lato Light"/>
              </a:rPr>
              <a:t>Identify gaps in your research findings and evaluate the  need to  stop your searches or to start a new iterative process of researching.</a:t>
            </a:r>
            <a:endParaRPr sz="900" b="0" i="0" u="none" strike="noStrike" cap="none">
              <a:solidFill>
                <a:schemeClr val="dk2"/>
              </a:solidFill>
              <a:latin typeface="Lato Light"/>
              <a:ea typeface="Lato Light"/>
              <a:cs typeface="Lato Light"/>
              <a:sym typeface="Lato Light"/>
            </a:endParaRPr>
          </a:p>
        </p:txBody>
      </p:sp>
      <p:sp>
        <p:nvSpPr>
          <p:cNvPr id="320" name="Google Shape;320;p18"/>
          <p:cNvSpPr txBox="1"/>
          <p:nvPr/>
        </p:nvSpPr>
        <p:spPr>
          <a:xfrm>
            <a:off x="3806100" y="3076275"/>
            <a:ext cx="18864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Lato Black"/>
                <a:ea typeface="Lato Black"/>
                <a:cs typeface="Lato Black"/>
                <a:sym typeface="Lato Black"/>
              </a:rPr>
              <a:t>DECIDE TO STOP OR CONTINUE SEARCHES</a:t>
            </a:r>
            <a:endParaRPr sz="1200" b="1" i="0" u="none" strike="noStrike" cap="none">
              <a:solidFill>
                <a:schemeClr val="dk2"/>
              </a:solidFill>
              <a:latin typeface="Lato Black"/>
              <a:ea typeface="Lato Black"/>
              <a:cs typeface="Lato Black"/>
              <a:sym typeface="Lato Black"/>
            </a:endParaRPr>
          </a:p>
        </p:txBody>
      </p:sp>
      <p:sp>
        <p:nvSpPr>
          <p:cNvPr id="321" name="Google Shape;321;p18"/>
          <p:cNvSpPr txBox="1"/>
          <p:nvPr/>
        </p:nvSpPr>
        <p:spPr>
          <a:xfrm>
            <a:off x="5090325" y="1414825"/>
            <a:ext cx="1705200" cy="592500"/>
          </a:xfrm>
          <a:prstGeom prst="rect">
            <a:avLst/>
          </a:prstGeom>
          <a:noFill/>
          <a:ln>
            <a:noFill/>
          </a:ln>
        </p:spPr>
        <p:txBody>
          <a:bodyPr spcFirstLastPara="1" wrap="square" lIns="81575" tIns="40775" rIns="81575" bIns="40775" anchor="t" anchorCtr="0">
            <a:noAutofit/>
          </a:bodyPr>
          <a:lstStyle/>
          <a:p>
            <a:pPr marL="0" marR="0" lvl="0" indent="0" algn="ctr" rtl="0">
              <a:lnSpc>
                <a:spcPct val="168333"/>
              </a:lnSpc>
              <a:spcBef>
                <a:spcPts val="0"/>
              </a:spcBef>
              <a:spcAft>
                <a:spcPts val="0"/>
              </a:spcAft>
              <a:buClr>
                <a:schemeClr val="dk1"/>
              </a:buClr>
              <a:buSzPts val="900"/>
              <a:buFont typeface="Arial"/>
              <a:buNone/>
            </a:pPr>
            <a:r>
              <a:rPr lang="en" sz="900" b="0" i="0" u="none" strike="noStrike" cap="none">
                <a:solidFill>
                  <a:schemeClr val="dk1"/>
                </a:solidFill>
                <a:latin typeface="Lato Light"/>
                <a:ea typeface="Lato Light"/>
                <a:cs typeface="Lato Light"/>
                <a:sym typeface="Lato Light"/>
              </a:rPr>
              <a:t>Keep your readers in mind; try to exceed their expectations.  Add flavor to your reports with purposeful formatting and design.</a:t>
            </a:r>
            <a:endParaRPr sz="500" b="0" i="0" u="none" strike="noStrike" cap="none">
              <a:solidFill>
                <a:srgbClr val="000000"/>
              </a:solidFill>
              <a:latin typeface="Arial"/>
              <a:ea typeface="Arial"/>
              <a:cs typeface="Arial"/>
              <a:sym typeface="Arial"/>
            </a:endParaRPr>
          </a:p>
          <a:p>
            <a:pPr marL="0" marR="0" lvl="0" indent="0" algn="ctr" rtl="0">
              <a:lnSpc>
                <a:spcPct val="168333"/>
              </a:lnSpc>
              <a:spcBef>
                <a:spcPts val="0"/>
              </a:spcBef>
              <a:spcAft>
                <a:spcPts val="0"/>
              </a:spcAft>
              <a:buClr>
                <a:schemeClr val="dk2"/>
              </a:buClr>
              <a:buSzPts val="900"/>
              <a:buFont typeface="Arial"/>
              <a:buNone/>
            </a:pPr>
            <a:endParaRPr sz="900" b="0" i="0" u="none" strike="noStrike" cap="none">
              <a:solidFill>
                <a:schemeClr val="dk2"/>
              </a:solidFill>
              <a:latin typeface="Lato Light"/>
              <a:ea typeface="Lato Light"/>
              <a:cs typeface="Lato Light"/>
              <a:sym typeface="Lato Light"/>
            </a:endParaRPr>
          </a:p>
        </p:txBody>
      </p:sp>
      <p:sp>
        <p:nvSpPr>
          <p:cNvPr id="322" name="Google Shape;322;p18"/>
          <p:cNvSpPr txBox="1"/>
          <p:nvPr/>
        </p:nvSpPr>
        <p:spPr>
          <a:xfrm>
            <a:off x="5168925" y="1224375"/>
            <a:ext cx="1626600" cy="219300"/>
          </a:xfrm>
          <a:prstGeom prst="rect">
            <a:avLst/>
          </a:prstGeom>
          <a:no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Lato Black"/>
                <a:ea typeface="Lato Black"/>
                <a:cs typeface="Lato Black"/>
                <a:sym typeface="Lato Black"/>
              </a:rPr>
              <a:t>PREPARE REPORTS OR PRESENTATION</a:t>
            </a:r>
            <a:endParaRPr sz="1200" b="1" i="0" u="none" strike="noStrike" cap="none">
              <a:solidFill>
                <a:schemeClr val="dk1"/>
              </a:solidFill>
              <a:latin typeface="Lato Black"/>
              <a:ea typeface="Lato Black"/>
              <a:cs typeface="Lato Black"/>
              <a:sym typeface="Lato Black"/>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2"/>
              </a:solidFill>
              <a:latin typeface="Lato Black"/>
              <a:ea typeface="Lato Black"/>
              <a:cs typeface="Lato Black"/>
              <a:sym typeface="Lato Black"/>
            </a:endParaRPr>
          </a:p>
        </p:txBody>
      </p:sp>
      <p:sp>
        <p:nvSpPr>
          <p:cNvPr id="323" name="Google Shape;323;p18"/>
          <p:cNvSpPr/>
          <p:nvPr/>
        </p:nvSpPr>
        <p:spPr>
          <a:xfrm>
            <a:off x="1516623" y="770542"/>
            <a:ext cx="823200" cy="27600"/>
          </a:xfrm>
          <a:prstGeom prst="rect">
            <a:avLst/>
          </a:prstGeom>
          <a:solidFill>
            <a:schemeClr val="dk2"/>
          </a:solidFill>
          <a:ln>
            <a:noFill/>
          </a:ln>
        </p:spPr>
        <p:txBody>
          <a:bodyPr spcFirstLastPara="1" wrap="square" lIns="34300" tIns="17150" rIns="34300" bIns="17150"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Lato"/>
              <a:ea typeface="Lato"/>
              <a:cs typeface="Lato"/>
              <a:sym typeface="Lato"/>
            </a:endParaRPr>
          </a:p>
        </p:txBody>
      </p:sp>
      <p:sp>
        <p:nvSpPr>
          <p:cNvPr id="324" name="Google Shape;324;p18"/>
          <p:cNvSpPr/>
          <p:nvPr/>
        </p:nvSpPr>
        <p:spPr>
          <a:xfrm>
            <a:off x="-620550" y="487350"/>
            <a:ext cx="4605600" cy="443700"/>
          </a:xfrm>
          <a:prstGeom prst="rect">
            <a:avLst/>
          </a:prstGeom>
          <a:noFill/>
          <a:ln>
            <a:noFill/>
          </a:ln>
        </p:spPr>
        <p:txBody>
          <a:bodyPr spcFirstLastPara="1" wrap="square" lIns="0" tIns="0" rIns="0" bIns="0" anchor="ctr" anchorCtr="0">
            <a:noAutofit/>
          </a:bodyPr>
          <a:lstStyle/>
          <a:p>
            <a:pPr marL="0" marR="0" lvl="0" indent="0" algn="ctr" rtl="0">
              <a:lnSpc>
                <a:spcPct val="102777"/>
              </a:lnSpc>
              <a:spcBef>
                <a:spcPts val="0"/>
              </a:spcBef>
              <a:spcAft>
                <a:spcPts val="0"/>
              </a:spcAft>
              <a:buClr>
                <a:srgbClr val="000000"/>
              </a:buClr>
              <a:buSzPts val="2700"/>
              <a:buFont typeface="Arial"/>
              <a:buNone/>
            </a:pPr>
            <a:r>
              <a:rPr lang="en" sz="2700" b="1" i="0" u="none" strike="noStrike" cap="none">
                <a:solidFill>
                  <a:schemeClr val="dk2"/>
                </a:solidFill>
                <a:latin typeface="Lato Black"/>
                <a:ea typeface="Lato Black"/>
                <a:cs typeface="Lato Black"/>
                <a:sym typeface="Lato Black"/>
              </a:rPr>
              <a:t>	RESEARCH PROCESS</a:t>
            </a:r>
            <a:endParaRPr sz="2700" b="1" i="0" u="none" strike="noStrike" cap="none">
              <a:solidFill>
                <a:schemeClr val="dk2"/>
              </a:solidFill>
              <a:latin typeface="Lato Black"/>
              <a:ea typeface="Lato Black"/>
              <a:cs typeface="Lato Black"/>
              <a:sym typeface="Lato Black"/>
            </a:endParaRPr>
          </a:p>
          <a:p>
            <a:pPr marL="0" marR="0" lvl="0" indent="0" algn="ctr" rtl="0">
              <a:lnSpc>
                <a:spcPct val="102777"/>
              </a:lnSpc>
              <a:spcBef>
                <a:spcPts val="0"/>
              </a:spcBef>
              <a:spcAft>
                <a:spcPts val="0"/>
              </a:spcAft>
              <a:buClr>
                <a:srgbClr val="000000"/>
              </a:buClr>
              <a:buSzPts val="1800"/>
              <a:buFont typeface="Arial"/>
              <a:buNone/>
            </a:pPr>
            <a:r>
              <a:rPr lang="en" sz="1800" b="0" i="1" u="none" strike="noStrike" cap="none">
                <a:solidFill>
                  <a:schemeClr val="dk2"/>
                </a:solidFill>
                <a:latin typeface="Lato"/>
                <a:ea typeface="Lato"/>
                <a:cs typeface="Lato"/>
                <a:sym typeface="Lato"/>
              </a:rPr>
              <a:t>            CONTINUES</a:t>
            </a:r>
            <a:endParaRPr sz="1800" b="0" i="1" u="none" strike="noStrike" cap="none">
              <a:solidFill>
                <a:schemeClr val="dk2"/>
              </a:solidFill>
              <a:latin typeface="Lato"/>
              <a:ea typeface="Lato"/>
              <a:cs typeface="Lato"/>
              <a:sym typeface="Lato"/>
            </a:endParaRPr>
          </a:p>
        </p:txBody>
      </p:sp>
      <p:sp>
        <p:nvSpPr>
          <p:cNvPr id="325" name="Google Shape;325;p18"/>
          <p:cNvSpPr txBox="1"/>
          <p:nvPr/>
        </p:nvSpPr>
        <p:spPr>
          <a:xfrm>
            <a:off x="1516636" y="2968117"/>
            <a:ext cx="471000" cy="2424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Lato"/>
                <a:ea typeface="Lato"/>
                <a:cs typeface="Lato"/>
                <a:sym typeface="Lato"/>
              </a:rPr>
              <a:t>7</a:t>
            </a:r>
            <a:endParaRPr sz="1400" b="1" i="0" u="none" strike="noStrike" cap="none">
              <a:solidFill>
                <a:schemeClr val="lt1"/>
              </a:solidFill>
              <a:latin typeface="Lato"/>
              <a:ea typeface="Lato"/>
              <a:cs typeface="Lato"/>
              <a:sym typeface="Lato"/>
            </a:endParaRPr>
          </a:p>
        </p:txBody>
      </p:sp>
      <p:sp>
        <p:nvSpPr>
          <p:cNvPr id="326" name="Google Shape;326;p18"/>
          <p:cNvSpPr txBox="1"/>
          <p:nvPr/>
        </p:nvSpPr>
        <p:spPr>
          <a:xfrm>
            <a:off x="2931053" y="3409280"/>
            <a:ext cx="471000" cy="2424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Lato"/>
                <a:ea typeface="Lato"/>
                <a:cs typeface="Lato"/>
                <a:sym typeface="Lato"/>
              </a:rPr>
              <a:t>8</a:t>
            </a:r>
            <a:endParaRPr sz="1400" b="1" i="0" u="none" strike="noStrike" cap="none">
              <a:solidFill>
                <a:schemeClr val="lt1"/>
              </a:solidFill>
              <a:latin typeface="Lato"/>
              <a:ea typeface="Lato"/>
              <a:cs typeface="Lato"/>
              <a:sym typeface="Lato"/>
            </a:endParaRPr>
          </a:p>
        </p:txBody>
      </p:sp>
      <p:sp>
        <p:nvSpPr>
          <p:cNvPr id="327" name="Google Shape;327;p18"/>
          <p:cNvSpPr txBox="1"/>
          <p:nvPr/>
        </p:nvSpPr>
        <p:spPr>
          <a:xfrm>
            <a:off x="4372111" y="2411220"/>
            <a:ext cx="471000" cy="2424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Lato"/>
                <a:ea typeface="Lato"/>
                <a:cs typeface="Lato"/>
                <a:sym typeface="Lato"/>
              </a:rPr>
              <a:t>9</a:t>
            </a:r>
            <a:endParaRPr sz="1400" b="1" i="0" u="none" strike="noStrike" cap="none">
              <a:solidFill>
                <a:schemeClr val="lt1"/>
              </a:solidFill>
              <a:latin typeface="Lato"/>
              <a:ea typeface="Lato"/>
              <a:cs typeface="Lato"/>
              <a:sym typeface="Lato"/>
            </a:endParaRPr>
          </a:p>
        </p:txBody>
      </p:sp>
      <p:sp>
        <p:nvSpPr>
          <p:cNvPr id="328" name="Google Shape;328;p18"/>
          <p:cNvSpPr txBox="1"/>
          <p:nvPr/>
        </p:nvSpPr>
        <p:spPr>
          <a:xfrm>
            <a:off x="5792148" y="2795050"/>
            <a:ext cx="471000" cy="242400"/>
          </a:xfrm>
          <a:prstGeom prst="rect">
            <a:avLst/>
          </a:prstGeom>
          <a:noFill/>
          <a:ln>
            <a:noFill/>
          </a:ln>
        </p:spPr>
        <p:txBody>
          <a:bodyPr spcFirstLastPara="1" wrap="square" lIns="34300" tIns="17150" rIns="34300" bIns="1715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Lato"/>
                <a:ea typeface="Lato"/>
                <a:cs typeface="Lato"/>
                <a:sym typeface="Lato"/>
              </a:rPr>
              <a:t>10</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
          <p:cNvSpPr txBox="1">
            <a:spLocks noGrp="1"/>
          </p:cNvSpPr>
          <p:nvPr>
            <p:ph type="ctrTitle" idx="4294967295"/>
          </p:nvPr>
        </p:nvSpPr>
        <p:spPr>
          <a:xfrm>
            <a:off x="1275150" y="2337625"/>
            <a:ext cx="65937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434343"/>
              </a:buClr>
              <a:buSzPts val="4800"/>
              <a:buFont typeface="Lato Hairline"/>
              <a:buNone/>
            </a:pPr>
            <a:r>
              <a:rPr lang="en" sz="6000" b="0" i="0" u="none" strike="noStrike" cap="none">
                <a:solidFill>
                  <a:srgbClr val="FFFFFF"/>
                </a:solidFill>
                <a:latin typeface="Lato Hairline"/>
                <a:ea typeface="Lato Hairline"/>
                <a:cs typeface="Lato Hairline"/>
                <a:sym typeface="Lato Hairline"/>
              </a:rPr>
              <a:t>Hello!</a:t>
            </a:r>
            <a:endParaRPr sz="6000" b="0" i="0" u="none" strike="noStrike" cap="none">
              <a:solidFill>
                <a:srgbClr val="FFFFFF"/>
              </a:solidFill>
              <a:latin typeface="Lato Hairline"/>
              <a:ea typeface="Lato Hairline"/>
              <a:cs typeface="Lato Hairline"/>
              <a:sym typeface="Lato Hairline"/>
            </a:endParaRPr>
          </a:p>
        </p:txBody>
      </p:sp>
      <p:sp>
        <p:nvSpPr>
          <p:cNvPr id="121" name="Google Shape;121;p2"/>
          <p:cNvSpPr txBox="1">
            <a:spLocks noGrp="1"/>
          </p:cNvSpPr>
          <p:nvPr>
            <p:ph type="subTitle" idx="4294967295"/>
          </p:nvPr>
        </p:nvSpPr>
        <p:spPr>
          <a:xfrm>
            <a:off x="1275150" y="3345594"/>
            <a:ext cx="6593700" cy="1519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1100"/>
              <a:buFont typeface="Arial"/>
              <a:buNone/>
            </a:pPr>
            <a:r>
              <a:rPr lang="en" sz="1400" b="1" i="0" u="none" strike="noStrike" cap="none">
                <a:solidFill>
                  <a:srgbClr val="FFFFFF"/>
                </a:solidFill>
                <a:latin typeface="Lato"/>
                <a:ea typeface="Lato"/>
                <a:cs typeface="Lato"/>
                <a:sym typeface="Lato"/>
              </a:rPr>
              <a:t>Let’s have an introduction.</a:t>
            </a:r>
            <a:endParaRPr sz="1400" b="1" i="0" u="none" strike="noStrike" cap="none">
              <a:solidFill>
                <a:srgbClr val="FFFFFF"/>
              </a:solidFill>
              <a:latin typeface="Lato"/>
              <a:ea typeface="Lato"/>
              <a:cs typeface="Lato"/>
              <a:sym typeface="Lato"/>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rgbClr val="FFFFFF"/>
                </a:solidFill>
                <a:latin typeface="Lato"/>
                <a:ea typeface="Lato"/>
                <a:cs typeface="Lato"/>
                <a:sym typeface="Lato"/>
              </a:rPr>
              <a:t>What is your strength in business research?</a:t>
            </a:r>
            <a:endParaRPr sz="1200" b="0" i="0" u="none" strike="noStrike" cap="none">
              <a:solidFill>
                <a:srgbClr val="FFFFFF"/>
              </a:solidFill>
              <a:latin typeface="Lato"/>
              <a:ea typeface="Lato"/>
              <a:cs typeface="Lato"/>
              <a:sym typeface="Lato"/>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rgbClr val="FFFFFF"/>
                </a:solidFill>
                <a:latin typeface="Lato"/>
                <a:ea typeface="Lato"/>
                <a:cs typeface="Lato"/>
                <a:sym typeface="Lato"/>
              </a:rPr>
              <a:t>What business research project have you worked with before?</a:t>
            </a:r>
            <a:endParaRPr sz="1200" b="0" i="0" u="none" strike="noStrike" cap="none">
              <a:solidFill>
                <a:srgbClr val="FFFFFF"/>
              </a:solidFill>
              <a:latin typeface="Lato"/>
              <a:ea typeface="Lato"/>
              <a:cs typeface="Lato"/>
              <a:sym typeface="Lato"/>
            </a:endParaRPr>
          </a:p>
          <a:p>
            <a:pPr marL="0" marR="0" lvl="0" indent="0" algn="l" rtl="0">
              <a:lnSpc>
                <a:spcPct val="100000"/>
              </a:lnSpc>
              <a:spcBef>
                <a:spcPts val="600"/>
              </a:spcBef>
              <a:spcAft>
                <a:spcPts val="0"/>
              </a:spcAft>
              <a:buClr>
                <a:schemeClr val="dk1"/>
              </a:buClr>
              <a:buSzPts val="1100"/>
              <a:buFont typeface="Arial"/>
              <a:buNone/>
            </a:pPr>
            <a:endParaRPr sz="1400" b="1" i="0" u="none" strike="noStrike" cap="none">
              <a:solidFill>
                <a:srgbClr val="FFFFFF"/>
              </a:solidFill>
              <a:latin typeface="Lato Light"/>
              <a:ea typeface="Lato Light"/>
              <a:cs typeface="Lato Light"/>
              <a:sym typeface="Lato Light"/>
            </a:endParaRPr>
          </a:p>
        </p:txBody>
      </p:sp>
      <p:sp>
        <p:nvSpPr>
          <p:cNvPr id="122" name="Google Shape;122;p2"/>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19"/>
          <p:cNvSpPr txBox="1">
            <a:spLocks noGrp="1"/>
          </p:cNvSpPr>
          <p:nvPr>
            <p:ph type="title"/>
          </p:nvPr>
        </p:nvSpPr>
        <p:spPr>
          <a:xfrm>
            <a:off x="468675" y="151550"/>
            <a:ext cx="64689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DEVELOP RESEARCH QUESTIONS</a:t>
            </a:r>
            <a:endParaRPr sz="3000"/>
          </a:p>
        </p:txBody>
      </p:sp>
      <p:sp>
        <p:nvSpPr>
          <p:cNvPr id="334" name="Google Shape;334;p19"/>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20</a:t>
            </a:fld>
            <a:endParaRPr/>
          </a:p>
        </p:txBody>
      </p:sp>
      <p:sp>
        <p:nvSpPr>
          <p:cNvPr id="335" name="Google Shape;335;p19"/>
          <p:cNvSpPr txBox="1"/>
          <p:nvPr/>
        </p:nvSpPr>
        <p:spPr>
          <a:xfrm>
            <a:off x="541625" y="967925"/>
            <a:ext cx="5975400" cy="44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Light"/>
                <a:ea typeface="Lato Light"/>
                <a:cs typeface="Lato Light"/>
                <a:sym typeface="Lato Light"/>
              </a:rPr>
              <a:t>Techniques include: concept mapping, logical analysis, using prior knowledge and new knowledge developed throughout your research.</a:t>
            </a:r>
            <a:endParaRPr sz="1400" b="0" i="0" u="none" strike="noStrike" cap="none">
              <a:solidFill>
                <a:srgbClr val="000000"/>
              </a:solidFill>
              <a:latin typeface="Lato Light"/>
              <a:ea typeface="Lato Light"/>
              <a:cs typeface="Lato Light"/>
              <a:sym typeface="Lato Light"/>
            </a:endParaRPr>
          </a:p>
        </p:txBody>
      </p:sp>
      <p:pic>
        <p:nvPicPr>
          <p:cNvPr id="336" name="Google Shape;336;p19"/>
          <p:cNvPicPr preferRelativeResize="0"/>
          <p:nvPr/>
        </p:nvPicPr>
        <p:blipFill rotWithShape="1">
          <a:blip r:embed="rId4">
            <a:alphaModFix/>
          </a:blip>
          <a:srcRect/>
          <a:stretch/>
        </p:blipFill>
        <p:spPr>
          <a:xfrm>
            <a:off x="152400" y="1567325"/>
            <a:ext cx="6257066" cy="3423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Google Shape;341;p20"/>
          <p:cNvSpPr txBox="1">
            <a:spLocks noGrp="1"/>
          </p:cNvSpPr>
          <p:nvPr>
            <p:ph type="title"/>
          </p:nvPr>
        </p:nvSpPr>
        <p:spPr>
          <a:xfrm>
            <a:off x="468675" y="151550"/>
            <a:ext cx="64689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DEVELOP RESEARCH QUESTIONS</a:t>
            </a:r>
            <a:endParaRPr sz="3000"/>
          </a:p>
        </p:txBody>
      </p:sp>
      <p:sp>
        <p:nvSpPr>
          <p:cNvPr id="342" name="Google Shape;342;p20"/>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21</a:t>
            </a:fld>
            <a:endParaRPr/>
          </a:p>
        </p:txBody>
      </p:sp>
      <p:sp>
        <p:nvSpPr>
          <p:cNvPr id="343" name="Google Shape;343;p20"/>
          <p:cNvSpPr txBox="1"/>
          <p:nvPr/>
        </p:nvSpPr>
        <p:spPr>
          <a:xfrm>
            <a:off x="541625" y="967925"/>
            <a:ext cx="5975400" cy="44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Light"/>
                <a:ea typeface="Lato Light"/>
                <a:cs typeface="Lato Light"/>
                <a:sym typeface="Lato Light"/>
              </a:rPr>
              <a:t>Techniques include: concept mapping, logical analysis, use prior knowledge and new knowledge developed throughout your research.</a:t>
            </a:r>
            <a:endParaRPr sz="1400" b="0" i="0" u="none" strike="noStrike" cap="none">
              <a:solidFill>
                <a:srgbClr val="000000"/>
              </a:solidFill>
              <a:latin typeface="Lato Light"/>
              <a:ea typeface="Lato Light"/>
              <a:cs typeface="Lato Light"/>
              <a:sym typeface="Lato Light"/>
            </a:endParaRPr>
          </a:p>
        </p:txBody>
      </p:sp>
      <p:pic>
        <p:nvPicPr>
          <p:cNvPr id="344" name="Google Shape;344;p20"/>
          <p:cNvPicPr preferRelativeResize="0"/>
          <p:nvPr/>
        </p:nvPicPr>
        <p:blipFill rotWithShape="1">
          <a:blip r:embed="rId4">
            <a:alphaModFix/>
          </a:blip>
          <a:srcRect/>
          <a:stretch/>
        </p:blipFill>
        <p:spPr>
          <a:xfrm>
            <a:off x="152400" y="1567325"/>
            <a:ext cx="6211997" cy="34237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455750" y="310400"/>
            <a:ext cx="55113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Design Search Terms</a:t>
            </a:r>
            <a:endParaRPr sz="3000"/>
          </a:p>
        </p:txBody>
      </p:sp>
      <p:sp>
        <p:nvSpPr>
          <p:cNvPr id="350" name="Google Shape;350;p2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22</a:t>
            </a:fld>
            <a:endParaRPr/>
          </a:p>
        </p:txBody>
      </p:sp>
      <p:sp>
        <p:nvSpPr>
          <p:cNvPr id="351" name="Google Shape;351;p21"/>
          <p:cNvSpPr/>
          <p:nvPr/>
        </p:nvSpPr>
        <p:spPr>
          <a:xfrm>
            <a:off x="2194546"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Distinguishable Terms: </a:t>
            </a:r>
            <a:r>
              <a:rPr lang="en" sz="1100" b="0" i="0" u="none" strike="noStrike" cap="none">
                <a:solidFill>
                  <a:schemeClr val="dk1"/>
                </a:solidFill>
                <a:latin typeface="Lato Light"/>
                <a:ea typeface="Lato Light"/>
                <a:cs typeface="Lato Light"/>
                <a:sym typeface="Lato Light"/>
              </a:rPr>
              <a:t>“Grocery Store”; Baby Boomers </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Less Distinguishable: </a:t>
            </a:r>
            <a:r>
              <a:rPr lang="en" sz="1100" b="0" i="0" u="none" strike="noStrike" cap="none">
                <a:solidFill>
                  <a:schemeClr val="dk1"/>
                </a:solidFill>
                <a:latin typeface="Lato Light"/>
                <a:ea typeface="Lato Light"/>
                <a:cs typeface="Lato Light"/>
                <a:sym typeface="Lato Light"/>
              </a:rPr>
              <a:t>Retail, Consumer</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Least Distinguishable:</a:t>
            </a:r>
            <a:r>
              <a:rPr lang="en" sz="1100" b="0" i="0" u="none" strike="noStrike" cap="none">
                <a:solidFill>
                  <a:schemeClr val="dk1"/>
                </a:solidFill>
                <a:latin typeface="Lato Light"/>
                <a:ea typeface="Lato Light"/>
                <a:cs typeface="Lato Light"/>
                <a:sym typeface="Lato Light"/>
              </a:rPr>
              <a:t> </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Lato Light"/>
                <a:ea typeface="Lato Light"/>
                <a:cs typeface="Lato Light"/>
                <a:sym typeface="Lato Light"/>
              </a:rPr>
              <a:t>What , if, are, that</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Lato Light"/>
              <a:ea typeface="Lato Light"/>
              <a:cs typeface="Lato Light"/>
              <a:sym typeface="Lato Light"/>
            </a:endParaRPr>
          </a:p>
        </p:txBody>
      </p:sp>
      <p:sp>
        <p:nvSpPr>
          <p:cNvPr id="352" name="Google Shape;352;p21"/>
          <p:cNvSpPr/>
          <p:nvPr/>
        </p:nvSpPr>
        <p:spPr>
          <a:xfrm>
            <a:off x="457200"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Broader Term</a:t>
            </a:r>
            <a:r>
              <a:rPr lang="en" sz="1100" b="0" i="0" u="none" strike="noStrike" cap="none">
                <a:solidFill>
                  <a:srgbClr val="000000"/>
                </a:solidFill>
                <a:latin typeface="Lato Light"/>
                <a:ea typeface="Lato Light"/>
                <a:cs typeface="Lato Light"/>
                <a:sym typeface="Lato Light"/>
              </a:rPr>
              <a:t>: Retail</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Narrower Term</a:t>
            </a:r>
            <a:r>
              <a:rPr lang="en" sz="1100" b="0" i="0" u="none" strike="noStrike" cap="none">
                <a:solidFill>
                  <a:srgbClr val="000000"/>
                </a:solidFill>
                <a:latin typeface="Lato Light"/>
                <a:ea typeface="Lato Light"/>
                <a:cs typeface="Lato Light"/>
                <a:sym typeface="Lato Light"/>
              </a:rPr>
              <a:t>: Center Store</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Related Term</a:t>
            </a:r>
            <a:r>
              <a:rPr lang="en" sz="1100" b="0" i="0" u="none" strike="noStrike" cap="none">
                <a:solidFill>
                  <a:srgbClr val="000000"/>
                </a:solidFill>
                <a:latin typeface="Lato Light"/>
                <a:ea typeface="Lato Light"/>
                <a:cs typeface="Lato Light"/>
                <a:sym typeface="Lato Light"/>
              </a:rPr>
              <a:t>: Grocery Store/Supermarket; Future/Trends/News /Forecast/Outlook</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666666"/>
              </a:solidFill>
              <a:latin typeface="Lato Light"/>
              <a:ea typeface="Lato Light"/>
              <a:cs typeface="Lato Light"/>
              <a:sym typeface="Lato Light"/>
            </a:endParaRPr>
          </a:p>
        </p:txBody>
      </p:sp>
      <p:sp>
        <p:nvSpPr>
          <p:cNvPr id="353" name="Google Shape;353;p21"/>
          <p:cNvSpPr/>
          <p:nvPr/>
        </p:nvSpPr>
        <p:spPr>
          <a:xfrm>
            <a:off x="4389092" y="154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Survey</a:t>
            </a:r>
            <a:endParaRPr sz="1200" b="0" i="0" u="none" strike="noStrike" cap="none">
              <a:solidFill>
                <a:schemeClr val="dk2"/>
              </a:solidFill>
              <a:latin typeface="Lato Light"/>
              <a:ea typeface="Lato Light"/>
              <a:cs typeface="Lato Light"/>
              <a:sym typeface="Lato Light"/>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Reports</a:t>
            </a:r>
            <a:endParaRPr sz="1200" b="0" i="0" u="none" strike="noStrike" cap="none">
              <a:solidFill>
                <a:schemeClr val="dk2"/>
              </a:solidFill>
              <a:latin typeface="Lato Light"/>
              <a:ea typeface="Lato Light"/>
              <a:cs typeface="Lato Light"/>
              <a:sym typeface="Lato Light"/>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Case Studies</a:t>
            </a:r>
            <a:endParaRPr sz="1200" b="0" i="0" u="none" strike="noStrike" cap="none">
              <a:solidFill>
                <a:schemeClr val="dk2"/>
              </a:solidFill>
              <a:latin typeface="Lato Light"/>
              <a:ea typeface="Lato Light"/>
              <a:cs typeface="Lato Light"/>
              <a:sym typeface="Lato Light"/>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Interview</a:t>
            </a:r>
            <a:endParaRPr sz="1200" b="0" i="0" u="none" strike="noStrike" cap="none">
              <a:solidFill>
                <a:schemeClr val="dk2"/>
              </a:solidFill>
              <a:latin typeface="Lato Light"/>
              <a:ea typeface="Lato Light"/>
              <a:cs typeface="Lato Light"/>
              <a:sym typeface="Lato Light"/>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Slides</a:t>
            </a:r>
            <a:endParaRPr sz="1200" b="0" i="0" u="none" strike="noStrike" cap="none">
              <a:solidFill>
                <a:schemeClr val="dk2"/>
              </a:solidFill>
              <a:latin typeface="Lato Light"/>
              <a:ea typeface="Lato Light"/>
              <a:cs typeface="Lato Light"/>
              <a:sym typeface="Lato Light"/>
            </a:endParaRPr>
          </a:p>
          <a:p>
            <a:pPr marL="0" marR="0" lvl="0" indent="0" algn="ctr" rtl="0">
              <a:lnSpc>
                <a:spcPct val="100000"/>
              </a:lnSpc>
              <a:spcBef>
                <a:spcPts val="600"/>
              </a:spcBef>
              <a:spcAft>
                <a:spcPts val="0"/>
              </a:spcAft>
              <a:buClr>
                <a:schemeClr val="dk1"/>
              </a:buClr>
              <a:buSzPts val="1100"/>
              <a:buFont typeface="Arial"/>
              <a:buNone/>
            </a:pPr>
            <a:r>
              <a:rPr lang="en" sz="1200" b="0" i="0" u="none" strike="noStrike" cap="none">
                <a:solidFill>
                  <a:schemeClr val="dk2"/>
                </a:solidFill>
                <a:latin typeface="Lato Light"/>
                <a:ea typeface="Lato Light"/>
                <a:cs typeface="Lato Light"/>
                <a:sym typeface="Lato Light"/>
              </a:rPr>
              <a:t>Data</a:t>
            </a:r>
            <a:endParaRPr sz="1100" b="1" i="0" u="none" strike="noStrike" cap="none">
              <a:solidFill>
                <a:srgbClr val="000000"/>
              </a:solidFill>
              <a:latin typeface="Lato"/>
              <a:ea typeface="Lato"/>
              <a:cs typeface="Lato"/>
              <a:sym typeface="Lato"/>
            </a:endParaRPr>
          </a:p>
        </p:txBody>
      </p:sp>
      <p:sp>
        <p:nvSpPr>
          <p:cNvPr id="354" name="Google Shape;354;p21"/>
          <p:cNvSpPr txBox="1">
            <a:spLocks noGrp="1"/>
          </p:cNvSpPr>
          <p:nvPr>
            <p:ph type="title"/>
          </p:nvPr>
        </p:nvSpPr>
        <p:spPr>
          <a:xfrm>
            <a:off x="1036050" y="543650"/>
            <a:ext cx="22737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200">
                <a:latin typeface="Oswald"/>
                <a:ea typeface="Oswald"/>
                <a:cs typeface="Oswald"/>
                <a:sym typeface="Oswald"/>
              </a:rPr>
              <a:t>Topic Related Terms</a:t>
            </a:r>
            <a:endParaRPr sz="1200"/>
          </a:p>
        </p:txBody>
      </p:sp>
      <p:sp>
        <p:nvSpPr>
          <p:cNvPr id="355" name="Google Shape;355;p21"/>
          <p:cNvSpPr txBox="1">
            <a:spLocks noGrp="1"/>
          </p:cNvSpPr>
          <p:nvPr>
            <p:ph type="title"/>
          </p:nvPr>
        </p:nvSpPr>
        <p:spPr>
          <a:xfrm>
            <a:off x="4269100" y="687375"/>
            <a:ext cx="22737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sz="1200">
                <a:latin typeface="Oswald"/>
                <a:ea typeface="Oswald"/>
                <a:cs typeface="Oswald"/>
                <a:sym typeface="Oswald"/>
              </a:rPr>
              <a:t>Format Related Terms</a:t>
            </a:r>
            <a:endParaRPr sz="1200"/>
          </a:p>
          <a:p>
            <a:pPr marL="0" lvl="0" indent="0" algn="ctr" rtl="0">
              <a:lnSpc>
                <a:spcPct val="100000"/>
              </a:lnSpc>
              <a:spcBef>
                <a:spcPts val="0"/>
              </a:spcBef>
              <a:spcAft>
                <a:spcPts val="0"/>
              </a:spcAft>
              <a:buSzPts val="4800"/>
              <a:buNone/>
            </a:pPr>
            <a:endParaRPr sz="1200"/>
          </a:p>
        </p:txBody>
      </p:sp>
      <p:sp>
        <p:nvSpPr>
          <p:cNvPr id="356" name="Google Shape;356;p21"/>
          <p:cNvSpPr txBox="1">
            <a:spLocks noGrp="1"/>
          </p:cNvSpPr>
          <p:nvPr>
            <p:ph type="title"/>
          </p:nvPr>
        </p:nvSpPr>
        <p:spPr>
          <a:xfrm>
            <a:off x="764000" y="3801725"/>
            <a:ext cx="5511300" cy="10110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400">
                <a:latin typeface="Oswald"/>
                <a:ea typeface="Oswald"/>
                <a:cs typeface="Oswald"/>
                <a:sym typeface="Oswald"/>
              </a:rPr>
              <a:t>Develop a system of search terms</a:t>
            </a:r>
            <a:r>
              <a:rPr lang="en" sz="1200">
                <a:solidFill>
                  <a:schemeClr val="dk2"/>
                </a:solidFill>
                <a:latin typeface="Lato Light"/>
                <a:ea typeface="Lato Light"/>
                <a:cs typeface="Lato Light"/>
                <a:sym typeface="Lato Light"/>
              </a:rPr>
              <a:t> including synonyms, broader, narrower, related terms, variant spellings, abbreviations, acronyms and other different ways to express the same concept; study articles you find to gather more related terms.</a:t>
            </a:r>
            <a:r>
              <a:rPr lang="en" sz="1400">
                <a:latin typeface="Oswald"/>
                <a:ea typeface="Oswald"/>
                <a:cs typeface="Oswald"/>
                <a:sym typeface="Oswald"/>
              </a:rPr>
              <a:t> </a:t>
            </a:r>
            <a:endParaRPr sz="1400">
              <a:latin typeface="Oswald"/>
              <a:ea typeface="Oswald"/>
              <a:cs typeface="Oswald"/>
              <a:sym typeface="Oswald"/>
            </a:endParaRPr>
          </a:p>
          <a:p>
            <a:pPr marL="0" lvl="0" indent="0" algn="ctr" rtl="0">
              <a:lnSpc>
                <a:spcPct val="100000"/>
              </a:lnSpc>
              <a:spcBef>
                <a:spcPts val="0"/>
              </a:spcBef>
              <a:spcAft>
                <a:spcPts val="0"/>
              </a:spcAft>
              <a:buSzPts val="4800"/>
              <a:buNone/>
            </a:pPr>
            <a:r>
              <a:rPr lang="en" sz="1400">
                <a:latin typeface="Oswald"/>
                <a:ea typeface="Oswald"/>
                <a:cs typeface="Oswald"/>
                <a:sym typeface="Oswald"/>
              </a:rPr>
              <a:t>Keep track of search terms used and keep the system evolve as you search.</a:t>
            </a:r>
            <a:endParaRPr sz="1400">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455750" y="310400"/>
            <a:ext cx="55113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Understand search engines</a:t>
            </a:r>
            <a:endParaRPr sz="3000"/>
          </a:p>
        </p:txBody>
      </p:sp>
      <p:sp>
        <p:nvSpPr>
          <p:cNvPr id="362" name="Google Shape;362;p22"/>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23</a:t>
            </a:fld>
            <a:endParaRPr/>
          </a:p>
        </p:txBody>
      </p:sp>
      <p:sp>
        <p:nvSpPr>
          <p:cNvPr id="363" name="Google Shape;363;p22"/>
          <p:cNvSpPr/>
          <p:nvPr/>
        </p:nvSpPr>
        <p:spPr>
          <a:xfrm>
            <a:off x="3441696" y="16765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Google: </a:t>
            </a:r>
            <a:endParaRPr sz="1100" b="1" i="0" u="none" strike="noStrike" cap="none">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Lato Light"/>
                <a:ea typeface="Lato Light"/>
                <a:cs typeface="Lato Light"/>
                <a:sym typeface="Lato Light"/>
              </a:rPr>
              <a:t>Title, Domain, File type (PDF), Last Updated, etc.</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Lato"/>
                <a:ea typeface="Lato"/>
                <a:cs typeface="Lato"/>
                <a:sym typeface="Lato"/>
              </a:rPr>
              <a:t>Library Database</a:t>
            </a:r>
            <a:r>
              <a:rPr lang="en" sz="1100" b="0" i="0" u="none" strike="noStrike" cap="none">
                <a:solidFill>
                  <a:schemeClr val="dk1"/>
                </a:solidFill>
                <a:latin typeface="Lato Light"/>
                <a:ea typeface="Lato Light"/>
                <a:cs typeface="Lato Light"/>
                <a:sym typeface="Lato Light"/>
              </a:rPr>
              <a:t>:</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Lato Light"/>
                <a:ea typeface="Lato Light"/>
                <a:cs typeface="Lato Light"/>
                <a:sym typeface="Lato Light"/>
              </a:rPr>
              <a:t>Title, subject, abstract, author, date, publisher, etc</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Lato Light"/>
                <a:ea typeface="Lato Light"/>
                <a:cs typeface="Lato Light"/>
                <a:sym typeface="Lato Light"/>
              </a:rPr>
              <a:t>Proximity search</a:t>
            </a: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Lato Light"/>
              <a:ea typeface="Lato Light"/>
              <a:cs typeface="Lato Light"/>
              <a:sym typeface="Lato Light"/>
            </a:endParaRPr>
          </a:p>
        </p:txBody>
      </p:sp>
      <p:sp>
        <p:nvSpPr>
          <p:cNvPr id="364" name="Google Shape;364;p22"/>
          <p:cNvSpPr/>
          <p:nvPr/>
        </p:nvSpPr>
        <p:spPr>
          <a:xfrm>
            <a:off x="980450" y="16247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Google</a:t>
            </a:r>
            <a:r>
              <a:rPr lang="en" sz="1100" b="0" i="0" u="none" strike="noStrike" cap="none">
                <a:solidFill>
                  <a:srgbClr val="000000"/>
                </a:solidFill>
                <a:latin typeface="Lato Light"/>
                <a:ea typeface="Lato Light"/>
                <a:cs typeface="Lato Light"/>
                <a:sym typeface="Lato Light"/>
              </a:rPr>
              <a:t>:</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Index of the web</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Lato"/>
                <a:ea typeface="Lato"/>
                <a:cs typeface="Lato"/>
                <a:sym typeface="Lato"/>
              </a:rPr>
              <a:t>Library Database</a:t>
            </a:r>
            <a:endParaRPr sz="1100" b="1"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Lato Light"/>
                <a:ea typeface="Lato Light"/>
                <a:cs typeface="Lato Light"/>
                <a:sym typeface="Lato Light"/>
              </a:rPr>
              <a:t>Default setup: some search index; some search full-text</a:t>
            </a:r>
            <a:endParaRPr sz="1100" b="0" i="0" u="none" strike="noStrike" cap="none">
              <a:solidFill>
                <a:srgbClr val="000000"/>
              </a:solidFill>
              <a:latin typeface="Lato Light"/>
              <a:ea typeface="Lato Light"/>
              <a:cs typeface="Lato Light"/>
              <a:sym typeface="Lato Light"/>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666666"/>
              </a:solidFill>
              <a:latin typeface="Lato Light"/>
              <a:ea typeface="Lato Light"/>
              <a:cs typeface="Lato Light"/>
              <a:sym typeface="Lato Light"/>
            </a:endParaRPr>
          </a:p>
        </p:txBody>
      </p:sp>
      <p:sp>
        <p:nvSpPr>
          <p:cNvPr id="365" name="Google Shape;365;p22"/>
          <p:cNvSpPr txBox="1">
            <a:spLocks noGrp="1"/>
          </p:cNvSpPr>
          <p:nvPr>
            <p:ph type="title"/>
          </p:nvPr>
        </p:nvSpPr>
        <p:spPr>
          <a:xfrm>
            <a:off x="980450" y="697500"/>
            <a:ext cx="44619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sz="1200">
                <a:latin typeface="Oswald"/>
                <a:ea typeface="Oswald"/>
                <a:cs typeface="Oswald"/>
                <a:sym typeface="Oswald"/>
              </a:rPr>
              <a:t>Simple Search                                              Advanced Search</a:t>
            </a:r>
            <a:endParaRPr sz="1200"/>
          </a:p>
        </p:txBody>
      </p:sp>
      <p:sp>
        <p:nvSpPr>
          <p:cNvPr id="366" name="Google Shape;366;p22"/>
          <p:cNvSpPr txBox="1">
            <a:spLocks noGrp="1"/>
          </p:cNvSpPr>
          <p:nvPr>
            <p:ph type="title"/>
          </p:nvPr>
        </p:nvSpPr>
        <p:spPr>
          <a:xfrm>
            <a:off x="736050" y="4127650"/>
            <a:ext cx="55113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1100" i="1">
                <a:solidFill>
                  <a:schemeClr val="dk1"/>
                </a:solidFill>
                <a:latin typeface="Lato Light"/>
                <a:ea typeface="Lato Light"/>
                <a:cs typeface="Lato Light"/>
                <a:sym typeface="Lato Light"/>
              </a:rPr>
              <a:t>Most search engines are still just able to do lexical search and find literal matches. </a:t>
            </a:r>
            <a:endParaRPr sz="1100" i="1">
              <a:solidFill>
                <a:schemeClr val="dk1"/>
              </a:solidFill>
              <a:latin typeface="Lato Light"/>
              <a:ea typeface="Lato Light"/>
              <a:cs typeface="Lato Light"/>
              <a:sym typeface="Lato Light"/>
            </a:endParaRPr>
          </a:p>
          <a:p>
            <a:pPr marL="0" lvl="0" indent="0" algn="l" rtl="0">
              <a:lnSpc>
                <a:spcPct val="100000"/>
              </a:lnSpc>
              <a:spcBef>
                <a:spcPts val="0"/>
              </a:spcBef>
              <a:spcAft>
                <a:spcPts val="0"/>
              </a:spcAft>
              <a:buClr>
                <a:schemeClr val="dk1"/>
              </a:buClr>
              <a:buSzPts val="1100"/>
              <a:buFont typeface="Arial"/>
              <a:buNone/>
            </a:pPr>
            <a:r>
              <a:rPr lang="en" sz="1100" i="1">
                <a:solidFill>
                  <a:schemeClr val="dk1"/>
                </a:solidFill>
                <a:latin typeface="Lato Light"/>
                <a:ea typeface="Lato Light"/>
                <a:cs typeface="Lato Light"/>
                <a:sym typeface="Lato Light"/>
              </a:rPr>
              <a:t>Semantic  Search vs. Lexical Search</a:t>
            </a:r>
            <a:r>
              <a:rPr lang="en" sz="1100">
                <a:solidFill>
                  <a:schemeClr val="dk1"/>
                </a:solidFill>
                <a:latin typeface="Lato Light"/>
                <a:ea typeface="Lato Light"/>
                <a:cs typeface="Lato Light"/>
                <a:sym typeface="Lato Light"/>
              </a:rPr>
              <a:t>: search with meaning vs. where the search engine looks for literal matches of the query words or variants of them.</a:t>
            </a:r>
            <a:endParaRPr sz="1400">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body" idx="1"/>
          </p:nvPr>
        </p:nvSpPr>
        <p:spPr>
          <a:xfrm>
            <a:off x="457200" y="1096175"/>
            <a:ext cx="1760700" cy="375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600"/>
              </a:spcBef>
              <a:spcAft>
                <a:spcPts val="0"/>
              </a:spcAft>
              <a:buClr>
                <a:schemeClr val="dk1"/>
              </a:buClr>
              <a:buSzPts val="1100"/>
              <a:buFont typeface="Arial"/>
              <a:buNone/>
            </a:pPr>
            <a:r>
              <a:rPr lang="en" sz="1400">
                <a:solidFill>
                  <a:schemeClr val="dk2"/>
                </a:solidFill>
              </a:rPr>
              <a:t>Too Few Results</a:t>
            </a:r>
            <a:endParaRPr sz="1400">
              <a:solidFill>
                <a:schemeClr val="dk2"/>
              </a:solidFill>
            </a:endParaRPr>
          </a:p>
          <a:p>
            <a:pPr marL="0" lvl="0" indent="0" algn="ctr" rtl="0">
              <a:lnSpc>
                <a:spcPct val="100000"/>
              </a:lnSpc>
              <a:spcBef>
                <a:spcPts val="600"/>
              </a:spcBef>
              <a:spcAft>
                <a:spcPts val="0"/>
              </a:spcAft>
              <a:buClr>
                <a:schemeClr val="dk1"/>
              </a:buClr>
              <a:buSzPts val="1100"/>
              <a:buFont typeface="Arial"/>
              <a:buNone/>
            </a:pPr>
            <a:r>
              <a:rPr lang="en" sz="1400" b="1">
                <a:solidFill>
                  <a:schemeClr val="dk2"/>
                </a:solidFill>
                <a:latin typeface="Lato"/>
                <a:ea typeface="Lato"/>
                <a:cs typeface="Lato"/>
                <a:sym typeface="Lato"/>
              </a:rPr>
              <a:t>Expand your results</a:t>
            </a:r>
            <a:endParaRPr sz="1400" b="1">
              <a:solidFill>
                <a:schemeClr val="dk2"/>
              </a:solidFill>
              <a:latin typeface="Lato"/>
              <a:ea typeface="Lato"/>
              <a:cs typeface="Lato"/>
              <a:sym typeface="Lato"/>
            </a:endParaRPr>
          </a:p>
          <a:p>
            <a:pPr marL="0" lvl="0" indent="0" algn="ctr" rtl="0">
              <a:lnSpc>
                <a:spcPct val="100000"/>
              </a:lnSpc>
              <a:spcBef>
                <a:spcPts val="600"/>
              </a:spcBef>
              <a:spcAft>
                <a:spcPts val="0"/>
              </a:spcAft>
              <a:buClr>
                <a:schemeClr val="dk1"/>
              </a:buClr>
              <a:buSzPts val="1100"/>
              <a:buFont typeface="Arial"/>
              <a:buNone/>
            </a:pPr>
            <a:endParaRPr sz="1400" b="1">
              <a:solidFill>
                <a:schemeClr val="dk2"/>
              </a:solidFill>
              <a:latin typeface="Lato"/>
              <a:ea typeface="Lato"/>
              <a:cs typeface="Lato"/>
              <a:sym typeface="Lato"/>
            </a:endParaRPr>
          </a:p>
          <a:p>
            <a:pPr marL="171450" lvl="0" indent="-171450" algn="l" rtl="0">
              <a:lnSpc>
                <a:spcPct val="100000"/>
              </a:lnSpc>
              <a:spcBef>
                <a:spcPts val="600"/>
              </a:spcBef>
              <a:spcAft>
                <a:spcPts val="0"/>
              </a:spcAft>
              <a:buClr>
                <a:schemeClr val="dk2"/>
              </a:buClr>
              <a:buSzPts val="1200"/>
              <a:buChar char="★"/>
            </a:pPr>
            <a:r>
              <a:rPr lang="en" sz="1200">
                <a:solidFill>
                  <a:schemeClr val="dk2"/>
                </a:solidFill>
              </a:rPr>
              <a:t>Use broader search terms</a:t>
            </a:r>
            <a:endParaRPr sz="1200">
              <a:solidFill>
                <a:schemeClr val="dk2"/>
              </a:solidFill>
            </a:endParaRPr>
          </a:p>
          <a:p>
            <a:pPr marL="171450" lvl="0" indent="-171450" algn="l" rtl="0">
              <a:lnSpc>
                <a:spcPct val="100000"/>
              </a:lnSpc>
              <a:spcBef>
                <a:spcPts val="0"/>
              </a:spcBef>
              <a:spcAft>
                <a:spcPts val="0"/>
              </a:spcAft>
              <a:buClr>
                <a:schemeClr val="dk2"/>
              </a:buClr>
              <a:buSzPts val="1200"/>
              <a:buChar char="★"/>
            </a:pPr>
            <a:r>
              <a:rPr lang="en" sz="1200">
                <a:solidFill>
                  <a:schemeClr val="dk2"/>
                </a:solidFill>
              </a:rPr>
              <a:t>Use less keywords</a:t>
            </a:r>
            <a:endParaRPr sz="1200">
              <a:solidFill>
                <a:schemeClr val="dk2"/>
              </a:solidFill>
            </a:endParaRPr>
          </a:p>
          <a:p>
            <a:pPr marL="171450" lvl="0" indent="-171450" algn="l" rtl="0">
              <a:lnSpc>
                <a:spcPct val="100000"/>
              </a:lnSpc>
              <a:spcBef>
                <a:spcPts val="0"/>
              </a:spcBef>
              <a:spcAft>
                <a:spcPts val="0"/>
              </a:spcAft>
              <a:buClr>
                <a:schemeClr val="dk2"/>
              </a:buClr>
              <a:buSzPts val="1200"/>
              <a:buChar char="★"/>
            </a:pPr>
            <a:r>
              <a:rPr lang="en" sz="1200">
                <a:solidFill>
                  <a:schemeClr val="dk2"/>
                </a:solidFill>
              </a:rPr>
              <a:t>Use different expressions</a:t>
            </a:r>
            <a:endParaRPr sz="1200">
              <a:solidFill>
                <a:schemeClr val="dk2"/>
              </a:solidFill>
            </a:endParaRPr>
          </a:p>
          <a:p>
            <a:pPr marL="171450" lvl="0" indent="-171450" algn="l" rtl="0">
              <a:lnSpc>
                <a:spcPct val="100000"/>
              </a:lnSpc>
              <a:spcBef>
                <a:spcPts val="0"/>
              </a:spcBef>
              <a:spcAft>
                <a:spcPts val="0"/>
              </a:spcAft>
              <a:buClr>
                <a:schemeClr val="dk2"/>
              </a:buClr>
              <a:buSzPts val="1200"/>
              <a:buChar char="★"/>
            </a:pPr>
            <a:r>
              <a:rPr lang="en" sz="1200">
                <a:solidFill>
                  <a:schemeClr val="dk2"/>
                </a:solidFill>
              </a:rPr>
              <a:t>Change word structure</a:t>
            </a:r>
            <a:endParaRPr sz="1200">
              <a:solidFill>
                <a:schemeClr val="dk2"/>
              </a:solidFill>
            </a:endParaRPr>
          </a:p>
          <a:p>
            <a:pPr marL="171450" lvl="0" indent="-171450" algn="l" rtl="0">
              <a:lnSpc>
                <a:spcPct val="100000"/>
              </a:lnSpc>
              <a:spcBef>
                <a:spcPts val="0"/>
              </a:spcBef>
              <a:spcAft>
                <a:spcPts val="0"/>
              </a:spcAft>
              <a:buClr>
                <a:schemeClr val="dk2"/>
              </a:buClr>
              <a:buSzPts val="1200"/>
              <a:buChar char="★"/>
            </a:pPr>
            <a:r>
              <a:rPr lang="en" sz="1200">
                <a:solidFill>
                  <a:schemeClr val="dk2"/>
                </a:solidFill>
              </a:rPr>
              <a:t>Search in full-text</a:t>
            </a:r>
            <a:endParaRPr sz="1200">
              <a:solidFill>
                <a:schemeClr val="dk2"/>
              </a:solidFill>
            </a:endParaRPr>
          </a:p>
          <a:p>
            <a:pPr marL="171450" lvl="0" indent="-171450" algn="l" rtl="0">
              <a:lnSpc>
                <a:spcPct val="100000"/>
              </a:lnSpc>
              <a:spcBef>
                <a:spcPts val="0"/>
              </a:spcBef>
              <a:spcAft>
                <a:spcPts val="0"/>
              </a:spcAft>
              <a:buClr>
                <a:schemeClr val="dk2"/>
              </a:buClr>
              <a:buSzPts val="1200"/>
              <a:buChar char="★"/>
            </a:pPr>
            <a:r>
              <a:rPr lang="en" sz="1200">
                <a:solidFill>
                  <a:schemeClr val="dk2"/>
                </a:solidFill>
              </a:rPr>
              <a:t>Read what you have found and identify more related terms</a:t>
            </a:r>
            <a:endParaRPr sz="1200">
              <a:solidFill>
                <a:schemeClr val="dk2"/>
              </a:solidFill>
            </a:endParaRPr>
          </a:p>
          <a:p>
            <a:pPr marL="0" lvl="0" indent="0" algn="ctr" rtl="0">
              <a:lnSpc>
                <a:spcPct val="100000"/>
              </a:lnSpc>
              <a:spcBef>
                <a:spcPts val="600"/>
              </a:spcBef>
              <a:spcAft>
                <a:spcPts val="0"/>
              </a:spcAft>
              <a:buClr>
                <a:schemeClr val="dk1"/>
              </a:buClr>
              <a:buSzPts val="1100"/>
              <a:buFont typeface="Arial"/>
              <a:buNone/>
            </a:pPr>
            <a:endParaRPr sz="1200" b="1">
              <a:solidFill>
                <a:schemeClr val="dk2"/>
              </a:solidFill>
              <a:latin typeface="Lato"/>
              <a:ea typeface="Lato"/>
              <a:cs typeface="Lato"/>
              <a:sym typeface="Lato"/>
            </a:endParaRPr>
          </a:p>
          <a:p>
            <a:pPr marL="0" lvl="0" indent="0" algn="ctr" rtl="0">
              <a:lnSpc>
                <a:spcPct val="100000"/>
              </a:lnSpc>
              <a:spcBef>
                <a:spcPts val="600"/>
              </a:spcBef>
              <a:spcAft>
                <a:spcPts val="0"/>
              </a:spcAft>
              <a:buSzPts val="1600"/>
              <a:buNone/>
            </a:pPr>
            <a:endParaRPr sz="1200"/>
          </a:p>
        </p:txBody>
      </p:sp>
      <p:sp>
        <p:nvSpPr>
          <p:cNvPr id="372" name="Google Shape;372;p23"/>
          <p:cNvSpPr txBox="1">
            <a:spLocks noGrp="1"/>
          </p:cNvSpPr>
          <p:nvPr>
            <p:ph type="body" idx="2"/>
          </p:nvPr>
        </p:nvSpPr>
        <p:spPr>
          <a:xfrm>
            <a:off x="2437200" y="1096200"/>
            <a:ext cx="1895700" cy="375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SzPts val="1600"/>
              <a:buNone/>
            </a:pPr>
            <a:r>
              <a:rPr lang="en" sz="1400">
                <a:solidFill>
                  <a:schemeClr val="dk2"/>
                </a:solidFill>
              </a:rPr>
              <a:t>Too many results</a:t>
            </a:r>
            <a:endParaRPr sz="1400">
              <a:solidFill>
                <a:schemeClr val="dk2"/>
              </a:solidFill>
            </a:endParaRPr>
          </a:p>
          <a:p>
            <a:pPr marL="0" marR="0" lvl="0" indent="0" algn="ctr" rtl="0">
              <a:lnSpc>
                <a:spcPct val="100000"/>
              </a:lnSpc>
              <a:spcBef>
                <a:spcPts val="600"/>
              </a:spcBef>
              <a:spcAft>
                <a:spcPts val="0"/>
              </a:spcAft>
              <a:buSzPts val="1600"/>
              <a:buNone/>
            </a:pPr>
            <a:r>
              <a:rPr lang="en" sz="1400" b="1">
                <a:solidFill>
                  <a:schemeClr val="dk2"/>
                </a:solidFill>
                <a:latin typeface="Lato"/>
                <a:ea typeface="Lato"/>
                <a:cs typeface="Lato"/>
                <a:sym typeface="Lato"/>
              </a:rPr>
              <a:t>Narrow your results</a:t>
            </a:r>
            <a:endParaRPr sz="1400" b="1">
              <a:solidFill>
                <a:schemeClr val="dk2"/>
              </a:solidFill>
              <a:latin typeface="Lato"/>
              <a:ea typeface="Lato"/>
              <a:cs typeface="Lato"/>
              <a:sym typeface="Lato"/>
            </a:endParaRPr>
          </a:p>
          <a:p>
            <a:pPr marL="0" marR="0" lvl="0" indent="0" algn="ctr" rtl="0">
              <a:lnSpc>
                <a:spcPct val="100000"/>
              </a:lnSpc>
              <a:spcBef>
                <a:spcPts val="600"/>
              </a:spcBef>
              <a:spcAft>
                <a:spcPts val="0"/>
              </a:spcAft>
              <a:buSzPts val="1600"/>
              <a:buNone/>
            </a:pPr>
            <a:endParaRPr sz="1400" b="1">
              <a:solidFill>
                <a:schemeClr val="dk2"/>
              </a:solidFill>
              <a:latin typeface="Lato"/>
              <a:ea typeface="Lato"/>
              <a:cs typeface="Lato"/>
              <a:sym typeface="Lato"/>
            </a:endParaRPr>
          </a:p>
          <a:p>
            <a:pPr marL="171450" marR="0" lvl="0" indent="-133350" algn="l" rtl="0">
              <a:lnSpc>
                <a:spcPct val="100000"/>
              </a:lnSpc>
              <a:spcBef>
                <a:spcPts val="600"/>
              </a:spcBef>
              <a:spcAft>
                <a:spcPts val="0"/>
              </a:spcAft>
              <a:buClr>
                <a:schemeClr val="dk2"/>
              </a:buClr>
              <a:buSzPts val="1200"/>
              <a:buChar char="★"/>
            </a:pPr>
            <a:r>
              <a:rPr lang="en" sz="1200">
                <a:solidFill>
                  <a:schemeClr val="dk2"/>
                </a:solidFill>
              </a:rPr>
              <a:t>Use narrower concepts</a:t>
            </a:r>
            <a:endParaRPr sz="1200">
              <a:solidFill>
                <a:schemeClr val="dk2"/>
              </a:solidFill>
            </a:endParaRPr>
          </a:p>
          <a:p>
            <a:pPr marL="171450" marR="0" lvl="0" indent="-133350" algn="l" rtl="0">
              <a:lnSpc>
                <a:spcPct val="100000"/>
              </a:lnSpc>
              <a:spcBef>
                <a:spcPts val="0"/>
              </a:spcBef>
              <a:spcAft>
                <a:spcPts val="0"/>
              </a:spcAft>
              <a:buClr>
                <a:schemeClr val="dk2"/>
              </a:buClr>
              <a:buSzPts val="1200"/>
              <a:buChar char="★"/>
            </a:pPr>
            <a:r>
              <a:rPr lang="en" sz="1200">
                <a:solidFill>
                  <a:schemeClr val="dk2"/>
                </a:solidFill>
              </a:rPr>
              <a:t>Add more keywords</a:t>
            </a:r>
            <a:endParaRPr sz="1200">
              <a:solidFill>
                <a:schemeClr val="dk2"/>
              </a:solidFill>
            </a:endParaRPr>
          </a:p>
          <a:p>
            <a:pPr marL="171450" marR="0" lvl="0" indent="-133350" algn="l" rtl="0">
              <a:lnSpc>
                <a:spcPct val="100000"/>
              </a:lnSpc>
              <a:spcBef>
                <a:spcPts val="0"/>
              </a:spcBef>
              <a:spcAft>
                <a:spcPts val="0"/>
              </a:spcAft>
              <a:buClr>
                <a:schemeClr val="dk2"/>
              </a:buClr>
              <a:buSzPts val="1200"/>
              <a:buChar char="★"/>
            </a:pPr>
            <a:r>
              <a:rPr lang="en" sz="1200">
                <a:solidFill>
                  <a:schemeClr val="dk2"/>
                </a:solidFill>
              </a:rPr>
              <a:t>Add format terms</a:t>
            </a:r>
            <a:endParaRPr sz="1200">
              <a:solidFill>
                <a:schemeClr val="dk2"/>
              </a:solidFill>
            </a:endParaRPr>
          </a:p>
          <a:p>
            <a:pPr marL="171450" marR="0" lvl="0" indent="-133350" algn="l" rtl="0">
              <a:lnSpc>
                <a:spcPct val="100000"/>
              </a:lnSpc>
              <a:spcBef>
                <a:spcPts val="0"/>
              </a:spcBef>
              <a:spcAft>
                <a:spcPts val="0"/>
              </a:spcAft>
              <a:buClr>
                <a:schemeClr val="dk2"/>
              </a:buClr>
              <a:buSzPts val="1200"/>
              <a:buChar char="★"/>
            </a:pPr>
            <a:r>
              <a:rPr lang="en" sz="1200">
                <a:solidFill>
                  <a:schemeClr val="dk2"/>
                </a:solidFill>
              </a:rPr>
              <a:t>Use quotation marks to search phrases</a:t>
            </a:r>
            <a:endParaRPr sz="1200">
              <a:solidFill>
                <a:schemeClr val="dk2"/>
              </a:solidFill>
            </a:endParaRPr>
          </a:p>
          <a:p>
            <a:pPr marL="171450" marR="0" lvl="0" indent="-133350" algn="l" rtl="0">
              <a:lnSpc>
                <a:spcPct val="100000"/>
              </a:lnSpc>
              <a:spcBef>
                <a:spcPts val="0"/>
              </a:spcBef>
              <a:spcAft>
                <a:spcPts val="0"/>
              </a:spcAft>
              <a:buClr>
                <a:schemeClr val="dk2"/>
              </a:buClr>
              <a:buSzPts val="1200"/>
              <a:buChar char="★"/>
            </a:pPr>
            <a:r>
              <a:rPr lang="en" sz="1200">
                <a:solidFill>
                  <a:schemeClr val="dk2"/>
                </a:solidFill>
              </a:rPr>
              <a:t>Search in title or abstract instead of full-text</a:t>
            </a:r>
            <a:endParaRPr sz="1200">
              <a:solidFill>
                <a:schemeClr val="dk2"/>
              </a:solidFill>
            </a:endParaRPr>
          </a:p>
          <a:p>
            <a:pPr marL="171450" marR="0" lvl="0" indent="-133350" algn="l" rtl="0">
              <a:lnSpc>
                <a:spcPct val="100000"/>
              </a:lnSpc>
              <a:spcBef>
                <a:spcPts val="0"/>
              </a:spcBef>
              <a:spcAft>
                <a:spcPts val="0"/>
              </a:spcAft>
              <a:buClr>
                <a:schemeClr val="dk2"/>
              </a:buClr>
              <a:buSzPts val="1200"/>
              <a:buChar char="★"/>
            </a:pPr>
            <a:r>
              <a:rPr lang="en" sz="1200">
                <a:solidFill>
                  <a:schemeClr val="dk2"/>
                </a:solidFill>
              </a:rPr>
              <a:t>Use filter functions to narrow results by date, format, article type (scholarly, magazine or trade); subject</a:t>
            </a:r>
            <a:endParaRPr sz="1200">
              <a:solidFill>
                <a:schemeClr val="dk2"/>
              </a:solidFill>
            </a:endParaRPr>
          </a:p>
          <a:p>
            <a:pPr marL="0" marR="0" lvl="0" indent="0" algn="ctr" rtl="0">
              <a:lnSpc>
                <a:spcPct val="100000"/>
              </a:lnSpc>
              <a:spcBef>
                <a:spcPts val="600"/>
              </a:spcBef>
              <a:spcAft>
                <a:spcPts val="0"/>
              </a:spcAft>
              <a:buClr>
                <a:schemeClr val="dk1"/>
              </a:buClr>
              <a:buSzPts val="1100"/>
              <a:buFont typeface="Arial"/>
              <a:buNone/>
            </a:pPr>
            <a:endParaRPr sz="1400">
              <a:solidFill>
                <a:schemeClr val="dk2"/>
              </a:solidFill>
            </a:endParaRPr>
          </a:p>
        </p:txBody>
      </p:sp>
      <p:sp>
        <p:nvSpPr>
          <p:cNvPr id="373" name="Google Shape;373;p23"/>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24</a:t>
            </a:fld>
            <a:endParaRPr/>
          </a:p>
        </p:txBody>
      </p:sp>
      <p:sp>
        <p:nvSpPr>
          <p:cNvPr id="374" name="Google Shape;374;p23"/>
          <p:cNvSpPr txBox="1">
            <a:spLocks noGrp="1"/>
          </p:cNvSpPr>
          <p:nvPr>
            <p:ph type="title"/>
          </p:nvPr>
        </p:nvSpPr>
        <p:spPr>
          <a:xfrm>
            <a:off x="455750" y="310400"/>
            <a:ext cx="55113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Respond to your Search Results</a:t>
            </a:r>
            <a:endParaRPr sz="3000"/>
          </a:p>
        </p:txBody>
      </p:sp>
      <p:sp>
        <p:nvSpPr>
          <p:cNvPr id="375" name="Google Shape;375;p23"/>
          <p:cNvSpPr txBox="1">
            <a:spLocks noGrp="1"/>
          </p:cNvSpPr>
          <p:nvPr>
            <p:ph type="body" idx="2"/>
          </p:nvPr>
        </p:nvSpPr>
        <p:spPr>
          <a:xfrm>
            <a:off x="4509275" y="1096200"/>
            <a:ext cx="2263800" cy="3753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600"/>
              <a:buNone/>
            </a:pPr>
            <a:r>
              <a:rPr lang="en" sz="1400">
                <a:solidFill>
                  <a:schemeClr val="dk2"/>
                </a:solidFill>
              </a:rPr>
              <a:t>Results not so relevant</a:t>
            </a:r>
            <a:endParaRPr sz="1200" b="1">
              <a:solidFill>
                <a:schemeClr val="dk2"/>
              </a:solidFill>
              <a:latin typeface="Lato"/>
              <a:ea typeface="Lato"/>
              <a:cs typeface="Lato"/>
              <a:sym typeface="Lato"/>
            </a:endParaRPr>
          </a:p>
          <a:p>
            <a:pPr marL="0" lvl="0" indent="0" algn="ctr" rtl="0">
              <a:lnSpc>
                <a:spcPct val="100000"/>
              </a:lnSpc>
              <a:spcBef>
                <a:spcPts val="600"/>
              </a:spcBef>
              <a:spcAft>
                <a:spcPts val="0"/>
              </a:spcAft>
              <a:buSzPts val="1600"/>
              <a:buNone/>
            </a:pPr>
            <a:r>
              <a:rPr lang="en" sz="1400" b="1">
                <a:solidFill>
                  <a:schemeClr val="dk2"/>
                </a:solidFill>
                <a:latin typeface="Lato"/>
                <a:ea typeface="Lato"/>
                <a:cs typeface="Lato"/>
                <a:sym typeface="Lato"/>
              </a:rPr>
              <a:t>Increase Relevance</a:t>
            </a:r>
            <a:endParaRPr sz="1400" b="1">
              <a:solidFill>
                <a:schemeClr val="dk2"/>
              </a:solidFill>
              <a:latin typeface="Lato"/>
              <a:ea typeface="Lato"/>
              <a:cs typeface="Lato"/>
              <a:sym typeface="Lato"/>
            </a:endParaRPr>
          </a:p>
          <a:p>
            <a:pPr marL="0" lvl="0" indent="0" algn="ctr" rtl="0">
              <a:lnSpc>
                <a:spcPct val="100000"/>
              </a:lnSpc>
              <a:spcBef>
                <a:spcPts val="600"/>
              </a:spcBef>
              <a:spcAft>
                <a:spcPts val="0"/>
              </a:spcAft>
              <a:buSzPts val="1600"/>
              <a:buNone/>
            </a:pPr>
            <a:endParaRPr sz="1400" b="1">
              <a:solidFill>
                <a:schemeClr val="dk2"/>
              </a:solidFill>
              <a:latin typeface="Lato"/>
              <a:ea typeface="Lato"/>
              <a:cs typeface="Lato"/>
              <a:sym typeface="Lato"/>
            </a:endParaRPr>
          </a:p>
          <a:p>
            <a:pPr marL="228600" lvl="0" indent="-228600" algn="l" rtl="0">
              <a:lnSpc>
                <a:spcPct val="100000"/>
              </a:lnSpc>
              <a:spcBef>
                <a:spcPts val="600"/>
              </a:spcBef>
              <a:spcAft>
                <a:spcPts val="0"/>
              </a:spcAft>
              <a:buClr>
                <a:schemeClr val="dk2"/>
              </a:buClr>
              <a:buSzPts val="1200"/>
              <a:buChar char="★"/>
            </a:pPr>
            <a:r>
              <a:rPr lang="en" sz="1200">
                <a:solidFill>
                  <a:schemeClr val="dk2"/>
                </a:solidFill>
              </a:rPr>
              <a:t>Use quotation marks to search phrase </a:t>
            </a:r>
            <a:endParaRPr sz="1200">
              <a:solidFill>
                <a:schemeClr val="dk2"/>
              </a:solidFill>
            </a:endParaRPr>
          </a:p>
          <a:p>
            <a:pPr marL="228600" lvl="0" indent="-228600" algn="l" rtl="0">
              <a:lnSpc>
                <a:spcPct val="100000"/>
              </a:lnSpc>
              <a:spcBef>
                <a:spcPts val="0"/>
              </a:spcBef>
              <a:spcAft>
                <a:spcPts val="0"/>
              </a:spcAft>
              <a:buClr>
                <a:schemeClr val="dk2"/>
              </a:buClr>
              <a:buSzPts val="1200"/>
              <a:buChar char="★"/>
            </a:pPr>
            <a:r>
              <a:rPr lang="en" sz="1200">
                <a:solidFill>
                  <a:schemeClr val="dk2"/>
                </a:solidFill>
              </a:rPr>
              <a:t>Search keywords in title or in abstract instead of full-text</a:t>
            </a:r>
            <a:endParaRPr sz="1200">
              <a:solidFill>
                <a:schemeClr val="dk2"/>
              </a:solidFill>
            </a:endParaRPr>
          </a:p>
          <a:p>
            <a:pPr marL="228600" lvl="0" indent="-228600" algn="l" rtl="0">
              <a:lnSpc>
                <a:spcPct val="100000"/>
              </a:lnSpc>
              <a:spcBef>
                <a:spcPts val="0"/>
              </a:spcBef>
              <a:spcAft>
                <a:spcPts val="0"/>
              </a:spcAft>
              <a:buClr>
                <a:schemeClr val="dk2"/>
              </a:buClr>
              <a:buSzPts val="1200"/>
              <a:buChar char="★"/>
            </a:pPr>
            <a:r>
              <a:rPr lang="en" sz="1200">
                <a:solidFill>
                  <a:schemeClr val="dk2"/>
                </a:solidFill>
              </a:rPr>
              <a:t>Search documents with nice format such as PDF</a:t>
            </a:r>
            <a:endParaRPr sz="1200">
              <a:solidFill>
                <a:schemeClr val="dk2"/>
              </a:solidFill>
            </a:endParaRPr>
          </a:p>
          <a:p>
            <a:pPr marL="228600" lvl="0" indent="-228600" algn="l" rtl="0">
              <a:lnSpc>
                <a:spcPct val="100000"/>
              </a:lnSpc>
              <a:spcBef>
                <a:spcPts val="0"/>
              </a:spcBef>
              <a:spcAft>
                <a:spcPts val="0"/>
              </a:spcAft>
              <a:buClr>
                <a:schemeClr val="dk2"/>
              </a:buClr>
              <a:buSzPts val="1200"/>
              <a:buChar char="★"/>
            </a:pPr>
            <a:r>
              <a:rPr lang="en" sz="1200">
                <a:solidFill>
                  <a:schemeClr val="dk2"/>
                </a:solidFill>
              </a:rPr>
              <a:t>Use distinguishable search terms</a:t>
            </a:r>
            <a:endParaRPr sz="1200">
              <a:solidFill>
                <a:schemeClr val="dk2"/>
              </a:solidFill>
            </a:endParaRPr>
          </a:p>
          <a:p>
            <a:pPr marL="228600" lvl="0" indent="-228600" algn="l" rtl="0">
              <a:lnSpc>
                <a:spcPct val="100000"/>
              </a:lnSpc>
              <a:spcBef>
                <a:spcPts val="0"/>
              </a:spcBef>
              <a:spcAft>
                <a:spcPts val="0"/>
              </a:spcAft>
              <a:buClr>
                <a:schemeClr val="dk2"/>
              </a:buClr>
              <a:buSzPts val="1200"/>
              <a:buChar char="★"/>
            </a:pPr>
            <a:r>
              <a:rPr lang="en" sz="1200">
                <a:solidFill>
                  <a:schemeClr val="dk2"/>
                </a:solidFill>
              </a:rPr>
              <a:t>Use other advanced search function including proximity search - search terms appear in a sentence or specific number of  words</a:t>
            </a:r>
            <a:endParaRPr sz="12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body" idx="1"/>
          </p:nvPr>
        </p:nvSpPr>
        <p:spPr>
          <a:xfrm>
            <a:off x="455750" y="899700"/>
            <a:ext cx="2675100" cy="4062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000" b="1">
                <a:solidFill>
                  <a:schemeClr val="dk2"/>
                </a:solidFill>
                <a:latin typeface="Lato"/>
                <a:ea typeface="Lato"/>
                <a:cs typeface="Lato"/>
                <a:sym typeface="Lato"/>
              </a:rPr>
              <a:t>Google Search</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Clr>
                <a:schemeClr val="dk1"/>
              </a:buClr>
              <a:buSzPts val="1100"/>
              <a:buFont typeface="Arial"/>
              <a:buNone/>
            </a:pP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Clr>
                <a:schemeClr val="dk1"/>
              </a:buClr>
              <a:buSzPts val="1100"/>
              <a:buFont typeface="Arial"/>
              <a:buNone/>
            </a:pPr>
            <a:r>
              <a:rPr lang="en" sz="1000" b="1">
                <a:solidFill>
                  <a:schemeClr val="dk2"/>
                </a:solidFill>
                <a:latin typeface="Lato"/>
                <a:ea typeface="Lato"/>
                <a:cs typeface="Lato"/>
                <a:sym typeface="Lato"/>
              </a:rPr>
              <a:t>“Sustainability Communication” Retail</a:t>
            </a:r>
            <a:endParaRPr b="1"/>
          </a:p>
          <a:p>
            <a:pPr marL="0" lvl="0" indent="0" algn="l" rtl="0">
              <a:lnSpc>
                <a:spcPct val="100000"/>
              </a:lnSpc>
              <a:spcBef>
                <a:spcPts val="600"/>
              </a:spcBef>
              <a:spcAft>
                <a:spcPts val="0"/>
              </a:spcAft>
              <a:buSzPts val="1600"/>
              <a:buNone/>
            </a:pPr>
            <a:r>
              <a:rPr lang="en" sz="1100" b="1">
                <a:latin typeface="Lato"/>
                <a:ea typeface="Lato"/>
                <a:cs typeface="Lato"/>
                <a:sym typeface="Lato"/>
              </a:rPr>
              <a:t>“Communicating Sustainability” Retail</a:t>
            </a:r>
            <a:endParaRPr sz="1100" b="1">
              <a:latin typeface="Lato"/>
              <a:ea typeface="Lato"/>
              <a:cs typeface="Lato"/>
              <a:sym typeface="Lato"/>
            </a:endParaRPr>
          </a:p>
          <a:p>
            <a:pPr marL="0" lvl="0" indent="0" algn="l" rtl="0">
              <a:lnSpc>
                <a:spcPct val="100000"/>
              </a:lnSpc>
              <a:spcBef>
                <a:spcPts val="600"/>
              </a:spcBef>
              <a:spcAft>
                <a:spcPts val="0"/>
              </a:spcAft>
              <a:buSzPts val="1600"/>
              <a:buNone/>
            </a:pPr>
            <a:r>
              <a:rPr lang="en" sz="1100"/>
              <a:t>[how results are different if you search different phrase with the same meaning?]</a:t>
            </a:r>
            <a:endParaRPr sz="1100"/>
          </a:p>
          <a:p>
            <a:pPr marL="0" lvl="0" indent="0" algn="l" rtl="0">
              <a:lnSpc>
                <a:spcPct val="100000"/>
              </a:lnSpc>
              <a:spcBef>
                <a:spcPts val="600"/>
              </a:spcBef>
              <a:spcAft>
                <a:spcPts val="0"/>
              </a:spcAft>
              <a:buSzPts val="1600"/>
              <a:buNone/>
            </a:pPr>
            <a:r>
              <a:rPr lang="en" sz="1100" b="1">
                <a:latin typeface="Lato"/>
                <a:ea typeface="Lato"/>
                <a:cs typeface="Lato"/>
                <a:sym typeface="Lato"/>
              </a:rPr>
              <a:t>“Communicating Sustainability” Supermarket</a:t>
            </a:r>
            <a:endParaRPr sz="1100" b="1">
              <a:latin typeface="Lato"/>
              <a:ea typeface="Lato"/>
              <a:cs typeface="Lato"/>
              <a:sym typeface="Lato"/>
            </a:endParaRPr>
          </a:p>
          <a:p>
            <a:pPr marL="0" lvl="0" indent="0" algn="l" rtl="0">
              <a:lnSpc>
                <a:spcPct val="100000"/>
              </a:lnSpc>
              <a:spcBef>
                <a:spcPts val="600"/>
              </a:spcBef>
              <a:spcAft>
                <a:spcPts val="0"/>
              </a:spcAft>
              <a:buSzPts val="1600"/>
              <a:buNone/>
            </a:pPr>
            <a:r>
              <a:rPr lang="en" sz="1100"/>
              <a:t>[how results are changed if replace a broader term Retail with specific term Supermarket?]</a:t>
            </a:r>
            <a:endParaRPr sz="1100"/>
          </a:p>
          <a:p>
            <a:pPr marL="0" lvl="0" indent="0" algn="l" rtl="0">
              <a:lnSpc>
                <a:spcPct val="100000"/>
              </a:lnSpc>
              <a:spcBef>
                <a:spcPts val="600"/>
              </a:spcBef>
              <a:spcAft>
                <a:spcPts val="0"/>
              </a:spcAft>
              <a:buSzPts val="1600"/>
              <a:buNone/>
            </a:pPr>
            <a:r>
              <a:rPr lang="en" sz="1100" b="1">
                <a:latin typeface="Lato"/>
                <a:ea typeface="Lato"/>
                <a:cs typeface="Lato"/>
                <a:sym typeface="Lato"/>
              </a:rPr>
              <a:t>Supermarket "Communicating Sustainability" filetype:pdf</a:t>
            </a:r>
            <a:endParaRPr sz="1100" b="1">
              <a:latin typeface="Lato"/>
              <a:ea typeface="Lato"/>
              <a:cs typeface="Lato"/>
              <a:sym typeface="Lato"/>
            </a:endParaRPr>
          </a:p>
          <a:p>
            <a:pPr marL="0" lvl="0" indent="0" algn="l" rtl="0">
              <a:lnSpc>
                <a:spcPct val="100000"/>
              </a:lnSpc>
              <a:spcBef>
                <a:spcPts val="600"/>
              </a:spcBef>
              <a:spcAft>
                <a:spcPts val="0"/>
              </a:spcAft>
              <a:buSzPts val="1600"/>
              <a:buNone/>
            </a:pPr>
            <a:r>
              <a:rPr lang="en" sz="1100" b="1">
                <a:latin typeface="Lato"/>
                <a:ea typeface="Lato"/>
                <a:cs typeface="Lato"/>
                <a:sym typeface="Lato"/>
              </a:rPr>
              <a:t>allintitle:sustainability marketing retail</a:t>
            </a:r>
            <a:endParaRPr sz="1100" b="1">
              <a:latin typeface="Lato"/>
              <a:ea typeface="Lato"/>
              <a:cs typeface="Lato"/>
              <a:sym typeface="Lato"/>
            </a:endParaRPr>
          </a:p>
          <a:p>
            <a:pPr marL="0" lvl="0" indent="0" algn="l" rtl="0">
              <a:lnSpc>
                <a:spcPct val="100000"/>
              </a:lnSpc>
              <a:spcBef>
                <a:spcPts val="600"/>
              </a:spcBef>
              <a:spcAft>
                <a:spcPts val="0"/>
              </a:spcAft>
              <a:buSzPts val="1600"/>
              <a:buNone/>
            </a:pPr>
            <a:r>
              <a:rPr lang="en" sz="1100"/>
              <a:t>[how results are changed if you use advanced search?]</a:t>
            </a:r>
            <a:endParaRPr sz="1100"/>
          </a:p>
        </p:txBody>
      </p:sp>
      <p:sp>
        <p:nvSpPr>
          <p:cNvPr id="381" name="Google Shape;381;p24"/>
          <p:cNvSpPr txBox="1">
            <a:spLocks noGrp="1"/>
          </p:cNvSpPr>
          <p:nvPr>
            <p:ph type="body" idx="2"/>
          </p:nvPr>
        </p:nvSpPr>
        <p:spPr>
          <a:xfrm>
            <a:off x="3291950" y="899700"/>
            <a:ext cx="2675100" cy="4062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Google Search</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Center store technology trends</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“Center store” technology trends</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r>
              <a:rPr lang="en" sz="1000">
                <a:solidFill>
                  <a:schemeClr val="dk2"/>
                </a:solidFill>
              </a:rPr>
              <a:t>[how results are changed if you search a specific phrase with quotation marks?]</a:t>
            </a:r>
            <a:endParaRPr sz="1000">
              <a:solidFill>
                <a:schemeClr val="dk2"/>
              </a:solidFill>
            </a:endParaRPr>
          </a:p>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“Center store” technology site:https://www.grocerydive.com</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r>
              <a:rPr lang="en" sz="1000">
                <a:solidFill>
                  <a:schemeClr val="dk2"/>
                </a:solidFill>
              </a:rPr>
              <a:t>[you have identified a website focusing on grocery store, use Google Advanced search to find articles within this site, how relevant the results are?]</a:t>
            </a:r>
            <a:endParaRPr sz="1000">
              <a:solidFill>
                <a:schemeClr val="dk2"/>
              </a:solidFill>
            </a:endParaRPr>
          </a:p>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“Center store” technology filetype:PDF</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“Center store” filetype:PDF  -Click Tools-&gt;updated last year</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Clr>
                <a:schemeClr val="dk1"/>
              </a:buClr>
              <a:buSzPts val="1100"/>
              <a:buFont typeface="Arial"/>
              <a:buNone/>
            </a:pPr>
            <a:r>
              <a:rPr lang="en" sz="1100">
                <a:solidFill>
                  <a:schemeClr val="dk2"/>
                </a:solidFill>
              </a:rPr>
              <a:t>[how results are changed if you use advanced search?]</a:t>
            </a:r>
            <a:endParaRPr sz="1000" b="1">
              <a:solidFill>
                <a:schemeClr val="dk2"/>
              </a:solidFill>
              <a:latin typeface="Lato"/>
              <a:ea typeface="Lato"/>
              <a:cs typeface="Lato"/>
              <a:sym typeface="Lato"/>
            </a:endParaRPr>
          </a:p>
        </p:txBody>
      </p:sp>
      <p:sp>
        <p:nvSpPr>
          <p:cNvPr id="382" name="Google Shape;382;p24"/>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25</a:t>
            </a:fld>
            <a:endParaRPr/>
          </a:p>
        </p:txBody>
      </p:sp>
      <p:sp>
        <p:nvSpPr>
          <p:cNvPr id="383" name="Google Shape;383;p24"/>
          <p:cNvSpPr txBox="1">
            <a:spLocks noGrp="1"/>
          </p:cNvSpPr>
          <p:nvPr>
            <p:ph type="title"/>
          </p:nvPr>
        </p:nvSpPr>
        <p:spPr>
          <a:xfrm>
            <a:off x="455750" y="310400"/>
            <a:ext cx="5511300" cy="54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a:t>Try Following Searches</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a:spLocks noGrp="1"/>
          </p:cNvSpPr>
          <p:nvPr>
            <p:ph type="title"/>
          </p:nvPr>
        </p:nvSpPr>
        <p:spPr>
          <a:xfrm>
            <a:off x="395975" y="420325"/>
            <a:ext cx="55113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a:t>Expand your search</a:t>
            </a:r>
            <a:endParaRPr/>
          </a:p>
        </p:txBody>
      </p:sp>
      <p:sp>
        <p:nvSpPr>
          <p:cNvPr id="389" name="Google Shape;389;p25"/>
          <p:cNvSpPr txBox="1">
            <a:spLocks noGrp="1"/>
          </p:cNvSpPr>
          <p:nvPr>
            <p:ph type="body" idx="1"/>
          </p:nvPr>
        </p:nvSpPr>
        <p:spPr>
          <a:xfrm>
            <a:off x="583625" y="1814075"/>
            <a:ext cx="1831500" cy="285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SzPts val="1200"/>
              <a:buNone/>
            </a:pPr>
            <a:r>
              <a:rPr lang="en" sz="1100" b="1">
                <a:latin typeface="Lato"/>
                <a:ea typeface="Lato"/>
                <a:cs typeface="Lato"/>
                <a:sym typeface="Lato"/>
              </a:rPr>
              <a:t>Use forward and backward citation tracking.</a:t>
            </a:r>
            <a:endParaRPr sz="1100" b="1">
              <a:latin typeface="Lato"/>
              <a:ea typeface="Lato"/>
              <a:cs typeface="Lato"/>
              <a:sym typeface="Lato"/>
            </a:endParaRPr>
          </a:p>
          <a:p>
            <a:pPr marL="0" marR="0" lvl="0" indent="0" algn="l" rtl="0">
              <a:lnSpc>
                <a:spcPct val="100000"/>
              </a:lnSpc>
              <a:spcBef>
                <a:spcPts val="600"/>
              </a:spcBef>
              <a:spcAft>
                <a:spcPts val="0"/>
              </a:spcAft>
              <a:buSzPts val="1200"/>
              <a:buNone/>
            </a:pPr>
            <a:r>
              <a:rPr lang="en" sz="1100" b="1" i="1"/>
              <a:t>Use citations from the reference section of the scholarly article to find backward citations or Cited by function of Google Scholar or library database to find forward citations.</a:t>
            </a:r>
            <a:endParaRPr sz="1100" b="1" i="1"/>
          </a:p>
          <a:p>
            <a:pPr marL="0" marR="0" lvl="0" indent="0" algn="l" rtl="0">
              <a:lnSpc>
                <a:spcPct val="100000"/>
              </a:lnSpc>
              <a:spcBef>
                <a:spcPts val="600"/>
              </a:spcBef>
              <a:spcAft>
                <a:spcPts val="0"/>
              </a:spcAft>
              <a:buSzPts val="1200"/>
              <a:buNone/>
            </a:pPr>
            <a:r>
              <a:rPr lang="en" sz="1100" b="1" i="1"/>
              <a:t>Forward and backward citations tend to discuss similar topics.</a:t>
            </a:r>
            <a:endParaRPr sz="1100" b="1" i="1"/>
          </a:p>
        </p:txBody>
      </p:sp>
      <p:sp>
        <p:nvSpPr>
          <p:cNvPr id="390" name="Google Shape;390;p25"/>
          <p:cNvSpPr txBox="1">
            <a:spLocks noGrp="1"/>
          </p:cNvSpPr>
          <p:nvPr>
            <p:ph type="body" idx="2"/>
          </p:nvPr>
        </p:nvSpPr>
        <p:spPr>
          <a:xfrm>
            <a:off x="2544012" y="1572750"/>
            <a:ext cx="1831500" cy="138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SzPts val="1200"/>
              <a:buNone/>
            </a:pPr>
            <a:endParaRPr sz="1100"/>
          </a:p>
          <a:p>
            <a:pPr marL="0" marR="0" lvl="0" indent="0" algn="l" rtl="0">
              <a:lnSpc>
                <a:spcPct val="100000"/>
              </a:lnSpc>
              <a:spcBef>
                <a:spcPts val="600"/>
              </a:spcBef>
              <a:spcAft>
                <a:spcPts val="0"/>
              </a:spcAft>
              <a:buSzPts val="1200"/>
              <a:buNone/>
            </a:pPr>
            <a:r>
              <a:rPr lang="en" sz="1100" b="1">
                <a:latin typeface="Lato"/>
                <a:ea typeface="Lato"/>
                <a:cs typeface="Lato"/>
                <a:sym typeface="Lato"/>
              </a:rPr>
              <a:t>Use Pearl Growing Technique</a:t>
            </a:r>
            <a:endParaRPr sz="1100" b="1">
              <a:latin typeface="Lato"/>
              <a:ea typeface="Lato"/>
              <a:cs typeface="Lato"/>
              <a:sym typeface="Lato"/>
            </a:endParaRPr>
          </a:p>
          <a:p>
            <a:pPr marL="0" marR="0" lvl="0" indent="0" algn="l" rtl="0">
              <a:lnSpc>
                <a:spcPct val="100000"/>
              </a:lnSpc>
              <a:spcBef>
                <a:spcPts val="600"/>
              </a:spcBef>
              <a:spcAft>
                <a:spcPts val="0"/>
              </a:spcAft>
              <a:buSzPts val="1200"/>
              <a:buNone/>
            </a:pPr>
            <a:r>
              <a:rPr lang="en" sz="1100" b="1" i="1"/>
              <a:t>Use the information from the article you’ve  found to discover clues for related research.</a:t>
            </a:r>
            <a:endParaRPr sz="1100" b="1" i="1"/>
          </a:p>
          <a:p>
            <a:pPr marL="0" marR="0" lvl="0" indent="0" algn="l" rtl="0">
              <a:lnSpc>
                <a:spcPct val="100000"/>
              </a:lnSpc>
              <a:spcBef>
                <a:spcPts val="600"/>
              </a:spcBef>
              <a:spcAft>
                <a:spcPts val="0"/>
              </a:spcAft>
              <a:buSzPts val="1200"/>
              <a:buNone/>
            </a:pPr>
            <a:r>
              <a:rPr lang="en" sz="1100" b="1" i="1"/>
              <a:t>Pay attention to  other research, author, data sources mentioned in the article.</a:t>
            </a:r>
            <a:endParaRPr sz="1100" b="1" i="1"/>
          </a:p>
        </p:txBody>
      </p:sp>
      <p:sp>
        <p:nvSpPr>
          <p:cNvPr id="391" name="Google Shape;391;p25"/>
          <p:cNvSpPr txBox="1">
            <a:spLocks noGrp="1"/>
          </p:cNvSpPr>
          <p:nvPr>
            <p:ph type="body" idx="3"/>
          </p:nvPr>
        </p:nvSpPr>
        <p:spPr>
          <a:xfrm>
            <a:off x="4340475" y="1814075"/>
            <a:ext cx="1831500" cy="242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sz="1100" b="1">
                <a:latin typeface="Lato"/>
                <a:ea typeface="Lato"/>
                <a:cs typeface="Lato"/>
                <a:sym typeface="Lato"/>
              </a:rPr>
              <a:t>Use Controlled Vocabulary</a:t>
            </a:r>
            <a:endParaRPr sz="1100" b="1">
              <a:latin typeface="Lato"/>
              <a:ea typeface="Lato"/>
              <a:cs typeface="Lato"/>
              <a:sym typeface="Lato"/>
            </a:endParaRPr>
          </a:p>
          <a:p>
            <a:pPr marL="0" lvl="0" indent="0" algn="l" rtl="0">
              <a:lnSpc>
                <a:spcPct val="100000"/>
              </a:lnSpc>
              <a:spcBef>
                <a:spcPts val="600"/>
              </a:spcBef>
              <a:spcAft>
                <a:spcPts val="0"/>
              </a:spcAft>
              <a:buSzPts val="1200"/>
              <a:buNone/>
            </a:pPr>
            <a:r>
              <a:rPr lang="en" sz="1100" b="1" i="1"/>
              <a:t>Advanced library catalogs and databases use “subject headings” or linked index to help users quickly find articles by the same author, under same subject or from the same journal, etc. Use these links can help you expand your searches quickly.</a:t>
            </a:r>
            <a:endParaRPr sz="1100" b="1" i="1"/>
          </a:p>
        </p:txBody>
      </p:sp>
      <p:sp>
        <p:nvSpPr>
          <p:cNvPr id="392" name="Google Shape;392;p25"/>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26</a:t>
            </a:fld>
            <a:endParaRPr/>
          </a:p>
        </p:txBody>
      </p:sp>
      <p:sp>
        <p:nvSpPr>
          <p:cNvPr id="393" name="Google Shape;393;p25"/>
          <p:cNvSpPr txBox="1">
            <a:spLocks noGrp="1"/>
          </p:cNvSpPr>
          <p:nvPr>
            <p:ph type="body" idx="1"/>
          </p:nvPr>
        </p:nvSpPr>
        <p:spPr>
          <a:xfrm>
            <a:off x="583625" y="1277725"/>
            <a:ext cx="48954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SzPts val="1200"/>
              <a:buNone/>
            </a:pPr>
            <a:r>
              <a:rPr lang="en" sz="1100" b="1"/>
              <a:t>After you find some related articles, use following techniques to expand your search:</a:t>
            </a:r>
            <a:endParaRPr sz="11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Google Shape;398;p26"/>
          <p:cNvSpPr txBox="1">
            <a:spLocks noGrp="1"/>
          </p:cNvSpPr>
          <p:nvPr>
            <p:ph type="ctrTitle" idx="4294967295"/>
          </p:nvPr>
        </p:nvSpPr>
        <p:spPr>
          <a:xfrm>
            <a:off x="2140050" y="872875"/>
            <a:ext cx="4863900" cy="1159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434343"/>
              </a:buClr>
              <a:buSzPts val="4800"/>
              <a:buFont typeface="Lato Hairline"/>
              <a:buNone/>
            </a:pPr>
            <a:r>
              <a:rPr lang="en" sz="6000" b="0" i="0" u="none" strike="noStrike" cap="none">
                <a:solidFill>
                  <a:srgbClr val="FFFFFF"/>
                </a:solidFill>
                <a:latin typeface="Lato Hairline"/>
                <a:ea typeface="Lato Hairline"/>
                <a:cs typeface="Lato Hairline"/>
                <a:sym typeface="Lato Hairline"/>
              </a:rPr>
              <a:t>Thanks!</a:t>
            </a:r>
            <a:endParaRPr sz="6000" b="0" i="0" u="none" strike="noStrike" cap="none">
              <a:solidFill>
                <a:srgbClr val="FFFFFF"/>
              </a:solidFill>
              <a:latin typeface="Lato Hairline"/>
              <a:ea typeface="Lato Hairline"/>
              <a:cs typeface="Lato Hairline"/>
              <a:sym typeface="Lato Hairline"/>
            </a:endParaRPr>
          </a:p>
        </p:txBody>
      </p:sp>
      <p:sp>
        <p:nvSpPr>
          <p:cNvPr id="399" name="Google Shape;399;p26"/>
          <p:cNvSpPr txBox="1">
            <a:spLocks noGrp="1"/>
          </p:cNvSpPr>
          <p:nvPr>
            <p:ph type="subTitle" idx="4294967295"/>
          </p:nvPr>
        </p:nvSpPr>
        <p:spPr>
          <a:xfrm>
            <a:off x="2140050" y="2072430"/>
            <a:ext cx="48639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B7B7B7"/>
              </a:buClr>
              <a:buSzPts val="1800"/>
              <a:buFont typeface="Lato Light"/>
              <a:buNone/>
            </a:pPr>
            <a:r>
              <a:rPr lang="en" sz="3600" b="0" i="0" u="none" strike="noStrike" cap="none">
                <a:solidFill>
                  <a:srgbClr val="FFFFFF"/>
                </a:solidFill>
                <a:latin typeface="Lato Light"/>
                <a:ea typeface="Lato Light"/>
                <a:cs typeface="Lato Light"/>
                <a:sym typeface="Lato Light"/>
              </a:rPr>
              <a:t>Any questions?</a:t>
            </a:r>
            <a:endParaRPr sz="3600" b="0" i="0" u="none" strike="noStrike" cap="none">
              <a:solidFill>
                <a:srgbClr val="FFFFFF"/>
              </a:solidFill>
              <a:latin typeface="Lato Light"/>
              <a:ea typeface="Lato Light"/>
              <a:cs typeface="Lato Light"/>
              <a:sym typeface="Lato Light"/>
            </a:endParaRPr>
          </a:p>
        </p:txBody>
      </p:sp>
      <p:sp>
        <p:nvSpPr>
          <p:cNvPr id="400" name="Google Shape;400;p26"/>
          <p:cNvSpPr txBox="1">
            <a:spLocks noGrp="1"/>
          </p:cNvSpPr>
          <p:nvPr>
            <p:ph type="body" idx="4294967295"/>
          </p:nvPr>
        </p:nvSpPr>
        <p:spPr>
          <a:xfrm>
            <a:off x="2140050" y="2896928"/>
            <a:ext cx="4863900" cy="1373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800"/>
              <a:buNone/>
            </a:pPr>
            <a:r>
              <a:rPr lang="en" sz="1400">
                <a:solidFill>
                  <a:srgbClr val="FFFFFF"/>
                </a:solidFill>
              </a:rPr>
              <a:t>You can find me at:</a:t>
            </a:r>
            <a:endParaRPr sz="1400">
              <a:solidFill>
                <a:srgbClr val="FFFFFF"/>
              </a:solidFill>
            </a:endParaRPr>
          </a:p>
          <a:p>
            <a:pPr marL="0" lvl="0" indent="0" algn="ctr" rtl="0">
              <a:lnSpc>
                <a:spcPct val="100000"/>
              </a:lnSpc>
              <a:spcBef>
                <a:spcPts val="600"/>
              </a:spcBef>
              <a:spcAft>
                <a:spcPts val="0"/>
              </a:spcAft>
              <a:buSzPts val="1800"/>
              <a:buNone/>
            </a:pPr>
            <a:r>
              <a:rPr lang="en" sz="1400">
                <a:solidFill>
                  <a:srgbClr val="FFFFFF"/>
                </a:solidFill>
              </a:rPr>
              <a:t>yan.liu1@maine.edu</a:t>
            </a:r>
            <a:endParaRPr sz="1400">
              <a:solidFill>
                <a:srgbClr val="FFFFFF"/>
              </a:solidFill>
            </a:endParaRPr>
          </a:p>
        </p:txBody>
      </p:sp>
      <p:sp>
        <p:nvSpPr>
          <p:cNvPr id="401" name="Google Shape;401;p26"/>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ctrTitle"/>
          </p:nvPr>
        </p:nvSpPr>
        <p:spPr>
          <a:xfrm>
            <a:off x="685800" y="2991852"/>
            <a:ext cx="4191000" cy="104669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dirty="0">
                <a:solidFill>
                  <a:srgbClr val="1155CC"/>
                </a:solidFill>
              </a:rPr>
              <a:t>1.</a:t>
            </a:r>
            <a:endParaRPr dirty="0">
              <a:solidFill>
                <a:srgbClr val="1155CC"/>
              </a:solidFill>
            </a:endParaRPr>
          </a:p>
          <a:p>
            <a:pPr marL="0" lvl="0" indent="0" algn="l" rtl="0">
              <a:lnSpc>
                <a:spcPct val="100000"/>
              </a:lnSpc>
              <a:spcBef>
                <a:spcPts val="0"/>
              </a:spcBef>
              <a:spcAft>
                <a:spcPts val="0"/>
              </a:spcAft>
              <a:buSzPts val="4800"/>
              <a:buNone/>
            </a:pPr>
            <a:r>
              <a:rPr lang="en" dirty="0"/>
              <a:t>Brainstorming</a:t>
            </a:r>
            <a:endParaRPr dirty="0"/>
          </a:p>
        </p:txBody>
      </p:sp>
      <p:sp>
        <p:nvSpPr>
          <p:cNvPr id="128" name="Google Shape;128;p3"/>
          <p:cNvSpPr txBox="1">
            <a:spLocks noGrp="1"/>
          </p:cNvSpPr>
          <p:nvPr>
            <p:ph type="subTitle" idx="1"/>
          </p:nvPr>
        </p:nvSpPr>
        <p:spPr>
          <a:xfrm>
            <a:off x="685800" y="4135454"/>
            <a:ext cx="39147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Business research in classroom vs. in workplace</a:t>
            </a:r>
            <a:endParaRPr/>
          </a:p>
        </p:txBody>
      </p:sp>
      <p:sp>
        <p:nvSpPr>
          <p:cNvPr id="129" name="Google Shape;129;p3"/>
          <p:cNvSpPr txBox="1">
            <a:spLocks noGrp="1"/>
          </p:cNvSpPr>
          <p:nvPr>
            <p:ph type="sldNum" idx="4294967295"/>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body" idx="1"/>
          </p:nvPr>
        </p:nvSpPr>
        <p:spPr>
          <a:xfrm>
            <a:off x="2450025" y="1544000"/>
            <a:ext cx="4177200" cy="34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2400"/>
              <a:buNone/>
            </a:pPr>
            <a:r>
              <a:rPr lang="en" i="0">
                <a:solidFill>
                  <a:srgbClr val="FFFFFF"/>
                </a:solidFill>
                <a:latin typeface="Oswald"/>
                <a:ea typeface="Oswald"/>
                <a:cs typeface="Oswald"/>
                <a:sym typeface="Oswald"/>
              </a:rPr>
              <a:t>“What are the differences between research project assigned in classroom vs. assigned at workplace?”</a:t>
            </a:r>
            <a:endParaRPr i="0">
              <a:solidFill>
                <a:srgbClr val="FFFFFF"/>
              </a:solidFill>
              <a:latin typeface="Oswald"/>
              <a:ea typeface="Oswald"/>
              <a:cs typeface="Oswald"/>
              <a:sym typeface="Oswald"/>
            </a:endParaRPr>
          </a:p>
        </p:txBody>
      </p:sp>
      <p:sp>
        <p:nvSpPr>
          <p:cNvPr id="135" name="Google Shape;135;p4"/>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body" idx="1"/>
          </p:nvPr>
        </p:nvSpPr>
        <p:spPr>
          <a:xfrm>
            <a:off x="2483400" y="1672200"/>
            <a:ext cx="4177200" cy="347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2400"/>
              <a:buNone/>
            </a:pPr>
            <a:r>
              <a:rPr lang="en" i="0">
                <a:solidFill>
                  <a:srgbClr val="FFFFFF"/>
                </a:solidFill>
                <a:latin typeface="Oswald"/>
                <a:ea typeface="Oswald"/>
                <a:cs typeface="Oswald"/>
                <a:sym typeface="Oswald"/>
              </a:rPr>
              <a:t>“How would you deal with the research request at workplace differently?”</a:t>
            </a:r>
            <a:endParaRPr/>
          </a:p>
        </p:txBody>
      </p:sp>
      <p:sp>
        <p:nvSpPr>
          <p:cNvPr id="141" name="Google Shape;141;p5"/>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457200" y="274725"/>
            <a:ext cx="2675100" cy="4575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 sz="1000" b="1">
                <a:solidFill>
                  <a:schemeClr val="dk2"/>
                </a:solidFill>
                <a:latin typeface="Lato"/>
                <a:ea typeface="Lato"/>
                <a:cs typeface="Lato"/>
                <a:sym typeface="Lato"/>
              </a:rPr>
              <a:t>“What are the differences between research project assigned in classroom vs. assigned at workplace?”</a:t>
            </a:r>
            <a:endParaRPr b="1"/>
          </a:p>
          <a:p>
            <a:pPr marL="0" lvl="0" indent="0" algn="l" rtl="0">
              <a:lnSpc>
                <a:spcPct val="100000"/>
              </a:lnSpc>
              <a:spcBef>
                <a:spcPts val="600"/>
              </a:spcBef>
              <a:spcAft>
                <a:spcPts val="0"/>
              </a:spcAft>
              <a:buSzPts val="1600"/>
              <a:buNone/>
            </a:pPr>
            <a:endParaRPr sz="1100"/>
          </a:p>
        </p:txBody>
      </p:sp>
      <p:sp>
        <p:nvSpPr>
          <p:cNvPr id="147" name="Google Shape;147;p6"/>
          <p:cNvSpPr txBox="1">
            <a:spLocks noGrp="1"/>
          </p:cNvSpPr>
          <p:nvPr>
            <p:ph type="body" idx="2"/>
          </p:nvPr>
        </p:nvSpPr>
        <p:spPr>
          <a:xfrm>
            <a:off x="3293400" y="274725"/>
            <a:ext cx="2675100" cy="4575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600"/>
              <a:buNone/>
            </a:pPr>
            <a:r>
              <a:rPr lang="en" sz="1000" b="1">
                <a:solidFill>
                  <a:schemeClr val="dk2"/>
                </a:solidFill>
                <a:latin typeface="Lato"/>
                <a:ea typeface="Lato"/>
                <a:cs typeface="Lato"/>
                <a:sym typeface="Lato"/>
              </a:rPr>
              <a:t>How would you deal with the research request differently at workplace?</a:t>
            </a:r>
            <a:endParaRPr sz="1000" b="1">
              <a:solidFill>
                <a:schemeClr val="dk2"/>
              </a:solidFill>
              <a:latin typeface="Lato"/>
              <a:ea typeface="Lato"/>
              <a:cs typeface="Lato"/>
              <a:sym typeface="Lato"/>
            </a:endParaRPr>
          </a:p>
          <a:p>
            <a:pPr marL="0" lvl="0" indent="0" algn="l" rtl="0">
              <a:lnSpc>
                <a:spcPct val="100000"/>
              </a:lnSpc>
              <a:spcBef>
                <a:spcPts val="600"/>
              </a:spcBef>
              <a:spcAft>
                <a:spcPts val="0"/>
              </a:spcAft>
              <a:buSzPts val="1600"/>
              <a:buNone/>
            </a:pPr>
            <a:endParaRPr sz="1000" b="1">
              <a:solidFill>
                <a:schemeClr val="dk2"/>
              </a:solidFill>
              <a:latin typeface="Lato"/>
              <a:ea typeface="Lato"/>
              <a:cs typeface="Lato"/>
              <a:sym typeface="Lato"/>
            </a:endParaRPr>
          </a:p>
        </p:txBody>
      </p:sp>
      <p:sp>
        <p:nvSpPr>
          <p:cNvPr id="148" name="Google Shape;148;p6"/>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7"/>
          <p:cNvSpPr txBox="1">
            <a:spLocks noGrp="1"/>
          </p:cNvSpPr>
          <p:nvPr>
            <p:ph type="title" idx="4294967295"/>
          </p:nvPr>
        </p:nvSpPr>
        <p:spPr>
          <a:xfrm>
            <a:off x="2161625" y="829400"/>
            <a:ext cx="4754100" cy="59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SzPts val="4800"/>
              <a:buNone/>
            </a:pPr>
            <a:r>
              <a:rPr lang="en" sz="1400">
                <a:solidFill>
                  <a:srgbClr val="000000"/>
                </a:solidFill>
                <a:latin typeface="Oswald"/>
                <a:ea typeface="Oswald"/>
                <a:cs typeface="Oswald"/>
                <a:sym typeface="Oswald"/>
              </a:rPr>
              <a:t>The Dynamics of Research at Workplace</a:t>
            </a:r>
            <a:endParaRPr sz="1400">
              <a:solidFill>
                <a:srgbClr val="000000"/>
              </a:solidFill>
              <a:latin typeface="Oswald"/>
              <a:ea typeface="Oswald"/>
              <a:cs typeface="Oswald"/>
              <a:sym typeface="Oswald"/>
            </a:endParaRPr>
          </a:p>
        </p:txBody>
      </p:sp>
      <p:sp>
        <p:nvSpPr>
          <p:cNvPr id="154" name="Google Shape;154;p7"/>
          <p:cNvSpPr txBox="1">
            <a:spLocks noGrp="1"/>
          </p:cNvSpPr>
          <p:nvPr>
            <p:ph type="sldNum" idx="12"/>
          </p:nvPr>
        </p:nvSpPr>
        <p:spPr>
          <a:xfrm>
            <a:off x="4297650" y="4447973"/>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fld id="{00000000-1234-1234-1234-123412341234}" type="slidenum">
              <a:rPr lang="en">
                <a:solidFill>
                  <a:srgbClr val="999999"/>
                </a:solidFill>
              </a:rPr>
              <a:t>7</a:t>
            </a:fld>
            <a:endParaRPr>
              <a:solidFill>
                <a:srgbClr val="999999"/>
              </a:solidFill>
            </a:endParaRPr>
          </a:p>
        </p:txBody>
      </p:sp>
      <p:sp>
        <p:nvSpPr>
          <p:cNvPr id="155" name="Google Shape;155;p7"/>
          <p:cNvSpPr txBox="1"/>
          <p:nvPr/>
        </p:nvSpPr>
        <p:spPr>
          <a:xfrm>
            <a:off x="1998925" y="1558375"/>
            <a:ext cx="5221500" cy="225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Research at workplace may not come with a detailed description or outline, you have to explore and constantly making decisions for the scope of your research.</a:t>
            </a:r>
            <a:endParaRPr sz="1400" b="0" i="0" u="none" strike="noStrike" cap="none">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Oswald"/>
                <a:ea typeface="Oswald"/>
                <a:cs typeface="Oswald"/>
                <a:sym typeface="Oswald"/>
              </a:rPr>
              <a:t>The request may come with a scope that is broad or not quite clear or loaded with others’ assumptions. What are the underlying assumptions of your project topic? Could they be challenged? Would you include them into your research scope or not? Why? What other questions do you have for the scope of this research?</a:t>
            </a:r>
            <a:endParaRPr sz="1400" b="0" i="0" u="none" strike="noStrike" cap="none">
              <a:solidFill>
                <a:srgbClr val="FFFFFF"/>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8</a:t>
            </a:fld>
            <a:endParaRPr/>
          </a:p>
        </p:txBody>
      </p:sp>
      <p:sp>
        <p:nvSpPr>
          <p:cNvPr id="161" name="Google Shape;161;p8"/>
          <p:cNvSpPr txBox="1">
            <a:spLocks noGrp="1"/>
          </p:cNvSpPr>
          <p:nvPr>
            <p:ph type="body" idx="1"/>
          </p:nvPr>
        </p:nvSpPr>
        <p:spPr>
          <a:xfrm>
            <a:off x="457200" y="882675"/>
            <a:ext cx="2675100" cy="3966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600"/>
              </a:spcBef>
              <a:spcAft>
                <a:spcPts val="0"/>
              </a:spcAft>
              <a:buClr>
                <a:schemeClr val="dk1"/>
              </a:buClr>
              <a:buSzPts val="1100"/>
              <a:buFont typeface="Arial"/>
              <a:buNone/>
            </a:pPr>
            <a:r>
              <a:rPr lang="en" sz="1000" b="1">
                <a:solidFill>
                  <a:schemeClr val="dk2"/>
                </a:solidFill>
                <a:latin typeface="Lato"/>
                <a:ea typeface="Lato"/>
                <a:cs typeface="Lato"/>
                <a:sym typeface="Lato"/>
              </a:rPr>
              <a:t>Sustainability Project</a:t>
            </a:r>
            <a:endParaRPr b="1"/>
          </a:p>
          <a:p>
            <a:pPr marL="0" lvl="0" indent="0" algn="l" rtl="0">
              <a:lnSpc>
                <a:spcPct val="100000"/>
              </a:lnSpc>
              <a:spcBef>
                <a:spcPts val="600"/>
              </a:spcBef>
              <a:spcAft>
                <a:spcPts val="0"/>
              </a:spcAft>
              <a:buSzPts val="1800"/>
              <a:buNone/>
            </a:pPr>
            <a:endParaRPr/>
          </a:p>
        </p:txBody>
      </p:sp>
      <p:sp>
        <p:nvSpPr>
          <p:cNvPr id="162" name="Google Shape;162;p8"/>
          <p:cNvSpPr txBox="1">
            <a:spLocks noGrp="1"/>
          </p:cNvSpPr>
          <p:nvPr>
            <p:ph type="body" idx="4294967295"/>
          </p:nvPr>
        </p:nvSpPr>
        <p:spPr>
          <a:xfrm>
            <a:off x="3293400" y="882825"/>
            <a:ext cx="2675100" cy="3966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800"/>
              <a:buNone/>
            </a:pPr>
            <a:r>
              <a:rPr lang="en" sz="1000" b="1">
                <a:solidFill>
                  <a:schemeClr val="dk2"/>
                </a:solidFill>
                <a:latin typeface="Lato"/>
                <a:ea typeface="Lato"/>
                <a:cs typeface="Lato"/>
                <a:sym typeface="Lato"/>
              </a:rPr>
              <a:t>Center Store Project</a:t>
            </a:r>
            <a:endParaRPr/>
          </a:p>
        </p:txBody>
      </p:sp>
      <p:sp>
        <p:nvSpPr>
          <p:cNvPr id="163" name="Google Shape;163;p8"/>
          <p:cNvSpPr txBox="1"/>
          <p:nvPr/>
        </p:nvSpPr>
        <p:spPr>
          <a:xfrm>
            <a:off x="416600" y="108250"/>
            <a:ext cx="5604600" cy="66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000000"/>
                </a:solidFill>
                <a:latin typeface="Lato Light"/>
                <a:ea typeface="Lato Light"/>
                <a:cs typeface="Lato Light"/>
                <a:sym typeface="Lato Light"/>
              </a:rPr>
              <a:t>What are the underlying assumptions of your project topic? Would you include them into your research scope or not? Why? What other questions do you have for the scope of this research?</a:t>
            </a:r>
            <a:endParaRPr sz="1200" b="0" i="0" u="none" strike="noStrike" cap="none">
              <a:solidFill>
                <a:srgbClr val="000000"/>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489775" y="456825"/>
            <a:ext cx="55113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sz="1400">
                <a:latin typeface="Oswald"/>
                <a:ea typeface="Oswald"/>
                <a:cs typeface="Oswald"/>
                <a:sym typeface="Oswald"/>
              </a:rPr>
              <a:t>After determining the initial scope of the task, we would use our imagination, think about who might care about this topic and would write something about it, and want to share it. If it is shared, where would the author share it and in what formats or platforms?</a:t>
            </a:r>
            <a:endParaRPr sz="1400">
              <a:latin typeface="Oswald"/>
              <a:ea typeface="Oswald"/>
              <a:cs typeface="Oswald"/>
              <a:sym typeface="Oswald"/>
            </a:endParaRPr>
          </a:p>
        </p:txBody>
      </p:sp>
      <p:sp>
        <p:nvSpPr>
          <p:cNvPr id="169" name="Google Shape;169;p9"/>
          <p:cNvSpPr txBox="1">
            <a:spLocks noGrp="1"/>
          </p:cNvSpPr>
          <p:nvPr>
            <p:ph type="body" idx="1"/>
          </p:nvPr>
        </p:nvSpPr>
        <p:spPr>
          <a:xfrm>
            <a:off x="489775" y="1636475"/>
            <a:ext cx="12675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a:t>Who</a:t>
            </a:r>
            <a:endParaRPr b="1"/>
          </a:p>
          <a:p>
            <a:pPr marL="0" lvl="0" indent="0" algn="l" rtl="0">
              <a:lnSpc>
                <a:spcPct val="100000"/>
              </a:lnSpc>
              <a:spcBef>
                <a:spcPts val="600"/>
              </a:spcBef>
              <a:spcAft>
                <a:spcPts val="0"/>
              </a:spcAft>
              <a:buSzPts val="1200"/>
              <a:buNone/>
            </a:pPr>
            <a:r>
              <a:rPr lang="en"/>
              <a:t>Scholars</a:t>
            </a:r>
            <a:endParaRPr/>
          </a:p>
          <a:p>
            <a:pPr marL="0" lvl="0" indent="0" algn="l" rtl="0">
              <a:lnSpc>
                <a:spcPct val="100000"/>
              </a:lnSpc>
              <a:spcBef>
                <a:spcPts val="600"/>
              </a:spcBef>
              <a:spcAft>
                <a:spcPts val="0"/>
              </a:spcAft>
              <a:buSzPts val="1200"/>
              <a:buNone/>
            </a:pPr>
            <a:r>
              <a:rPr lang="en"/>
              <a:t>Organizations</a:t>
            </a:r>
            <a:endParaRPr/>
          </a:p>
          <a:p>
            <a:pPr marL="0" lvl="0" indent="0" algn="l" rtl="0">
              <a:lnSpc>
                <a:spcPct val="100000"/>
              </a:lnSpc>
              <a:spcBef>
                <a:spcPts val="600"/>
              </a:spcBef>
              <a:spcAft>
                <a:spcPts val="0"/>
              </a:spcAft>
              <a:buSzPts val="1200"/>
              <a:buNone/>
            </a:pPr>
            <a:r>
              <a:rPr lang="en"/>
              <a:t>Governments</a:t>
            </a:r>
            <a:endParaRPr/>
          </a:p>
          <a:p>
            <a:pPr marL="0" lvl="0" indent="0" algn="l" rtl="0">
              <a:lnSpc>
                <a:spcPct val="100000"/>
              </a:lnSpc>
              <a:spcBef>
                <a:spcPts val="600"/>
              </a:spcBef>
              <a:spcAft>
                <a:spcPts val="0"/>
              </a:spcAft>
              <a:buSzPts val="1200"/>
              <a:buNone/>
            </a:pPr>
            <a:r>
              <a:rPr lang="en"/>
              <a:t>Trade Associations</a:t>
            </a:r>
            <a:endParaRPr/>
          </a:p>
          <a:p>
            <a:pPr marL="0" lvl="0" indent="0" algn="l" rtl="0">
              <a:lnSpc>
                <a:spcPct val="100000"/>
              </a:lnSpc>
              <a:spcBef>
                <a:spcPts val="600"/>
              </a:spcBef>
              <a:spcAft>
                <a:spcPts val="0"/>
              </a:spcAft>
              <a:buSzPts val="1200"/>
              <a:buNone/>
            </a:pPr>
            <a:r>
              <a:rPr lang="en"/>
              <a:t>Companies</a:t>
            </a:r>
            <a:endParaRPr/>
          </a:p>
          <a:p>
            <a:pPr marL="0" lvl="0" indent="0" algn="l" rtl="0">
              <a:lnSpc>
                <a:spcPct val="100000"/>
              </a:lnSpc>
              <a:spcBef>
                <a:spcPts val="600"/>
              </a:spcBef>
              <a:spcAft>
                <a:spcPts val="0"/>
              </a:spcAft>
              <a:buSzPts val="1200"/>
              <a:buNone/>
            </a:pPr>
            <a:r>
              <a:rPr lang="en"/>
              <a:t>Consulting Firms</a:t>
            </a:r>
            <a:endParaRPr/>
          </a:p>
          <a:p>
            <a:pPr marL="0" lvl="0" indent="0" algn="l" rtl="0">
              <a:lnSpc>
                <a:spcPct val="100000"/>
              </a:lnSpc>
              <a:spcBef>
                <a:spcPts val="600"/>
              </a:spcBef>
              <a:spcAft>
                <a:spcPts val="0"/>
              </a:spcAft>
              <a:buSzPts val="1200"/>
              <a:buNone/>
            </a:pPr>
            <a:r>
              <a:rPr lang="en"/>
              <a:t>Publishers</a:t>
            </a:r>
            <a:endParaRPr/>
          </a:p>
          <a:p>
            <a:pPr marL="0" lvl="0" indent="0" algn="l" rtl="0">
              <a:lnSpc>
                <a:spcPct val="100000"/>
              </a:lnSpc>
              <a:spcBef>
                <a:spcPts val="600"/>
              </a:spcBef>
              <a:spcAft>
                <a:spcPts val="0"/>
              </a:spcAft>
              <a:buSzPts val="1200"/>
              <a:buNone/>
            </a:pPr>
            <a:r>
              <a:rPr lang="en"/>
              <a:t>Consumers</a:t>
            </a:r>
            <a:endParaRPr/>
          </a:p>
        </p:txBody>
      </p:sp>
      <p:sp>
        <p:nvSpPr>
          <p:cNvPr id="170" name="Google Shape;170;p9"/>
          <p:cNvSpPr txBox="1">
            <a:spLocks noGrp="1"/>
          </p:cNvSpPr>
          <p:nvPr>
            <p:ph type="body" idx="2"/>
          </p:nvPr>
        </p:nvSpPr>
        <p:spPr>
          <a:xfrm>
            <a:off x="1699825" y="1636475"/>
            <a:ext cx="1506900"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a:t>Formats</a:t>
            </a:r>
            <a:endParaRPr b="1"/>
          </a:p>
          <a:p>
            <a:pPr marL="0" lvl="0" indent="0" algn="l" rtl="0">
              <a:lnSpc>
                <a:spcPct val="100000"/>
              </a:lnSpc>
              <a:spcBef>
                <a:spcPts val="600"/>
              </a:spcBef>
              <a:spcAft>
                <a:spcPts val="0"/>
              </a:spcAft>
              <a:buSzPts val="1200"/>
              <a:buNone/>
            </a:pPr>
            <a:r>
              <a:rPr lang="en"/>
              <a:t>Articles</a:t>
            </a:r>
            <a:endParaRPr/>
          </a:p>
          <a:p>
            <a:pPr marL="0" lvl="0" indent="0" algn="l" rtl="0">
              <a:lnSpc>
                <a:spcPct val="100000"/>
              </a:lnSpc>
              <a:spcBef>
                <a:spcPts val="600"/>
              </a:spcBef>
              <a:spcAft>
                <a:spcPts val="0"/>
              </a:spcAft>
              <a:buSzPts val="1200"/>
              <a:buNone/>
            </a:pPr>
            <a:r>
              <a:rPr lang="en"/>
              <a:t>Books</a:t>
            </a:r>
            <a:endParaRPr/>
          </a:p>
          <a:p>
            <a:pPr marL="0" lvl="0" indent="0" algn="l" rtl="0">
              <a:lnSpc>
                <a:spcPct val="100000"/>
              </a:lnSpc>
              <a:spcBef>
                <a:spcPts val="600"/>
              </a:spcBef>
              <a:spcAft>
                <a:spcPts val="0"/>
              </a:spcAft>
              <a:buSzPts val="1200"/>
              <a:buNone/>
            </a:pPr>
            <a:r>
              <a:rPr lang="en"/>
              <a:t>Reports</a:t>
            </a:r>
            <a:endParaRPr/>
          </a:p>
          <a:p>
            <a:pPr marL="0" lvl="0" indent="0" algn="l" rtl="0">
              <a:lnSpc>
                <a:spcPct val="100000"/>
              </a:lnSpc>
              <a:spcBef>
                <a:spcPts val="600"/>
              </a:spcBef>
              <a:spcAft>
                <a:spcPts val="0"/>
              </a:spcAft>
              <a:buSzPts val="1200"/>
              <a:buNone/>
            </a:pPr>
            <a:r>
              <a:rPr lang="en"/>
              <a:t>Case Studies</a:t>
            </a:r>
            <a:endParaRPr/>
          </a:p>
          <a:p>
            <a:pPr marL="0" lvl="0" indent="0" algn="l" rtl="0">
              <a:lnSpc>
                <a:spcPct val="100000"/>
              </a:lnSpc>
              <a:spcBef>
                <a:spcPts val="600"/>
              </a:spcBef>
              <a:spcAft>
                <a:spcPts val="0"/>
              </a:spcAft>
              <a:buSzPts val="1200"/>
              <a:buNone/>
            </a:pPr>
            <a:r>
              <a:rPr lang="en"/>
              <a:t>Interview</a:t>
            </a:r>
            <a:endParaRPr/>
          </a:p>
          <a:p>
            <a:pPr marL="0" lvl="0" indent="0" algn="l" rtl="0">
              <a:lnSpc>
                <a:spcPct val="100000"/>
              </a:lnSpc>
              <a:spcBef>
                <a:spcPts val="600"/>
              </a:spcBef>
              <a:spcAft>
                <a:spcPts val="0"/>
              </a:spcAft>
              <a:buSzPts val="1200"/>
              <a:buNone/>
            </a:pPr>
            <a:r>
              <a:rPr lang="en"/>
              <a:t>Presentation Slides</a:t>
            </a:r>
            <a:endParaRPr/>
          </a:p>
          <a:p>
            <a:pPr marL="0" lvl="0" indent="0" algn="l" rtl="0">
              <a:lnSpc>
                <a:spcPct val="100000"/>
              </a:lnSpc>
              <a:spcBef>
                <a:spcPts val="600"/>
              </a:spcBef>
              <a:spcAft>
                <a:spcPts val="0"/>
              </a:spcAft>
              <a:buSzPts val="1200"/>
              <a:buNone/>
            </a:pPr>
            <a:r>
              <a:rPr lang="en"/>
              <a:t>Tweets</a:t>
            </a:r>
            <a:endParaRPr/>
          </a:p>
          <a:p>
            <a:pPr marL="0" lvl="0" indent="0" algn="l" rtl="0">
              <a:lnSpc>
                <a:spcPct val="100000"/>
              </a:lnSpc>
              <a:spcBef>
                <a:spcPts val="600"/>
              </a:spcBef>
              <a:spcAft>
                <a:spcPts val="0"/>
              </a:spcAft>
              <a:buSzPts val="1200"/>
              <a:buNone/>
            </a:pPr>
            <a:r>
              <a:rPr lang="en">
                <a:solidFill>
                  <a:schemeClr val="dk2"/>
                </a:solidFill>
              </a:rPr>
              <a:t>Data</a:t>
            </a:r>
            <a:endParaRPr/>
          </a:p>
        </p:txBody>
      </p:sp>
      <p:sp>
        <p:nvSpPr>
          <p:cNvPr id="171" name="Google Shape;171;p9"/>
          <p:cNvSpPr txBox="1">
            <a:spLocks noGrp="1"/>
          </p:cNvSpPr>
          <p:nvPr>
            <p:ph type="body" idx="3"/>
          </p:nvPr>
        </p:nvSpPr>
        <p:spPr>
          <a:xfrm>
            <a:off x="3206725" y="1549300"/>
            <a:ext cx="1793292" cy="261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b="1" dirty="0"/>
              <a:t>Platform/Container</a:t>
            </a:r>
            <a:endParaRPr b="1" dirty="0"/>
          </a:p>
          <a:p>
            <a:pPr marL="0" lvl="0" indent="0" algn="l" rtl="0">
              <a:lnSpc>
                <a:spcPct val="100000"/>
              </a:lnSpc>
              <a:spcBef>
                <a:spcPts val="600"/>
              </a:spcBef>
              <a:spcAft>
                <a:spcPts val="0"/>
              </a:spcAft>
              <a:buSzPts val="1200"/>
              <a:buNone/>
            </a:pPr>
            <a:r>
              <a:rPr lang="en" dirty="0"/>
              <a:t>Book</a:t>
            </a:r>
            <a:endParaRPr dirty="0"/>
          </a:p>
          <a:p>
            <a:pPr marL="0" lvl="0" indent="0" algn="l" rtl="0">
              <a:lnSpc>
                <a:spcPct val="100000"/>
              </a:lnSpc>
              <a:spcBef>
                <a:spcPts val="600"/>
              </a:spcBef>
              <a:spcAft>
                <a:spcPts val="0"/>
              </a:spcAft>
              <a:buSzPts val="1200"/>
              <a:buNone/>
            </a:pPr>
            <a:r>
              <a:rPr lang="en" dirty="0"/>
              <a:t>Newspaper</a:t>
            </a:r>
            <a:endParaRPr dirty="0"/>
          </a:p>
          <a:p>
            <a:pPr marL="0" lvl="0" indent="0" algn="l" rtl="0">
              <a:lnSpc>
                <a:spcPct val="100000"/>
              </a:lnSpc>
              <a:spcBef>
                <a:spcPts val="600"/>
              </a:spcBef>
              <a:spcAft>
                <a:spcPts val="0"/>
              </a:spcAft>
              <a:buSzPts val="1200"/>
              <a:buNone/>
            </a:pPr>
            <a:r>
              <a:rPr lang="en" dirty="0"/>
              <a:t>Magazine</a:t>
            </a:r>
            <a:endParaRPr dirty="0"/>
          </a:p>
          <a:p>
            <a:pPr marL="0" lvl="0" indent="0" algn="l" rtl="0">
              <a:lnSpc>
                <a:spcPct val="100000"/>
              </a:lnSpc>
              <a:spcBef>
                <a:spcPts val="600"/>
              </a:spcBef>
              <a:spcAft>
                <a:spcPts val="0"/>
              </a:spcAft>
              <a:buSzPts val="1200"/>
              <a:buNone/>
            </a:pPr>
            <a:r>
              <a:rPr lang="en" dirty="0"/>
              <a:t>Journal</a:t>
            </a:r>
            <a:endParaRPr dirty="0"/>
          </a:p>
          <a:p>
            <a:pPr marL="0" lvl="0" indent="0" algn="l" rtl="0">
              <a:lnSpc>
                <a:spcPct val="100000"/>
              </a:lnSpc>
              <a:spcBef>
                <a:spcPts val="600"/>
              </a:spcBef>
              <a:spcAft>
                <a:spcPts val="0"/>
              </a:spcAft>
              <a:buSzPts val="1200"/>
              <a:buNone/>
            </a:pPr>
            <a:r>
              <a:rPr lang="en" dirty="0"/>
              <a:t>Database</a:t>
            </a:r>
            <a:endParaRPr dirty="0"/>
          </a:p>
          <a:p>
            <a:pPr marL="0" lvl="0" indent="0" algn="l" rtl="0">
              <a:lnSpc>
                <a:spcPct val="100000"/>
              </a:lnSpc>
              <a:spcBef>
                <a:spcPts val="600"/>
              </a:spcBef>
              <a:spcAft>
                <a:spcPts val="0"/>
              </a:spcAft>
              <a:buSzPts val="1200"/>
              <a:buNone/>
            </a:pPr>
            <a:r>
              <a:rPr lang="en" dirty="0"/>
              <a:t>Website</a:t>
            </a:r>
            <a:endParaRPr dirty="0"/>
          </a:p>
          <a:p>
            <a:pPr marL="0" lvl="0" indent="0" algn="l" rtl="0">
              <a:lnSpc>
                <a:spcPct val="100000"/>
              </a:lnSpc>
              <a:spcBef>
                <a:spcPts val="600"/>
              </a:spcBef>
              <a:spcAft>
                <a:spcPts val="0"/>
              </a:spcAft>
              <a:buSzPts val="1200"/>
              <a:buNone/>
            </a:pPr>
            <a:r>
              <a:rPr lang="en" dirty="0">
                <a:solidFill>
                  <a:schemeClr val="dk2"/>
                </a:solidFill>
              </a:rPr>
              <a:t>Social Media</a:t>
            </a:r>
            <a:endParaRPr dirty="0">
              <a:solidFill>
                <a:schemeClr val="dk2"/>
              </a:solidFill>
            </a:endParaRPr>
          </a:p>
          <a:p>
            <a:pPr marL="0" lvl="0" indent="0" algn="l" rtl="0">
              <a:lnSpc>
                <a:spcPct val="100000"/>
              </a:lnSpc>
              <a:spcBef>
                <a:spcPts val="600"/>
              </a:spcBef>
              <a:spcAft>
                <a:spcPts val="0"/>
              </a:spcAft>
              <a:buSzPts val="1200"/>
              <a:buNone/>
            </a:pPr>
            <a:r>
              <a:rPr lang="en" dirty="0">
                <a:solidFill>
                  <a:schemeClr val="dk2"/>
                </a:solidFill>
              </a:rPr>
              <a:t>Radio Programs</a:t>
            </a:r>
            <a:endParaRPr dirty="0">
              <a:solidFill>
                <a:schemeClr val="dk2"/>
              </a:solidFill>
            </a:endParaRPr>
          </a:p>
          <a:p>
            <a:pPr marL="0" lvl="0" indent="0" algn="l" rtl="0">
              <a:lnSpc>
                <a:spcPct val="100000"/>
              </a:lnSpc>
              <a:spcBef>
                <a:spcPts val="600"/>
              </a:spcBef>
              <a:spcAft>
                <a:spcPts val="0"/>
              </a:spcAft>
              <a:buSzPts val="1200"/>
              <a:buNone/>
            </a:pPr>
            <a:r>
              <a:rPr lang="en" dirty="0">
                <a:solidFill>
                  <a:schemeClr val="dk2"/>
                </a:solidFill>
              </a:rPr>
              <a:t>TV Programs</a:t>
            </a:r>
            <a:endParaRPr dirty="0">
              <a:solidFill>
                <a:schemeClr val="dk2"/>
              </a:solidFill>
            </a:endParaRPr>
          </a:p>
          <a:p>
            <a:pPr marL="0" lvl="0" indent="0" algn="l" rtl="0">
              <a:lnSpc>
                <a:spcPct val="100000"/>
              </a:lnSpc>
              <a:spcBef>
                <a:spcPts val="600"/>
              </a:spcBef>
              <a:spcAft>
                <a:spcPts val="0"/>
              </a:spcAft>
              <a:buSzPts val="1200"/>
              <a:buNone/>
            </a:pPr>
            <a:r>
              <a:rPr lang="en" dirty="0">
                <a:solidFill>
                  <a:schemeClr val="dk2"/>
                </a:solidFill>
              </a:rPr>
              <a:t>Youtube</a:t>
            </a:r>
            <a:endParaRPr dirty="0">
              <a:solidFill>
                <a:schemeClr val="dk2"/>
              </a:solidFill>
            </a:endParaRPr>
          </a:p>
        </p:txBody>
      </p:sp>
      <p:sp>
        <p:nvSpPr>
          <p:cNvPr id="172" name="Google Shape;172;p9"/>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800"/>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Impresario - Coloured Light">
      <a:dk1>
        <a:srgbClr val="445469"/>
      </a:dk1>
      <a:lt1>
        <a:srgbClr val="FFFFFF"/>
      </a:lt1>
      <a:dk2>
        <a:srgbClr val="445469"/>
      </a:dk2>
      <a:lt2>
        <a:srgbClr val="FFFFFF"/>
      </a:lt2>
      <a:accent1>
        <a:srgbClr val="7FB34C"/>
      </a:accent1>
      <a:accent2>
        <a:srgbClr val="3891DE"/>
      </a:accent2>
      <a:accent3>
        <a:srgbClr val="485868"/>
      </a:accent3>
      <a:accent4>
        <a:srgbClr val="F1992D"/>
      </a:accent4>
      <a:accent5>
        <a:srgbClr val="EB223D"/>
      </a:accent5>
      <a:accent6>
        <a:srgbClr val="A1A1A1"/>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1945</Words>
  <Application>Microsoft Office PowerPoint</Application>
  <PresentationFormat>On-screen Show (16:9)</PresentationFormat>
  <Paragraphs>319</Paragraphs>
  <Slides>27</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Calibri</vt:lpstr>
      <vt:lpstr>Comfortaa</vt:lpstr>
      <vt:lpstr>Lato Light</vt:lpstr>
      <vt:lpstr>Lato</vt:lpstr>
      <vt:lpstr>Oswald</vt:lpstr>
      <vt:lpstr>Georgia</vt:lpstr>
      <vt:lpstr>Lato Black</vt:lpstr>
      <vt:lpstr>Roboto</vt:lpstr>
      <vt:lpstr>Lato Hairline</vt:lpstr>
      <vt:lpstr>Arial</vt:lpstr>
      <vt:lpstr>Eglamour template</vt:lpstr>
      <vt:lpstr>Default Theme</vt:lpstr>
      <vt:lpstr>Eglamour template</vt:lpstr>
      <vt:lpstr>Searching as Strategic Exploration BUA 490 Business Research Consultation Grace Liu 6/19/2019</vt:lpstr>
      <vt:lpstr>Hello!</vt:lpstr>
      <vt:lpstr>1. Brainstorming</vt:lpstr>
      <vt:lpstr>PowerPoint Presentation</vt:lpstr>
      <vt:lpstr>PowerPoint Presentation</vt:lpstr>
      <vt:lpstr>PowerPoint Presentation</vt:lpstr>
      <vt:lpstr>The Dynamics of Research at Workplace</vt:lpstr>
      <vt:lpstr>PowerPoint Presentation</vt:lpstr>
      <vt:lpstr>After determining the initial scope of the task, we would use our imagination, think about who might care about this topic and would write something about it, and want to share it. If it is shared, where would the author share it and in what formats or platforms?</vt:lpstr>
      <vt:lpstr>Mapping Information Sources with the Tools to Find them.</vt:lpstr>
      <vt:lpstr>What is available in a library? What is not?</vt:lpstr>
      <vt:lpstr>2. Develop a Search Strategy</vt:lpstr>
      <vt:lpstr>Work with your team to develop a search strategy</vt:lpstr>
      <vt:lpstr>Assignments</vt:lpstr>
      <vt:lpstr>Key Takeaways</vt:lpstr>
      <vt:lpstr>Thanks!</vt:lpstr>
      <vt:lpstr>Searching as Strategic Exploration BUA 490 Business Research Consultation Grace Liu 7/10/2019</vt:lpstr>
      <vt:lpstr>PowerPoint Presentation</vt:lpstr>
      <vt:lpstr>PowerPoint Presentation</vt:lpstr>
      <vt:lpstr>DEVELOP RESEARCH QUESTIONS</vt:lpstr>
      <vt:lpstr>DEVELOP RESEARCH QUESTIONS</vt:lpstr>
      <vt:lpstr>Design Search Terms</vt:lpstr>
      <vt:lpstr>Understand search engines</vt:lpstr>
      <vt:lpstr>Respond to your Search Results</vt:lpstr>
      <vt:lpstr>Try Following Searches</vt:lpstr>
      <vt:lpstr>Expand your search</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as Strategic Exploration BUA 490 Business Research Consultation Grace Liu 6/19/2019</dc:title>
  <dc:creator>Liu, Yan</dc:creator>
  <cp:lastModifiedBy>Liu, Yan</cp:lastModifiedBy>
  <cp:revision>2</cp:revision>
  <dcterms:modified xsi:type="dcterms:W3CDTF">2020-04-14T02:23:01Z</dcterms:modified>
</cp:coreProperties>
</file>