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8752E-97CF-4A3C-A948-9E8240656DDF}" v="2" dt="2021-07-26T19:37:57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76" d="100"/>
          <a:sy n="76" d="100"/>
        </p:scale>
        <p:origin x="146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Pseudoscience promoters use web and social media to spread hyperbole and misinformation</a:t>
            </a:r>
          </a:p>
          <a:p>
            <a:endParaRPr lang="en-US" dirty="0"/>
          </a:p>
          <a:p>
            <a:r>
              <a:rPr lang="en-US" dirty="0"/>
              <a:t>Attempt to sound scientific to appear credible</a:t>
            </a:r>
          </a:p>
          <a:p>
            <a:endParaRPr lang="en-US" dirty="0"/>
          </a:p>
          <a:p>
            <a:r>
              <a:rPr lang="en-US" dirty="0"/>
              <a:t>Appeal to intuition and emotion rather than reason and logic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9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Hypothesis testing and the experimental method are typically absent from pseudoscientific studies</a:t>
            </a:r>
          </a:p>
          <a:p>
            <a:endParaRPr lang="en-US" dirty="0"/>
          </a:p>
          <a:p>
            <a:r>
              <a:rPr lang="en-US" dirty="0"/>
              <a:t>Arguments are based on stories and anecdotes and may incorporate literary and mystical language</a:t>
            </a:r>
          </a:p>
          <a:p>
            <a:endParaRPr lang="en-US" dirty="0"/>
          </a:p>
          <a:p>
            <a:r>
              <a:rPr lang="en-US" dirty="0"/>
              <a:t>Pseudoscientific language may sound scientific but is usually vague and imprecise</a:t>
            </a:r>
          </a:p>
          <a:p>
            <a:endParaRPr lang="en-US" dirty="0"/>
          </a:p>
          <a:p>
            <a:r>
              <a:rPr lang="en-US" dirty="0"/>
              <a:t>Author’s may “cherry pick” studies that support their claims and ignore others that refute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84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Magical thinking appeals to intuitive and common-sense reasoning and is associated with animism, spurious similarity, and mistaken cause and effect thought processes</a:t>
            </a:r>
          </a:p>
          <a:p>
            <a:endParaRPr lang="en-US" dirty="0"/>
          </a:p>
          <a:p>
            <a:r>
              <a:rPr lang="en-US" dirty="0"/>
              <a:t>The audience that pseudoscientists aim to reach is general, non-technical readers unlike science which is geared toward specialists</a:t>
            </a:r>
          </a:p>
          <a:p>
            <a:endParaRPr lang="en-US" dirty="0"/>
          </a:p>
          <a:p>
            <a:r>
              <a:rPr lang="en-US" dirty="0"/>
              <a:t>Pseudoscience often is associated with profit motives and attempts to sell a particular product or service which is never the case in scientific studies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8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Pseudoscience advocates organic food to GMOs</a:t>
            </a:r>
          </a:p>
          <a:p>
            <a:endParaRPr lang="en-US" dirty="0"/>
          </a:p>
          <a:p>
            <a:r>
              <a:rPr lang="en-US" dirty="0"/>
              <a:t>Prefer environmentally friendly alternatives to chemical products</a:t>
            </a:r>
          </a:p>
          <a:p>
            <a:endParaRPr lang="en-US" dirty="0"/>
          </a:p>
          <a:p>
            <a:r>
              <a:rPr lang="en-US" dirty="0"/>
              <a:t>Alternative health and medical treatments safer than conventional ones</a:t>
            </a:r>
          </a:p>
          <a:p>
            <a:endParaRPr lang="en-US" dirty="0"/>
          </a:p>
          <a:p>
            <a:r>
              <a:rPr lang="en-US" dirty="0"/>
              <a:t>Disinterest and disbelief in empirical research and methods of science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fake news and pseudoscience used exaggerated headlines to attract audiences</a:t>
            </a:r>
          </a:p>
          <a:p>
            <a:endParaRPr lang="en-US" dirty="0"/>
          </a:p>
          <a:p>
            <a:r>
              <a:rPr lang="en-US" dirty="0"/>
              <a:t>Entice the reader into buying newspapers or bogus remedies</a:t>
            </a:r>
          </a:p>
          <a:p>
            <a:endParaRPr lang="en-US" dirty="0"/>
          </a:p>
          <a:p>
            <a:r>
              <a:rPr lang="en-US" dirty="0"/>
              <a:t>Bold headlines with little or no research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radio began to eclipse popularity of newspapers, pseudoscience moved to the airwaves</a:t>
            </a:r>
          </a:p>
          <a:p>
            <a:endParaRPr lang="en-US" dirty="0"/>
          </a:p>
          <a:p>
            <a:r>
              <a:rPr lang="en-US" dirty="0"/>
              <a:t>Announcers would promote pseudoscience products in between programs</a:t>
            </a:r>
          </a:p>
          <a:p>
            <a:endParaRPr lang="en-US" dirty="0"/>
          </a:p>
          <a:p>
            <a:r>
              <a:rPr lang="en-US" dirty="0"/>
              <a:t>In the ‘fifties, TV’s popularity began to affect radio ratings</a:t>
            </a:r>
          </a:p>
          <a:p>
            <a:endParaRPr lang="en-US" dirty="0"/>
          </a:p>
          <a:p>
            <a:r>
              <a:rPr lang="en-US" dirty="0"/>
              <a:t>Radio hosts discovered that audiences liked programs about supernatural, miracle cures, and extraordinary abilities</a:t>
            </a:r>
          </a:p>
          <a:p>
            <a:endParaRPr lang="en-US" dirty="0"/>
          </a:p>
          <a:p>
            <a:r>
              <a:rPr lang="en-US" dirty="0"/>
              <a:t>They started offering these programs regularly to boost ratings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popularity of the web attracted pseudoscience promoters</a:t>
            </a:r>
          </a:p>
          <a:p>
            <a:endParaRPr lang="en-US" dirty="0"/>
          </a:p>
          <a:p>
            <a:r>
              <a:rPr lang="en-US" dirty="0"/>
              <a:t>Sophisticated web design became easier and more accessible to the public</a:t>
            </a:r>
          </a:p>
          <a:p>
            <a:endParaRPr lang="en-US" dirty="0"/>
          </a:p>
          <a:p>
            <a:r>
              <a:rPr lang="en-US" dirty="0"/>
              <a:t>Amateurs could create sophisticated pseudoscience websites difficult to tell from real ones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Pseudoscience purveyors portray scientists as an insular group that only communicates with peers</a:t>
            </a:r>
          </a:p>
          <a:p>
            <a:endParaRPr lang="en-US" dirty="0"/>
          </a:p>
          <a:p>
            <a:r>
              <a:rPr lang="en-US" dirty="0"/>
              <a:t>Scientists alleged to have commercial and political ties that make them suspect</a:t>
            </a:r>
          </a:p>
          <a:p>
            <a:endParaRPr lang="en-US" dirty="0"/>
          </a:p>
          <a:p>
            <a:r>
              <a:rPr lang="en-US" dirty="0"/>
              <a:t>They conduct research without regard for environmental and social impact</a:t>
            </a:r>
          </a:p>
          <a:p>
            <a:endParaRPr lang="en-US" dirty="0"/>
          </a:p>
          <a:p>
            <a:r>
              <a:rPr lang="en-US" dirty="0"/>
              <a:t>Mainstream media is also beholden to corporate advertisers and cannot communicate unbiased news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05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Alternative science sources makes consumers feel in control</a:t>
            </a:r>
          </a:p>
          <a:p>
            <a:endParaRPr lang="en-US" dirty="0"/>
          </a:p>
          <a:p>
            <a:r>
              <a:rPr lang="en-US" dirty="0"/>
              <a:t>Identify with like-minded users who frequent alternative sites</a:t>
            </a:r>
          </a:p>
          <a:p>
            <a:endParaRPr lang="en-US" dirty="0"/>
          </a:p>
          <a:p>
            <a:r>
              <a:rPr lang="en-US" dirty="0"/>
              <a:t>Fake products may still have real effects if users choose to believe in them</a:t>
            </a:r>
          </a:p>
          <a:p>
            <a:endParaRPr lang="en-US" dirty="0"/>
          </a:p>
          <a:p>
            <a:r>
              <a:rPr lang="en-US" dirty="0"/>
              <a:t>Users needing help are motivated to believe rather than question evidence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4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Distinguishing pseudoscience from genuine science can be challenging</a:t>
            </a:r>
          </a:p>
          <a:p>
            <a:endParaRPr lang="en-US" dirty="0"/>
          </a:p>
          <a:p>
            <a:r>
              <a:rPr lang="en-US" dirty="0"/>
              <a:t>Fake science is characterized by sweeping generalities and short on details</a:t>
            </a:r>
          </a:p>
          <a:p>
            <a:endParaRPr lang="en-US" dirty="0"/>
          </a:p>
          <a:p>
            <a:r>
              <a:rPr lang="en-US" dirty="0"/>
              <a:t>Publications in which pseudoscience appears are seldom peer reviewed</a:t>
            </a:r>
          </a:p>
          <a:p>
            <a:endParaRPr lang="en-US" dirty="0"/>
          </a:p>
          <a:p>
            <a:r>
              <a:rPr lang="en-US" dirty="0"/>
              <a:t>Methodology and evidence are minimal or missing altogether</a:t>
            </a:r>
          </a:p>
          <a:p>
            <a:endParaRPr lang="en-US" dirty="0"/>
          </a:p>
          <a:p>
            <a:r>
              <a:rPr lang="en-US" dirty="0"/>
              <a:t>Evidence may be unreliable (e.g. subjective validation)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55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Pseudoscience is characterized by shoddy scholarship suggesting a weak grasp of literature by author</a:t>
            </a:r>
          </a:p>
          <a:p>
            <a:endParaRPr lang="en-US" dirty="0"/>
          </a:p>
          <a:p>
            <a:r>
              <a:rPr lang="en-US" dirty="0"/>
              <a:t>Citations are often lacking and authors cite obscure or outdated research that may have been refuted</a:t>
            </a:r>
          </a:p>
          <a:p>
            <a:endParaRPr lang="en-US" dirty="0"/>
          </a:p>
          <a:p>
            <a:r>
              <a:rPr lang="en-US" dirty="0"/>
              <a:t>Studies may be funded by organizations that are biased toward funding research that supports their interests or lack funding at all</a:t>
            </a:r>
          </a:p>
          <a:p>
            <a:endParaRPr lang="en-US" dirty="0"/>
          </a:p>
          <a:p>
            <a:r>
              <a:rPr lang="en-US" dirty="0"/>
              <a:t>Authors often have advanced degrees in unrelated fields or from dubious institutions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New: Lesson Plans for Different Disciplines and Audiences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8D04F0B-464A-F54B-BE0D-C354670B0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Fake News-Pseudoscience Connection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Citations Practices, Funding, and Credentials Are Significant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Pseudoscience scholarship generally poor</a:t>
            </a:r>
          </a:p>
          <a:p>
            <a:r>
              <a:rPr lang="en-US" dirty="0"/>
              <a:t>Citations few or obscure</a:t>
            </a:r>
          </a:p>
          <a:p>
            <a:r>
              <a:rPr lang="en-US" dirty="0"/>
              <a:t>Funding biased or lacking</a:t>
            </a:r>
          </a:p>
          <a:p>
            <a:r>
              <a:rPr lang="en-US" dirty="0"/>
              <a:t>Author credentials unrelated/questionable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5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and Language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Pseudoscience ignores experimentation/observation</a:t>
            </a:r>
          </a:p>
          <a:p>
            <a:r>
              <a:rPr lang="en-US" dirty="0"/>
              <a:t>Uses stories and anecdotes</a:t>
            </a:r>
          </a:p>
          <a:p>
            <a:r>
              <a:rPr lang="en-US" dirty="0"/>
              <a:t>Symbols, metaphors, analogies, associations</a:t>
            </a:r>
          </a:p>
          <a:p>
            <a:r>
              <a:rPr lang="en-US" dirty="0"/>
              <a:t>Polysyllabic scientific-sounding neologisms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21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Vital Role of Thinking and Intention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Genuine science complex and counterintuitive</a:t>
            </a:r>
          </a:p>
          <a:p>
            <a:r>
              <a:rPr lang="en-US" dirty="0"/>
              <a:t>Pseudoscience thinking magical/anachronistic</a:t>
            </a:r>
          </a:p>
          <a:p>
            <a:r>
              <a:rPr lang="en-US" dirty="0"/>
              <a:t>Aimed at general audience</a:t>
            </a:r>
          </a:p>
          <a:p>
            <a:r>
              <a:rPr lang="en-US" dirty="0"/>
              <a:t>Commercial intent underlies motivation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8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Fake News-Pseudoscience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Fake News Pervades Media</a:t>
            </a:r>
          </a:p>
          <a:p>
            <a:r>
              <a:rPr lang="en-US" dirty="0"/>
              <a:t>Pseudoscience Receives Less Attention</a:t>
            </a:r>
          </a:p>
          <a:p>
            <a:r>
              <a:rPr lang="en-US" dirty="0"/>
              <a:t>Sensationalize Science/Health News</a:t>
            </a:r>
          </a:p>
          <a:p>
            <a:r>
              <a:rPr lang="en-US" dirty="0"/>
              <a:t>Veneer of Scientific Respectability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Pseudoscience is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on Scientific Legitimacy</a:t>
            </a:r>
          </a:p>
          <a:p>
            <a:r>
              <a:rPr lang="en-US" dirty="0"/>
              <a:t>Exploit Skepticism of Science</a:t>
            </a:r>
          </a:p>
          <a:p>
            <a:r>
              <a:rPr lang="en-US" dirty="0"/>
              <a:t>Military/Industrial Ties Suspect</a:t>
            </a:r>
          </a:p>
          <a:p>
            <a:r>
              <a:rPr lang="en-US" dirty="0"/>
              <a:t>Seek Natural Environmental Alternatives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Fake News and Pseudoscience Share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Yellow Journalism’s sensational headlines</a:t>
            </a:r>
          </a:p>
          <a:p>
            <a:r>
              <a:rPr lang="en-US" dirty="0"/>
              <a:t>Maximize sales minimize research</a:t>
            </a:r>
          </a:p>
          <a:p>
            <a:r>
              <a:rPr lang="en-US" dirty="0"/>
              <a:t>Early Pseudoscience miracle cures</a:t>
            </a:r>
          </a:p>
          <a:p>
            <a:r>
              <a:rPr lang="en-US" dirty="0"/>
              <a:t>Hawk remedies, potions, elixirs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2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Pseudoscience Adapted to Changing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Pseudoscience moved to radio</a:t>
            </a:r>
          </a:p>
          <a:p>
            <a:r>
              <a:rPr lang="en-US" dirty="0"/>
              <a:t>Touted cures over airwaves</a:t>
            </a:r>
          </a:p>
          <a:p>
            <a:r>
              <a:rPr lang="en-US" dirty="0"/>
              <a:t>Television threatened radio</a:t>
            </a:r>
          </a:p>
          <a:p>
            <a:r>
              <a:rPr lang="en-US" dirty="0"/>
              <a:t>Radio began outlandish programming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Fake Science Moves to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Growth of web audience</a:t>
            </a:r>
          </a:p>
          <a:p>
            <a:r>
              <a:rPr lang="en-US" dirty="0"/>
              <a:t>Pseudoscience stories/sites mushroom</a:t>
            </a:r>
          </a:p>
          <a:p>
            <a:r>
              <a:rPr lang="en-US" dirty="0"/>
              <a:t>Web design becomes easier</a:t>
            </a:r>
          </a:p>
          <a:p>
            <a:r>
              <a:rPr lang="en-US" dirty="0"/>
              <a:t>Pseudoscience indistinguishable from science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7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Fake News, Pseudoscience and Conspiracy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Scientists elitist, untrustworthy, unintelligible</a:t>
            </a:r>
          </a:p>
          <a:p>
            <a:r>
              <a:rPr lang="en-US" dirty="0"/>
              <a:t>Alleged business/governmental connections</a:t>
            </a:r>
          </a:p>
          <a:p>
            <a:r>
              <a:rPr lang="en-US" dirty="0"/>
              <a:t>Prioritize profits over people</a:t>
            </a:r>
          </a:p>
          <a:p>
            <a:r>
              <a:rPr lang="en-US" dirty="0"/>
              <a:t>Mainstream media’s corporate bias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6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Psychological Aspects of Pseudoscience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feel in control</a:t>
            </a:r>
          </a:p>
          <a:p>
            <a:r>
              <a:rPr lang="en-US" dirty="0"/>
              <a:t>Alternatives feel empowering</a:t>
            </a:r>
          </a:p>
          <a:p>
            <a:r>
              <a:rPr lang="en-US" dirty="0"/>
              <a:t>Placebos have real effects</a:t>
            </a:r>
          </a:p>
          <a:p>
            <a:r>
              <a:rPr lang="en-US" dirty="0"/>
              <a:t>Motivated inference biases beliefs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3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Specificity, Peer Review,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Pseudoscience generalities lack specifics</a:t>
            </a:r>
          </a:p>
          <a:p>
            <a:r>
              <a:rPr lang="en-US" dirty="0"/>
              <a:t>Publications without peer review</a:t>
            </a:r>
          </a:p>
          <a:p>
            <a:r>
              <a:rPr lang="en-US" dirty="0"/>
              <a:t>Methodology weak or non-existent</a:t>
            </a:r>
          </a:p>
          <a:p>
            <a:r>
              <a:rPr lang="en-US" dirty="0"/>
              <a:t>Evidence sketchy and unmeasurable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On-screen Show (4:3)</PresentationFormat>
  <Paragraphs>156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Fake News-Pseudoscience Connection</vt:lpstr>
      <vt:lpstr>The Fake News-Pseudoscience Connection</vt:lpstr>
      <vt:lpstr>Pseudoscience is Complex</vt:lpstr>
      <vt:lpstr>Fake News and Pseudoscience Share History</vt:lpstr>
      <vt:lpstr>Pseudoscience Adapted to Changing Technology</vt:lpstr>
      <vt:lpstr>Fake Science Moves to the Web</vt:lpstr>
      <vt:lpstr>Fake News, Pseudoscience and Conspiracy Theories</vt:lpstr>
      <vt:lpstr>Psychological Aspects of Pseudoscience</vt:lpstr>
      <vt:lpstr>The Importance of Specificity, Peer Review, Methodology</vt:lpstr>
      <vt:lpstr>Citations Practices, Funding, and Credentials Are Significant</vt:lpstr>
      <vt:lpstr>Evidence and Language Matter</vt:lpstr>
      <vt:lpstr>The Vital Role of Thinking and Intention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2021-07-26T19:38:24Z</dcterms:modified>
</cp:coreProperties>
</file>