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aleway"/>
      <p:regular r:id="rId33"/>
      <p:bold r:id="rId34"/>
      <p:italic r:id="rId35"/>
      <p:boldItalic r:id="rId36"/>
    </p:embeddedFont>
    <p:embeddedFont>
      <p:font typeface="Raleway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1" roundtripDataSignature="AMtx7mgWy4YvYz6g1+kF6CZoW5u3Rmkb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leway-italic.fntdata"/><Relationship Id="rId12" Type="http://schemas.openxmlformats.org/officeDocument/2006/relationships/slide" Target="slides/slide7.xml"/><Relationship Id="rId34" Type="http://schemas.openxmlformats.org/officeDocument/2006/relationships/font" Target="fonts/Raleway-bold.fntdata"/><Relationship Id="rId15" Type="http://schemas.openxmlformats.org/officeDocument/2006/relationships/slide" Target="slides/slide10.xml"/><Relationship Id="rId37" Type="http://schemas.openxmlformats.org/officeDocument/2006/relationships/font" Target="fonts/RalewayLight-regular.fntdata"/><Relationship Id="rId14" Type="http://schemas.openxmlformats.org/officeDocument/2006/relationships/slide" Target="slides/slide9.xml"/><Relationship Id="rId36" Type="http://schemas.openxmlformats.org/officeDocument/2006/relationships/font" Target="fonts/Raleway-boldItalic.fntdata"/><Relationship Id="rId17" Type="http://schemas.openxmlformats.org/officeDocument/2006/relationships/slide" Target="slides/slide12.xml"/><Relationship Id="rId39" Type="http://schemas.openxmlformats.org/officeDocument/2006/relationships/font" Target="fonts/RalewayLight-italic.fntdata"/><Relationship Id="rId16" Type="http://schemas.openxmlformats.org/officeDocument/2006/relationships/slide" Target="slides/slide11.xml"/><Relationship Id="rId38" Type="http://schemas.openxmlformats.org/officeDocument/2006/relationships/font" Target="fonts/Raleway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e733fcb5cd_1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e733fcb5cd_1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Answer: to identify areas where high and low values cluster together in a non-random way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733fcb5cd_1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2e733fcb5cd_1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Where are the clusters, where are incidents most dense, where are the spatial outliers, which features are most alike? How can we group these features so each group is the most dissimilar from the other groups? How can we group these features so each zone is homogenous?</a:t>
            </a:r>
            <a:endParaRPr>
              <a:solidFill>
                <a:schemeClr val="dk1"/>
              </a:solidFill>
            </a:endParaRPr>
          </a:p>
          <a:p>
            <a:pPr indent="-22860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e733fcb5cd_1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2e733fcb5cd_1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Where are the hot spots? Where is the variation greater? One single kernel density analysis. Natural break versus quantile. So they are both right, they are telling right. It is accurate but subjective.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of you made a map before?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of you on a regular basis that someone other than you is going to use it to make a decision?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How many of you would say that that person that’s gonna use the map you’ve made to make a decision has themselves made a map ever? They have no idea about the power we have on our hands. If it is on the map, it is true.  This comes with a lot of responsibility. We have to make sure we are creating maps as accurate and objective as much as possible.  It is not stop making maps, but add more recommendations of your map, by using statistics.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are statistically significant hot spots.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733fcb5cd_1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2e733fcb5cd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It is complete randomness. How likely we will get this pattern? It the pattern meaningful? If I throw 90 balls, how they are going to distribute? What are the changes that the high numbers will cluster together? And we answer these question by using z scores and p values. How likely is it that this happened rate could happen randomly.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makes sense that we would answer that question with a probability, or we are gonna tell you how likely it is this pattern have been randomly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p values are just probabilities. So when we have a p value of 0.01 that’s telling us there is a 1% chance that we are looking at t a pattern that is the result of a random spatial process. So there we have 99% confidence that clustering is statistically significant. And the colors are corresponding to the map on the histogram. And z scores are the standard deviations. Positive z scores tell us we have a hotspot, negative z scores tell us we have a coldspot.  And this is how we minimize the subjectivity on our maps.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733fcb5cd_1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e733fcb5cd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first law of geography is relevant here. Tobler states that everything is </a:t>
            </a:r>
            <a:r>
              <a:rPr lang="en"/>
              <a:t>related</a:t>
            </a:r>
            <a:r>
              <a:rPr lang="en"/>
              <a:t> to everything else, but near things are more </a:t>
            </a:r>
            <a:r>
              <a:rPr lang="en"/>
              <a:t>related</a:t>
            </a:r>
            <a:r>
              <a:rPr lang="en"/>
              <a:t> than distant things.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See if you can get the students talking about how this is true with other examples.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e733fcb5cd_1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e733fcb5cd_1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Heat maps are a type of choropleth map, hot spot analysis is a test for randomness. Each polygon is a feature, and every feature has to have a value. Count of crimes, percent of people who has diabetes.  Next important term is neighborhood including the feature itself. And finally, we have the study area. What hotspot analysis is doing, it is no longer looking at just hat feature, it is separating that neighborhood from the study area. And we are asking is this significantly different than this study area? If that value is statistically significantly higher than the study area, then we mark that feature as a hotspot. What happens if we have a point? If you already have a polygon boundary to aggregate, you can use that. If you don’t have a polygon underneath, tool will create a fishnet polygon for you.  Size of that grid cell is also something bounds your analysis.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733fcb5cd_1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e733fcb5cd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the students how they </a:t>
            </a:r>
            <a:r>
              <a:rPr lang="en"/>
              <a:t>define</a:t>
            </a:r>
            <a:r>
              <a:rPr lang="en"/>
              <a:t> “neighborhoods”.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733fcb5cd_1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e733fcb5cd_1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How are distance bands selected? Look for a distance at which the clustering is most intense, so a peak distance. Play around with distances.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733fcb5cd_1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e733fcb5cd_1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With both cluster and outlier analysis, we separate a feature from its neighborhood, then we ask if the neighborhood is significantly different from all other neighborhoods? And is a feature significantly different from all other features?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This type of analysis can also be used to analyze multiple variables and their intersection. This can help uncover trends and relationships that are not immediately obvious.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e733fcb5cd_1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g2e733fcb5cd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spcBef>
                <a:spcPts val="0"/>
              </a:spcBef>
              <a:spcAft>
                <a:spcPts val="0"/>
              </a:spcAft>
              <a:buSzPts val="1100"/>
              <a:buNone/>
            </a:pPr>
            <a:r>
              <a:rPr i="1" lang="en" sz="1800">
                <a:solidFill>
                  <a:schemeClr val="dk1"/>
                </a:solidFill>
                <a:latin typeface="Calibri"/>
                <a:ea typeface="Calibri"/>
                <a:cs typeface="Calibri"/>
                <a:sym typeface="Calibri"/>
              </a:rPr>
              <a:t>See if you can get the students talking!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Ask the </a:t>
            </a:r>
            <a:r>
              <a:rPr lang="en"/>
              <a:t>students</a:t>
            </a:r>
            <a:r>
              <a:rPr lang="en"/>
              <a:t> if they can think of any other uses for hotspot analysis outside of diseases/health trends.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One reason we use </a:t>
            </a:r>
            <a:r>
              <a:rPr lang="en"/>
              <a:t>hotspot</a:t>
            </a:r>
            <a:r>
              <a:rPr lang="en"/>
              <a:t> analysis is that it helps avoid bias. Bivariate maps are extremely common, but these maps are not ideal because they are very prone to bias. </a:t>
            </a:r>
            <a:endParaRPr/>
          </a:p>
          <a:p>
            <a:pPr indent="-298450" lvl="0" marL="457200" rtl="0" algn="l">
              <a:lnSpc>
                <a:spcPct val="100000"/>
              </a:lnSpc>
              <a:spcBef>
                <a:spcPts val="0"/>
              </a:spcBef>
              <a:spcAft>
                <a:spcPts val="0"/>
              </a:spcAft>
              <a:buSzPts val="1100"/>
              <a:buChar char="●"/>
            </a:pPr>
            <a:r>
              <a:rPr lang="en"/>
              <a:t>How we select our color brackets is one sources of bias. You might have a gradient scale, but depending on the distribution of the dataset, this could highlight certain numbers more than others. </a:t>
            </a:r>
            <a:endParaRPr/>
          </a:p>
          <a:p>
            <a:pPr indent="-298450" lvl="0" marL="457200" rtl="0" algn="l">
              <a:lnSpc>
                <a:spcPct val="100000"/>
              </a:lnSpc>
              <a:spcBef>
                <a:spcPts val="0"/>
              </a:spcBef>
              <a:spcAft>
                <a:spcPts val="0"/>
              </a:spcAft>
              <a:buSzPts val="1100"/>
              <a:buChar char="●"/>
            </a:pPr>
            <a:r>
              <a:rPr lang="en"/>
              <a:t>On the other hand, you area selections can also be misleading. State </a:t>
            </a:r>
            <a:r>
              <a:rPr lang="en"/>
              <a:t>level</a:t>
            </a:r>
            <a:r>
              <a:rPr lang="en"/>
              <a:t> data can be misleading because populations are not evenly distributed.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We can use </a:t>
            </a:r>
            <a:r>
              <a:rPr lang="en"/>
              <a:t>spatio-temporal</a:t>
            </a:r>
            <a:r>
              <a:rPr lang="en"/>
              <a:t> spatial scan statistics to find clusters using very specific criteria. If your data follows a specific probability distribution, you have a defined spatial window, or a defined time window, you can </a:t>
            </a:r>
            <a:r>
              <a:rPr lang="en"/>
              <a:t>discover</a:t>
            </a:r>
            <a:r>
              <a:rPr lang="en"/>
              <a:t> very precise and statistically significant clusters.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spatial window you choose is very important in discovering unbiased clusters. Often times, data is only available at the </a:t>
            </a:r>
            <a:r>
              <a:rPr lang="en"/>
              <a:t>aggregate</a:t>
            </a:r>
            <a:r>
              <a:rPr lang="en"/>
              <a:t> level, but when possible it’s best to use raw point data. This allows you to use hexagonal grid, which avoids bias from state level data. </a:t>
            </a:r>
            <a:endParaRPr/>
          </a:p>
          <a:p>
            <a:pPr indent="-298450" lvl="0" marL="457200" rtl="0" algn="l">
              <a:lnSpc>
                <a:spcPct val="100000"/>
              </a:lnSpc>
              <a:spcBef>
                <a:spcPts val="0"/>
              </a:spcBef>
              <a:spcAft>
                <a:spcPts val="0"/>
              </a:spcAft>
              <a:buSzPts val="1100"/>
              <a:buChar char="●"/>
            </a:pPr>
            <a:r>
              <a:rPr lang="en"/>
              <a:t>Each hexagon is the same size and can help visualize clusters that might not perfectly fit within state borders.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SaTScan is a great tool for uncovering statistically significant clusters. It’s a free software that allows you to specify your requirements and visualize the results in an HTML website. We will use SaTScan in our activity.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f8768f157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8f8768f15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In our activity, you will specify the “case file” with the disease cases, the “study period” or the “time window”, the “population file” to specify the population per state, and the “coordinates file” to define </a:t>
            </a:r>
            <a:r>
              <a:rPr i="1" lang="en"/>
              <a:t>where</a:t>
            </a:r>
            <a:r>
              <a:rPr lang="en"/>
              <a:t> our cases are. </a:t>
            </a:r>
            <a:endParaRPr/>
          </a:p>
          <a:p>
            <a:pPr indent="-298450" lvl="0" marL="457200" rtl="0" algn="l">
              <a:lnSpc>
                <a:spcPct val="100000"/>
              </a:lnSpc>
              <a:spcBef>
                <a:spcPts val="0"/>
              </a:spcBef>
              <a:spcAft>
                <a:spcPts val="0"/>
              </a:spcAft>
              <a:buSzPts val="1100"/>
              <a:buChar char="●"/>
            </a:pPr>
            <a:r>
              <a:rPr lang="en"/>
              <a:t>As an output, you will get a nicely visualized website with a map. And the cluster output results file.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f8768f15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8f8768f15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Let’s pause for a moment to reflect. </a:t>
            </a:r>
            <a:endParaRPr/>
          </a:p>
          <a:p>
            <a:pPr indent="-298450" lvl="0" marL="457200" rtl="0" algn="l">
              <a:lnSpc>
                <a:spcPct val="100000"/>
              </a:lnSpc>
              <a:spcBef>
                <a:spcPts val="0"/>
              </a:spcBef>
              <a:spcAft>
                <a:spcPts val="0"/>
              </a:spcAft>
              <a:buSzPts val="1100"/>
              <a:buChar char="●"/>
            </a:pPr>
            <a:r>
              <a:rPr lang="en"/>
              <a:t>Ask the students to discuss one or two of the questions displayed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Give the students a time to ask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733fcb5cd_1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2e733fcb5cd_1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Ask the students: How would you go about proving that covid is </a:t>
            </a:r>
            <a:r>
              <a:rPr i="1" lang="en"/>
              <a:t>not </a:t>
            </a:r>
            <a:r>
              <a:rPr lang="en"/>
              <a:t>waterborne?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733fcb5cd_1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e733fcb5cd_1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A cholera outbreak in 1850 in London wreaked havoc on the city. At the time, nobody knew how it was spread. </a:t>
            </a:r>
            <a:endParaRPr/>
          </a:p>
          <a:p>
            <a:pPr indent="-298450" lvl="0" marL="457200" rtl="0" algn="l">
              <a:lnSpc>
                <a:spcPct val="100000"/>
              </a:lnSpc>
              <a:spcBef>
                <a:spcPts val="0"/>
              </a:spcBef>
              <a:spcAft>
                <a:spcPts val="0"/>
              </a:spcAft>
              <a:buSzPts val="1100"/>
              <a:buChar char="●"/>
            </a:pPr>
            <a:r>
              <a:rPr lang="en"/>
              <a:t>John Snow, a </a:t>
            </a:r>
            <a:r>
              <a:rPr lang="en"/>
              <a:t>physician</a:t>
            </a:r>
            <a:r>
              <a:rPr lang="en"/>
              <a:t>, used a data-driven approach to discover the cause. He took all case reports and he </a:t>
            </a:r>
            <a:r>
              <a:rPr lang="en"/>
              <a:t>overlaid</a:t>
            </a:r>
            <a:r>
              <a:rPr lang="en"/>
              <a:t> it on a map. </a:t>
            </a:r>
            <a:endParaRPr/>
          </a:p>
          <a:p>
            <a:pPr indent="0" lvl="0" marL="45720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lang="en"/>
              <a:t>Students can even do the analysis on their own with the data provided in the blog.</a:t>
            </a:r>
            <a:endParaRPr/>
          </a:p>
          <a:p>
            <a:pPr indent="-298450" lvl="0" marL="457200" rtl="0" algn="l">
              <a:lnSpc>
                <a:spcPct val="100000"/>
              </a:lnSpc>
              <a:spcBef>
                <a:spcPts val="0"/>
              </a:spcBef>
              <a:spcAft>
                <a:spcPts val="0"/>
              </a:spcAft>
              <a:buSzPts val="1100"/>
              <a:buChar char="●"/>
            </a:pPr>
            <a:r>
              <a:rPr lang="en"/>
              <a:t>Alternatively</a:t>
            </a:r>
            <a:r>
              <a:rPr lang="en"/>
              <a:t>, the book ‘The Ghost Map’ provides a more in depth </a:t>
            </a:r>
            <a:r>
              <a:rPr lang="en"/>
              <a:t>explanation</a:t>
            </a:r>
            <a:r>
              <a:rPr lang="en"/>
              <a:t> of these events.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John Snow’s research - and conclusion that cholera cases were geospatial (caused by a defective water pump)</a:t>
            </a:r>
            <a:endParaRPr/>
          </a:p>
          <a:p>
            <a:pPr indent="-298450" lvl="0" marL="457200" rtl="0" algn="l">
              <a:lnSpc>
                <a:spcPct val="100000"/>
              </a:lnSpc>
              <a:spcBef>
                <a:spcPts val="0"/>
              </a:spcBef>
              <a:spcAft>
                <a:spcPts val="0"/>
              </a:spcAft>
              <a:buSzPts val="1100"/>
              <a:buChar char="●"/>
            </a:pPr>
            <a:r>
              <a:rPr lang="en"/>
              <a:t>The cases were </a:t>
            </a:r>
            <a:r>
              <a:rPr i="1" lang="en"/>
              <a:t>clustered</a:t>
            </a:r>
            <a:r>
              <a:rPr lang="en"/>
              <a:t> around one specific pump. Other pumps did not have nearby cases</a:t>
            </a:r>
            <a:endParaRPr/>
          </a:p>
          <a:p>
            <a:pPr indent="-298450" lvl="0" marL="457200" rtl="0" algn="l">
              <a:lnSpc>
                <a:spcPct val="100000"/>
              </a:lnSpc>
              <a:spcBef>
                <a:spcPts val="0"/>
              </a:spcBef>
              <a:spcAft>
                <a:spcPts val="0"/>
              </a:spcAft>
              <a:buSzPts val="1100"/>
              <a:buChar char="●"/>
            </a:pPr>
            <a:r>
              <a:rPr lang="en"/>
              <a:t>This eventually showed people how other diseases could be analyzed with maps too.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733fcb5cd_1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2e733fcb5cd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Grouping objects in general, requires a certain level of intelligence.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all, one definition of intelligence is the ability to see patterns </a:t>
            </a:r>
            <a:r>
              <a:rPr lang="en">
                <a:solidFill>
                  <a:schemeClr val="dk1"/>
                </a:solidFill>
              </a:rPr>
              <a:t>where others cannot</a:t>
            </a:r>
            <a:r>
              <a:rPr lang="en">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 if you can group similar objects, you must have certain level of intelligence. </a:t>
            </a:r>
            <a:r>
              <a:rPr lang="en">
                <a:solidFill>
                  <a:schemeClr val="dk1"/>
                </a:solidFill>
              </a:rPr>
              <a:t>Remember the early childhood activities, different size of rectangles, a variety of colors, you can group them in a game together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733fcb5cd_1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e733fcb5cd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Computers, in many cases, are even better at finding clusters than people!  </a:t>
            </a:r>
            <a:endParaRPr/>
          </a:p>
          <a:p>
            <a:pPr indent="-298450" lvl="0" marL="457200" rtl="0" algn="l">
              <a:lnSpc>
                <a:spcPct val="100000"/>
              </a:lnSpc>
              <a:spcBef>
                <a:spcPts val="0"/>
              </a:spcBef>
              <a:spcAft>
                <a:spcPts val="0"/>
              </a:spcAft>
              <a:buSzPts val="1100"/>
              <a:buChar char="●"/>
            </a:pPr>
            <a:r>
              <a:rPr lang="en"/>
              <a:t>There are two types of clustering algorithms Supervised and Unsupervised. Unsupervised algorithms use unlabeled data (this means they have no underlying understanding of what the groups should be ahead of time). Supervised, on the other hand, uses labeled data which gives the algorithm an underlying </a:t>
            </a:r>
            <a:r>
              <a:rPr lang="en"/>
              <a:t>understanding</a:t>
            </a:r>
            <a:r>
              <a:rPr lang="en"/>
              <a:t> of what the “correct” output values should be.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733fcb5cd_1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e733fcb5cd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If you have ever taken a statistics course, you will know about probability distributions and p-values to </a:t>
            </a:r>
            <a:r>
              <a:rPr lang="en"/>
              <a:t>determine statistical significance. </a:t>
            </a:r>
            <a:endParaRPr/>
          </a:p>
          <a:p>
            <a:pPr indent="-298450" lvl="0" marL="457200" rtl="0" algn="l">
              <a:lnSpc>
                <a:spcPct val="100000"/>
              </a:lnSpc>
              <a:spcBef>
                <a:spcPts val="0"/>
              </a:spcBef>
              <a:spcAft>
                <a:spcPts val="0"/>
              </a:spcAft>
              <a:buSzPts val="1100"/>
              <a:buChar char="●"/>
            </a:pPr>
            <a:r>
              <a:rPr lang="en"/>
              <a:t>Well, these statistics can be used to determine if a cluster is statistically significant or not. </a:t>
            </a:r>
            <a:endParaRPr/>
          </a:p>
          <a:p>
            <a:pPr indent="-298450" lvl="0" marL="457200" rtl="0" algn="l">
              <a:lnSpc>
                <a:spcPct val="100000"/>
              </a:lnSpc>
              <a:spcBef>
                <a:spcPts val="0"/>
              </a:spcBef>
              <a:spcAft>
                <a:spcPts val="0"/>
              </a:spcAft>
              <a:buSzPts val="1100"/>
              <a:buChar char="●"/>
            </a:pPr>
            <a:r>
              <a:rPr lang="en"/>
              <a:t>For example, if I told you I found a place that has an unusually high concentration of deaths, that would be very alarming. But if I told you this was at an elderly home, would you still be concerned? It depends on if it is statistically significant or not based on the population in question.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733fcb5cd_1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2e733fcb5cd_1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There’s a lot of math behind discovering statistically significant clusters. Here’s one approach: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Sum everything over K clusters, and distance clusters, then you sum all over x’s those belong to a certain cluster ck. Then we sum them. </a:t>
            </a:r>
            <a:r>
              <a:rPr lang="en">
                <a:solidFill>
                  <a:schemeClr val="dk1"/>
                </a:solidFill>
              </a:rPr>
              <a:t>That is</a:t>
            </a:r>
            <a:r>
              <a:rPr lang="en">
                <a:solidFill>
                  <a:schemeClr val="dk1"/>
                </a:solidFill>
              </a:rPr>
              <a:t> the distance should be small. As an error. Technically is not an </a:t>
            </a:r>
            <a:r>
              <a:rPr lang="en">
                <a:solidFill>
                  <a:schemeClr val="dk1"/>
                </a:solidFill>
              </a:rPr>
              <a:t>error</a:t>
            </a:r>
            <a:r>
              <a:rPr lang="en">
                <a:solidFill>
                  <a:schemeClr val="dk1"/>
                </a:solidFill>
              </a:rPr>
              <a:t>, but that shows that how much we are similar inside a cluster. M being the centroid of the kth cluster.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hyperlink" Target="https://sdsupress.sdsu.edu/codex.html" TargetMode="External"/><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20.jpg"/><Relationship Id="rId8" Type="http://schemas.openxmlformats.org/officeDocument/2006/relationships/hyperlink" Target="https://www.esri.com/content/dam/esrisites/en-us/events/conferences/2020/federal-gis/spatial-data-mining-cluster-analysis-and-space-time-analysi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hyperlink" Target="https://www.esri.com/content/dam/esrisites/en-us/events/conferences/2020/federal-gis/spatial-data-mining-cluster-analysis-and-space-time-analysis.pdf" TargetMode="External"/><Relationship Id="rId8" Type="http://schemas.openxmlformats.org/officeDocument/2006/relationships/hyperlink" Target="https://www.eurekalert.org/multimedia/67644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blog.rtwilson.com/john-snows-cholera-data-in-more-formats/" TargetMode="External"/><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hyperlink" Target="https://encrypted-tbn0.gstatic.com/images?q=tbn:ANd9GcSfr0NNXKx3z6nf0zSRZdFPOW2lDPqWk7Qr0g&amp;s" TargetMode="External"/><Relationship Id="rId8" Type="http://schemas.openxmlformats.org/officeDocument/2006/relationships/hyperlink" Target="https://en.wikipedia.org/wiki/File:Snow-cholera-map-1.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s://en.wikipedia.org/wiki/File:Snow-cholera-map-1.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373950"/>
            <a:ext cx="8520600" cy="15804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5200"/>
              <a:buNone/>
            </a:pPr>
            <a:r>
              <a:rPr b="1" lang="en" sz="3900">
                <a:solidFill>
                  <a:schemeClr val="lt1"/>
                </a:solidFill>
                <a:latin typeface="Raleway"/>
                <a:ea typeface="Raleway"/>
                <a:cs typeface="Raleway"/>
                <a:sym typeface="Raleway"/>
              </a:rPr>
              <a:t>Analyzing Spatial Clusters for Multiple Attributes</a:t>
            </a:r>
            <a:endParaRPr b="1" sz="3900">
              <a:solidFill>
                <a:schemeClr val="lt1"/>
              </a:solidFill>
              <a:latin typeface="Raleway"/>
              <a:ea typeface="Raleway"/>
              <a:cs typeface="Raleway"/>
              <a:sym typeface="Raleway"/>
            </a:endParaRPr>
          </a:p>
        </p:txBody>
      </p:sp>
      <p:sp>
        <p:nvSpPr>
          <p:cNvPr id="55" name="Google Shape;55;p1"/>
          <p:cNvSpPr txBox="1"/>
          <p:nvPr>
            <p:ph idx="1" type="subTitle"/>
          </p:nvPr>
        </p:nvSpPr>
        <p:spPr>
          <a:xfrm>
            <a:off x="311700" y="2231440"/>
            <a:ext cx="8520600" cy="1686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2800"/>
              <a:buNone/>
            </a:pPr>
            <a:r>
              <a:rPr b="1" lang="en" sz="2000">
                <a:solidFill>
                  <a:schemeClr val="lt2"/>
                </a:solidFill>
                <a:latin typeface="Raleway"/>
                <a:ea typeface="Raleway"/>
                <a:cs typeface="Raleway"/>
                <a:sym typeface="Raleway"/>
              </a:rPr>
              <a:t>Spatial Literacy in Public Health</a:t>
            </a:r>
            <a:endParaRPr b="1" sz="2000">
              <a:solidFill>
                <a:schemeClr val="lt2"/>
              </a:solidFill>
              <a:latin typeface="Raleway"/>
              <a:ea typeface="Raleway"/>
              <a:cs typeface="Raleway"/>
              <a:sym typeface="Raleway"/>
            </a:endParaRPr>
          </a:p>
          <a:p>
            <a:pPr indent="0" lvl="0" marL="0" rtl="0" algn="ctr">
              <a:lnSpc>
                <a:spcPct val="90000"/>
              </a:lnSpc>
              <a:spcBef>
                <a:spcPts val="0"/>
              </a:spcBef>
              <a:spcAft>
                <a:spcPts val="0"/>
              </a:spcAft>
              <a:buClr>
                <a:schemeClr val="dk1"/>
              </a:buClr>
              <a:buSzPts val="1100"/>
              <a:buFont typeface="Arial"/>
              <a:buNone/>
            </a:pPr>
            <a:r>
              <a:t/>
            </a:r>
            <a:endParaRPr sz="1800">
              <a:solidFill>
                <a:schemeClr val="accent5"/>
              </a:solidFill>
              <a:latin typeface="Raleway"/>
              <a:ea typeface="Raleway"/>
              <a:cs typeface="Raleway"/>
              <a:sym typeface="Raleway"/>
            </a:endParaRPr>
          </a:p>
        </p:txBody>
      </p:sp>
      <p:sp>
        <p:nvSpPr>
          <p:cNvPr id="56" name="Google Shape;56;p1"/>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4572000" y="25717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1"/>
          <p:cNvSpPr txBox="1"/>
          <p:nvPr/>
        </p:nvSpPr>
        <p:spPr>
          <a:xfrm>
            <a:off x="0" y="4076409"/>
            <a:ext cx="9144000" cy="10670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9" name="Google Shape;59;p1"/>
          <p:cNvPicPr preferRelativeResize="0"/>
          <p:nvPr/>
        </p:nvPicPr>
        <p:blipFill rotWithShape="1">
          <a:blip r:embed="rId3">
            <a:alphaModFix/>
          </a:blip>
          <a:srcRect b="0" l="0" r="0" t="0"/>
          <a:stretch/>
        </p:blipFill>
        <p:spPr>
          <a:xfrm>
            <a:off x="311700" y="4270805"/>
            <a:ext cx="2660903" cy="706516"/>
          </a:xfrm>
          <a:prstGeom prst="rect">
            <a:avLst/>
          </a:prstGeom>
          <a:noFill/>
          <a:ln>
            <a:noFill/>
          </a:ln>
        </p:spPr>
      </p:pic>
      <p:pic>
        <p:nvPicPr>
          <p:cNvPr descr="Shape&#10;&#10;Description automatically generated with low confidence" id="60" name="Google Shape;60;p1"/>
          <p:cNvPicPr preferRelativeResize="0"/>
          <p:nvPr/>
        </p:nvPicPr>
        <p:blipFill rotWithShape="1">
          <a:blip r:embed="rId4">
            <a:alphaModFix/>
          </a:blip>
          <a:srcRect b="0" l="0" r="0" t="0"/>
          <a:stretch/>
        </p:blipFill>
        <p:spPr>
          <a:xfrm>
            <a:off x="7468427" y="3725151"/>
            <a:ext cx="1363873" cy="13638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g2e733fcb5cd_1_119"/>
          <p:cNvSpPr/>
          <p:nvPr/>
        </p:nvSpPr>
        <p:spPr>
          <a:xfrm>
            <a:off x="-125" y="4229325"/>
            <a:ext cx="9144000" cy="9579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e733fcb5cd_1_119"/>
          <p:cNvSpPr txBox="1"/>
          <p:nvPr>
            <p:ph type="title"/>
          </p:nvPr>
        </p:nvSpPr>
        <p:spPr>
          <a:xfrm>
            <a:off x="311700" y="1740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500">
                <a:solidFill>
                  <a:srgbClr val="00717D"/>
                </a:solidFill>
                <a:latin typeface="Raleway"/>
                <a:ea typeface="Raleway"/>
                <a:cs typeface="Raleway"/>
                <a:sym typeface="Raleway"/>
              </a:rPr>
              <a:t>Why do we use hotspots / clusters</a:t>
            </a:r>
            <a:r>
              <a:rPr b="1" lang="en" sz="3500">
                <a:solidFill>
                  <a:srgbClr val="00717D"/>
                </a:solidFill>
                <a:latin typeface="Raleway"/>
                <a:ea typeface="Raleway"/>
                <a:cs typeface="Raleway"/>
                <a:sym typeface="Raleway"/>
              </a:rPr>
              <a:t>?</a:t>
            </a:r>
            <a:endParaRPr b="1" sz="3500">
              <a:solidFill>
                <a:srgbClr val="00717D"/>
              </a:solidFill>
              <a:latin typeface="Raleway"/>
              <a:ea typeface="Raleway"/>
              <a:cs typeface="Raleway"/>
              <a:sym typeface="Raleway"/>
            </a:endParaRPr>
          </a:p>
        </p:txBody>
      </p:sp>
      <p:pic>
        <p:nvPicPr>
          <p:cNvPr id="162" name="Google Shape;162;g2e733fcb5cd_1_119"/>
          <p:cNvPicPr preferRelativeResize="0"/>
          <p:nvPr/>
        </p:nvPicPr>
        <p:blipFill rotWithShape="1">
          <a:blip r:embed="rId3">
            <a:alphaModFix/>
          </a:blip>
          <a:srcRect b="970" l="0" r="0" t="970"/>
          <a:stretch/>
        </p:blipFill>
        <p:spPr>
          <a:xfrm>
            <a:off x="311700" y="4333148"/>
            <a:ext cx="2660903" cy="706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166" name="Shape 166"/>
        <p:cNvGrpSpPr/>
        <p:nvPr/>
      </p:nvGrpSpPr>
      <p:grpSpPr>
        <a:xfrm>
          <a:off x="0" y="0"/>
          <a:ext cx="0" cy="0"/>
          <a:chOff x="0" y="0"/>
          <a:chExt cx="0" cy="0"/>
        </a:xfrm>
      </p:grpSpPr>
      <p:sp>
        <p:nvSpPr>
          <p:cNvPr id="167" name="Google Shape;167;g2e733fcb5cd_1_125"/>
          <p:cNvSpPr txBox="1"/>
          <p:nvPr>
            <p:ph type="ctrTitle"/>
          </p:nvPr>
        </p:nvSpPr>
        <p:spPr>
          <a:xfrm>
            <a:off x="0" y="0"/>
            <a:ext cx="5226900" cy="5143500"/>
          </a:xfrm>
          <a:prstGeom prst="rect">
            <a:avLst/>
          </a:prstGeom>
          <a:solidFill>
            <a:schemeClr val="lt1"/>
          </a:solidFill>
          <a:ln>
            <a:noFill/>
          </a:ln>
        </p:spPr>
        <p:txBody>
          <a:bodyPr anchorCtr="0" anchor="ctr" bIns="91425" lIns="91425" spcFirstLastPara="1" rIns="91425" wrap="square" tIns="91425">
            <a:noAutofit/>
          </a:bodyPr>
          <a:lstStyle/>
          <a:p>
            <a:pPr indent="0" lvl="0" marL="171450" rtl="0" algn="l">
              <a:lnSpc>
                <a:spcPct val="90000"/>
              </a:lnSpc>
              <a:spcBef>
                <a:spcPts val="0"/>
              </a:spcBef>
              <a:spcAft>
                <a:spcPts val="0"/>
              </a:spcAft>
              <a:buSzPts val="5200"/>
              <a:buNone/>
            </a:pPr>
            <a:r>
              <a:rPr lang="en" sz="7000">
                <a:solidFill>
                  <a:srgbClr val="483F81"/>
                </a:solidFill>
                <a:latin typeface="Raleway"/>
                <a:ea typeface="Raleway"/>
                <a:cs typeface="Raleway"/>
                <a:sym typeface="Raleway"/>
              </a:rPr>
              <a:t>Where can we apply them?</a:t>
            </a:r>
            <a:endParaRPr sz="7000">
              <a:solidFill>
                <a:srgbClr val="483F81"/>
              </a:solidFill>
              <a:latin typeface="Raleway"/>
              <a:ea typeface="Raleway"/>
              <a:cs typeface="Raleway"/>
              <a:sym typeface="Raleway"/>
            </a:endParaRPr>
          </a:p>
        </p:txBody>
      </p:sp>
      <p:sp>
        <p:nvSpPr>
          <p:cNvPr id="168" name="Google Shape;168;g2e733fcb5cd_1_125"/>
          <p:cNvSpPr txBox="1"/>
          <p:nvPr>
            <p:ph idx="1" type="subTitle"/>
          </p:nvPr>
        </p:nvSpPr>
        <p:spPr>
          <a:xfrm>
            <a:off x="5460450"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Where is a disease outbreak concentrated?</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Where are </a:t>
            </a:r>
            <a:r>
              <a:rPr i="1" lang="en" sz="1800">
                <a:solidFill>
                  <a:schemeClr val="lt2"/>
                </a:solidFill>
                <a:latin typeface="Raleway"/>
                <a:ea typeface="Raleway"/>
                <a:cs typeface="Raleway"/>
                <a:sym typeface="Raleway"/>
              </a:rPr>
              <a:t>kitchen </a:t>
            </a:r>
            <a:r>
              <a:rPr lang="en" sz="1800">
                <a:solidFill>
                  <a:schemeClr val="lt2"/>
                </a:solidFill>
                <a:latin typeface="Raleway"/>
                <a:ea typeface="Raleway"/>
                <a:cs typeface="Raleway"/>
                <a:sym typeface="Raleway"/>
              </a:rPr>
              <a:t>fires a higher proportion of all other household fires?</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Where should evacuation sites/routes be located?</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Where or when do peak intensities occur?</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Which locations and during which time periods should we allocate more of our resources?</a:t>
            </a:r>
            <a:endParaRPr sz="1800">
              <a:solidFill>
                <a:schemeClr val="lt2"/>
              </a:solidFill>
              <a:latin typeface="Raleway"/>
              <a:ea typeface="Raleway"/>
              <a:cs typeface="Raleway"/>
              <a:sym typeface="Raleway"/>
            </a:endParaRPr>
          </a:p>
        </p:txBody>
      </p:sp>
      <p:pic>
        <p:nvPicPr>
          <p:cNvPr id="169" name="Google Shape;169;g2e733fcb5cd_1_125"/>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g2e733fcb5cd_1_138"/>
          <p:cNvSpPr/>
          <p:nvPr/>
        </p:nvSpPr>
        <p:spPr>
          <a:xfrm>
            <a:off x="-125" y="4229325"/>
            <a:ext cx="9144000" cy="9579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e733fcb5cd_1_138"/>
          <p:cNvSpPr txBox="1"/>
          <p:nvPr>
            <p:ph type="title"/>
          </p:nvPr>
        </p:nvSpPr>
        <p:spPr>
          <a:xfrm>
            <a:off x="150900" y="2436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500">
                <a:solidFill>
                  <a:srgbClr val="00717D"/>
                </a:solidFill>
                <a:latin typeface="Raleway"/>
                <a:ea typeface="Raleway"/>
                <a:cs typeface="Raleway"/>
                <a:sym typeface="Raleway"/>
              </a:rPr>
              <a:t>Subjectivity of Maps</a:t>
            </a:r>
            <a:endParaRPr b="1" sz="3500">
              <a:solidFill>
                <a:srgbClr val="00717D"/>
              </a:solidFill>
              <a:latin typeface="Raleway"/>
              <a:ea typeface="Raleway"/>
              <a:cs typeface="Raleway"/>
              <a:sym typeface="Raleway"/>
            </a:endParaRPr>
          </a:p>
        </p:txBody>
      </p:sp>
      <p:pic>
        <p:nvPicPr>
          <p:cNvPr id="176" name="Google Shape;176;g2e733fcb5cd_1_138"/>
          <p:cNvPicPr preferRelativeResize="0"/>
          <p:nvPr/>
        </p:nvPicPr>
        <p:blipFill rotWithShape="1">
          <a:blip r:embed="rId3">
            <a:alphaModFix/>
          </a:blip>
          <a:srcRect b="970" l="0" r="0" t="970"/>
          <a:stretch/>
        </p:blipFill>
        <p:spPr>
          <a:xfrm>
            <a:off x="311700" y="4333148"/>
            <a:ext cx="2660903" cy="706516"/>
          </a:xfrm>
          <a:prstGeom prst="rect">
            <a:avLst/>
          </a:prstGeom>
          <a:noFill/>
          <a:ln>
            <a:noFill/>
          </a:ln>
        </p:spPr>
      </p:pic>
      <p:pic>
        <p:nvPicPr>
          <p:cNvPr id="177" name="Google Shape;177;g2e733fcb5cd_1_138"/>
          <p:cNvPicPr preferRelativeResize="0"/>
          <p:nvPr/>
        </p:nvPicPr>
        <p:blipFill rotWithShape="1">
          <a:blip r:embed="rId4">
            <a:alphaModFix/>
          </a:blip>
          <a:srcRect b="0" l="0" r="0" t="0"/>
          <a:stretch/>
        </p:blipFill>
        <p:spPr>
          <a:xfrm>
            <a:off x="214113" y="1092573"/>
            <a:ext cx="4169894" cy="2027655"/>
          </a:xfrm>
          <a:prstGeom prst="rect">
            <a:avLst/>
          </a:prstGeom>
          <a:noFill/>
          <a:ln>
            <a:noFill/>
          </a:ln>
        </p:spPr>
      </p:pic>
      <p:pic>
        <p:nvPicPr>
          <p:cNvPr id="178" name="Google Shape;178;g2e733fcb5cd_1_138"/>
          <p:cNvPicPr preferRelativeResize="0"/>
          <p:nvPr/>
        </p:nvPicPr>
        <p:blipFill rotWithShape="1">
          <a:blip r:embed="rId5">
            <a:alphaModFix/>
          </a:blip>
          <a:srcRect b="0" l="0" r="0" t="0"/>
          <a:stretch/>
        </p:blipFill>
        <p:spPr>
          <a:xfrm>
            <a:off x="5012757" y="1092578"/>
            <a:ext cx="3050381" cy="2764631"/>
          </a:xfrm>
          <a:prstGeom prst="rect">
            <a:avLst/>
          </a:prstGeom>
          <a:noFill/>
          <a:ln>
            <a:noFill/>
          </a:ln>
        </p:spPr>
      </p:pic>
      <p:sp>
        <p:nvSpPr>
          <p:cNvPr id="179" name="Google Shape;179;g2e733fcb5cd_1_138"/>
          <p:cNvSpPr txBox="1"/>
          <p:nvPr/>
        </p:nvSpPr>
        <p:spPr>
          <a:xfrm>
            <a:off x="150900" y="3336225"/>
            <a:ext cx="3208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rPr>
              <a:t>Sources (both): </a:t>
            </a:r>
            <a:r>
              <a:rPr lang="en" sz="800">
                <a:solidFill>
                  <a:schemeClr val="accent3"/>
                </a:solidFill>
              </a:rPr>
              <a:t>https://www.esri.com/content/dam/esrisites/en-us/events/conferences/2020/federal-gis/spatial-data-mining-cluster-analysis-and-space-time-analysis.pdf</a:t>
            </a:r>
            <a:endParaRPr sz="8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183" name="Shape 183"/>
        <p:cNvGrpSpPr/>
        <p:nvPr/>
      </p:nvGrpSpPr>
      <p:grpSpPr>
        <a:xfrm>
          <a:off x="0" y="0"/>
          <a:ext cx="0" cy="0"/>
          <a:chOff x="0" y="0"/>
          <a:chExt cx="0" cy="0"/>
        </a:xfrm>
      </p:grpSpPr>
      <p:sp>
        <p:nvSpPr>
          <p:cNvPr id="184" name="Google Shape;184;g2e733fcb5cd_1_152"/>
          <p:cNvSpPr txBox="1"/>
          <p:nvPr>
            <p:ph type="ctrTitle"/>
          </p:nvPr>
        </p:nvSpPr>
        <p:spPr>
          <a:xfrm>
            <a:off x="0" y="0"/>
            <a:ext cx="5138400" cy="5143500"/>
          </a:xfrm>
          <a:prstGeom prst="rect">
            <a:avLst/>
          </a:prstGeom>
          <a:solidFill>
            <a:schemeClr val="lt1"/>
          </a:solidFill>
          <a:ln>
            <a:noFill/>
          </a:ln>
        </p:spPr>
        <p:txBody>
          <a:bodyPr anchorCtr="0" anchor="ctr" bIns="91425" lIns="91425" spcFirstLastPara="1" rIns="91425" wrap="square" tIns="91425">
            <a:noAutofit/>
          </a:bodyPr>
          <a:lstStyle/>
          <a:p>
            <a:pPr indent="0" lvl="0" marL="285750" rtl="0" algn="l">
              <a:lnSpc>
                <a:spcPct val="90000"/>
              </a:lnSpc>
              <a:spcBef>
                <a:spcPts val="0"/>
              </a:spcBef>
              <a:spcAft>
                <a:spcPts val="0"/>
              </a:spcAft>
              <a:buSzPts val="5200"/>
              <a:buNone/>
            </a:pPr>
            <a:r>
              <a:rPr lang="en" sz="6100">
                <a:solidFill>
                  <a:srgbClr val="483F81"/>
                </a:solidFill>
                <a:latin typeface="Raleway"/>
                <a:ea typeface="Raleway"/>
                <a:cs typeface="Raleway"/>
                <a:sym typeface="Raleway"/>
              </a:rPr>
              <a:t>Inferential Statistics</a:t>
            </a:r>
            <a:endParaRPr sz="6100">
              <a:solidFill>
                <a:srgbClr val="483F81"/>
              </a:solidFill>
              <a:latin typeface="Raleway"/>
              <a:ea typeface="Raleway"/>
              <a:cs typeface="Raleway"/>
              <a:sym typeface="Raleway"/>
            </a:endParaRPr>
          </a:p>
        </p:txBody>
      </p:sp>
      <p:sp>
        <p:nvSpPr>
          <p:cNvPr id="185" name="Google Shape;185;g2e733fcb5cd_1_152"/>
          <p:cNvSpPr txBox="1"/>
          <p:nvPr>
            <p:ph idx="1" type="subTitle"/>
          </p:nvPr>
        </p:nvSpPr>
        <p:spPr>
          <a:xfrm>
            <a:off x="5460450"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Testing hypotheses</a:t>
            </a:r>
            <a:endParaRPr sz="1800">
              <a:solidFill>
                <a:schemeClr val="lt2"/>
              </a:solidFill>
              <a:latin typeface="Raleway"/>
              <a:ea typeface="Raleway"/>
              <a:cs typeface="Raleway"/>
              <a:sym typeface="Raleway"/>
            </a:endParaRPr>
          </a:p>
          <a:p>
            <a:pPr indent="-342900" lvl="1" marL="9144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Could it be random or not?</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P-values</a:t>
            </a:r>
            <a:endParaRPr sz="1800">
              <a:solidFill>
                <a:schemeClr val="lt2"/>
              </a:solidFill>
              <a:latin typeface="Raleway"/>
              <a:ea typeface="Raleway"/>
              <a:cs typeface="Raleway"/>
              <a:sym typeface="Raleway"/>
            </a:endParaRPr>
          </a:p>
          <a:p>
            <a:pPr indent="-342900" lvl="0" marL="457200" rtl="0" algn="l">
              <a:lnSpc>
                <a:spcPct val="90000"/>
              </a:lnSpc>
              <a:spcBef>
                <a:spcPts val="0"/>
              </a:spcBef>
              <a:spcAft>
                <a:spcPts val="0"/>
              </a:spcAft>
              <a:buClr>
                <a:schemeClr val="lt2"/>
              </a:buClr>
              <a:buSzPts val="1800"/>
              <a:buFont typeface="Raleway"/>
              <a:buChar char="●"/>
            </a:pPr>
            <a:r>
              <a:rPr lang="en" sz="1800">
                <a:solidFill>
                  <a:schemeClr val="lt2"/>
                </a:solidFill>
                <a:latin typeface="Raleway"/>
                <a:ea typeface="Raleway"/>
                <a:cs typeface="Raleway"/>
                <a:sym typeface="Raleway"/>
              </a:rPr>
              <a:t>Z-values</a:t>
            </a:r>
            <a:endParaRPr sz="1800">
              <a:solidFill>
                <a:schemeClr val="lt2"/>
              </a:solidFill>
              <a:latin typeface="Raleway"/>
              <a:ea typeface="Raleway"/>
              <a:cs typeface="Raleway"/>
              <a:sym typeface="Raleway"/>
            </a:endParaRPr>
          </a:p>
          <a:p>
            <a:pPr indent="0" lvl="0" marL="457200" rtl="0" algn="l">
              <a:lnSpc>
                <a:spcPct val="90000"/>
              </a:lnSpc>
              <a:spcBef>
                <a:spcPts val="0"/>
              </a:spcBef>
              <a:spcAft>
                <a:spcPts val="0"/>
              </a:spcAft>
              <a:buNone/>
            </a:pPr>
            <a:r>
              <a:t/>
            </a:r>
            <a:endParaRPr sz="1800">
              <a:solidFill>
                <a:schemeClr val="lt2"/>
              </a:solidFill>
              <a:latin typeface="Raleway"/>
              <a:ea typeface="Raleway"/>
              <a:cs typeface="Raleway"/>
              <a:sym typeface="Raleway"/>
            </a:endParaRPr>
          </a:p>
        </p:txBody>
      </p:sp>
      <p:pic>
        <p:nvPicPr>
          <p:cNvPr id="186" name="Google Shape;186;g2e733fcb5cd_1_152"/>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pic>
        <p:nvPicPr>
          <p:cNvPr id="187" name="Google Shape;187;g2e733fcb5cd_1_152"/>
          <p:cNvPicPr preferRelativeResize="0"/>
          <p:nvPr/>
        </p:nvPicPr>
        <p:blipFill rotWithShape="1">
          <a:blip r:embed="rId4">
            <a:alphaModFix/>
          </a:blip>
          <a:srcRect b="0" l="0" r="0" t="0"/>
          <a:stretch/>
        </p:blipFill>
        <p:spPr>
          <a:xfrm>
            <a:off x="4043050" y="2319300"/>
            <a:ext cx="2170250" cy="1966950"/>
          </a:xfrm>
          <a:prstGeom prst="rect">
            <a:avLst/>
          </a:prstGeom>
          <a:noFill/>
          <a:ln>
            <a:noFill/>
          </a:ln>
        </p:spPr>
      </p:pic>
      <p:pic>
        <p:nvPicPr>
          <p:cNvPr descr="Standard Normal Distribution" id="188" name="Google Shape;188;g2e733fcb5cd_1_152"/>
          <p:cNvPicPr preferRelativeResize="0"/>
          <p:nvPr/>
        </p:nvPicPr>
        <p:blipFill rotWithShape="1">
          <a:blip r:embed="rId5">
            <a:alphaModFix/>
          </a:blip>
          <a:srcRect b="0" l="0" r="0" t="0"/>
          <a:stretch/>
        </p:blipFill>
        <p:spPr>
          <a:xfrm>
            <a:off x="6213296" y="2319300"/>
            <a:ext cx="2831228" cy="1966950"/>
          </a:xfrm>
          <a:prstGeom prst="rect">
            <a:avLst/>
          </a:prstGeom>
          <a:noFill/>
          <a:ln>
            <a:noFill/>
          </a:ln>
        </p:spPr>
      </p:pic>
      <p:sp>
        <p:nvSpPr>
          <p:cNvPr id="189" name="Google Shape;189;g2e733fcb5cd_1_152"/>
          <p:cNvSpPr txBox="1"/>
          <p:nvPr/>
        </p:nvSpPr>
        <p:spPr>
          <a:xfrm>
            <a:off x="7108625" y="4286250"/>
            <a:ext cx="18294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accent3"/>
                </a:solidFill>
                <a:latin typeface="Raleway Light"/>
                <a:ea typeface="Raleway Light"/>
                <a:cs typeface="Raleway Light"/>
                <a:sym typeface="Raleway Light"/>
              </a:rPr>
              <a:t>Sources (both): https://www.esri.com/content/dam/esrisites/en-us/events/conferences/2020/federal-gis/spatial-data-mining-cluster-analysis-and-space-time-analysis.pdf</a:t>
            </a:r>
            <a:endParaRPr sz="700">
              <a:solidFill>
                <a:schemeClr val="accent3"/>
              </a:solidFill>
              <a:latin typeface="Raleway Light"/>
              <a:ea typeface="Raleway Light"/>
              <a:cs typeface="Raleway Light"/>
              <a:sym typeface="Raleway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193" name="Shape 193"/>
        <p:cNvGrpSpPr/>
        <p:nvPr/>
      </p:nvGrpSpPr>
      <p:grpSpPr>
        <a:xfrm>
          <a:off x="0" y="0"/>
          <a:ext cx="0" cy="0"/>
          <a:chOff x="0" y="0"/>
          <a:chExt cx="0" cy="0"/>
        </a:xfrm>
      </p:grpSpPr>
      <p:sp>
        <p:nvSpPr>
          <p:cNvPr id="194" name="Google Shape;194;g2e733fcb5cd_1_162"/>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2e733fcb5cd_1_1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Tobler’s Law</a:t>
            </a:r>
            <a:endParaRPr b="1">
              <a:solidFill>
                <a:schemeClr val="lt1"/>
              </a:solidFill>
              <a:latin typeface="Raleway"/>
              <a:ea typeface="Raleway"/>
              <a:cs typeface="Raleway"/>
              <a:sym typeface="Raleway"/>
            </a:endParaRPr>
          </a:p>
        </p:txBody>
      </p:sp>
      <p:sp>
        <p:nvSpPr>
          <p:cNvPr id="196" name="Google Shape;196;g2e733fcb5cd_1_162"/>
          <p:cNvSpPr txBox="1"/>
          <p:nvPr>
            <p:ph idx="1" type="body"/>
          </p:nvPr>
        </p:nvSpPr>
        <p:spPr>
          <a:xfrm>
            <a:off x="3604500" y="1604200"/>
            <a:ext cx="5227800" cy="193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Raleway"/>
                <a:ea typeface="Raleway"/>
                <a:cs typeface="Raleway"/>
                <a:sym typeface="Raleway"/>
              </a:rPr>
              <a:t>“Everything is related to everything else, but near things are more related than distant things.”</a:t>
            </a:r>
            <a:endParaRPr sz="2400">
              <a:solidFill>
                <a:schemeClr val="lt1"/>
              </a:solidFill>
              <a:latin typeface="Raleway"/>
              <a:ea typeface="Raleway"/>
              <a:cs typeface="Raleway"/>
              <a:sym typeface="Raleway"/>
            </a:endParaRPr>
          </a:p>
        </p:txBody>
      </p:sp>
      <p:pic>
        <p:nvPicPr>
          <p:cNvPr id="197" name="Google Shape;197;g2e733fcb5cd_1_162"/>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pic>
        <p:nvPicPr>
          <p:cNvPr descr="Waldo R. Tobler - Wikipedia" id="198" name="Google Shape;198;g2e733fcb5cd_1_162"/>
          <p:cNvPicPr preferRelativeResize="0"/>
          <p:nvPr/>
        </p:nvPicPr>
        <p:blipFill rotWithShape="1">
          <a:blip r:embed="rId4">
            <a:alphaModFix/>
          </a:blip>
          <a:srcRect b="0" l="0" r="0" t="0"/>
          <a:stretch/>
        </p:blipFill>
        <p:spPr>
          <a:xfrm>
            <a:off x="765910" y="1017725"/>
            <a:ext cx="2206691" cy="2822050"/>
          </a:xfrm>
          <a:prstGeom prst="rect">
            <a:avLst/>
          </a:prstGeom>
          <a:noFill/>
          <a:ln>
            <a:noFill/>
          </a:ln>
        </p:spPr>
      </p:pic>
      <p:sp>
        <p:nvSpPr>
          <p:cNvPr id="199" name="Google Shape;199;g2e733fcb5cd_1_162"/>
          <p:cNvSpPr txBox="1"/>
          <p:nvPr/>
        </p:nvSpPr>
        <p:spPr>
          <a:xfrm>
            <a:off x="160300" y="3839775"/>
            <a:ext cx="3950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rPr>
              <a:t>Source: </a:t>
            </a:r>
            <a:r>
              <a:rPr lang="en" sz="800">
                <a:solidFill>
                  <a:schemeClr val="accent3"/>
                </a:solidFill>
              </a:rPr>
              <a:t>https://en.wikipedia.org/wiki/Tobler%27s_first_law_of_geography</a:t>
            </a:r>
            <a:endParaRPr sz="80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203" name="Shape 203"/>
        <p:cNvGrpSpPr/>
        <p:nvPr/>
      </p:nvGrpSpPr>
      <p:grpSpPr>
        <a:xfrm>
          <a:off x="0" y="0"/>
          <a:ext cx="0" cy="0"/>
          <a:chOff x="0" y="0"/>
          <a:chExt cx="0" cy="0"/>
        </a:xfrm>
      </p:grpSpPr>
      <p:sp>
        <p:nvSpPr>
          <p:cNvPr id="204" name="Google Shape;204;g2e733fcb5cd_1_173"/>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e733fcb5cd_1_1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Hot Spot Analysis</a:t>
            </a:r>
            <a:endParaRPr b="1">
              <a:solidFill>
                <a:schemeClr val="lt1"/>
              </a:solidFill>
              <a:latin typeface="Raleway"/>
              <a:ea typeface="Raleway"/>
              <a:cs typeface="Raleway"/>
              <a:sym typeface="Raleway"/>
            </a:endParaRPr>
          </a:p>
        </p:txBody>
      </p:sp>
      <p:sp>
        <p:nvSpPr>
          <p:cNvPr id="206" name="Google Shape;206;g2e733fcb5cd_1_173"/>
          <p:cNvSpPr txBox="1"/>
          <p:nvPr>
            <p:ph idx="1" type="body"/>
          </p:nvPr>
        </p:nvSpPr>
        <p:spPr>
          <a:xfrm>
            <a:off x="621425" y="1057850"/>
            <a:ext cx="7610100" cy="2862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lt1"/>
              </a:buClr>
              <a:buSzPts val="1800"/>
              <a:buFont typeface="Raleway"/>
              <a:buChar char="●"/>
            </a:pPr>
            <a:r>
              <a:rPr lang="en">
                <a:solidFill>
                  <a:schemeClr val="lt1"/>
                </a:solidFill>
                <a:latin typeface="Raleway"/>
                <a:ea typeface="Raleway"/>
                <a:cs typeface="Raleway"/>
                <a:sym typeface="Raleway"/>
              </a:rPr>
              <a:t>Arthur Getis – Getis-Ord Gi*</a:t>
            </a:r>
            <a:endParaRPr>
              <a:solidFill>
                <a:schemeClr val="lt1"/>
              </a:solidFill>
              <a:latin typeface="Raleway"/>
              <a:ea typeface="Raleway"/>
              <a:cs typeface="Raleway"/>
              <a:sym typeface="Raleway"/>
            </a:endParaRPr>
          </a:p>
          <a:p>
            <a:pPr indent="-336550" lvl="1" marL="914400" rtl="0" algn="l">
              <a:spcBef>
                <a:spcPts val="1600"/>
              </a:spcBef>
              <a:spcAft>
                <a:spcPts val="0"/>
              </a:spcAft>
              <a:buClr>
                <a:schemeClr val="lt1"/>
              </a:buClr>
              <a:buSzPts val="1700"/>
              <a:buFont typeface="Raleway"/>
              <a:buChar char="○"/>
            </a:pPr>
            <a:r>
              <a:rPr lang="en" sz="1700">
                <a:solidFill>
                  <a:schemeClr val="lt1"/>
                </a:solidFill>
                <a:latin typeface="Raleway"/>
                <a:ea typeface="Raleway"/>
                <a:cs typeface="Raleway"/>
                <a:sym typeface="Raleway"/>
              </a:rPr>
              <a:t>Given a set of weighted features, identifies statistically significant hot spots and cold spots using the Getis-Ord Gi* statistic</a:t>
            </a:r>
            <a:endParaRPr sz="1700">
              <a:solidFill>
                <a:schemeClr val="lt1"/>
              </a:solidFill>
              <a:latin typeface="Raleway"/>
              <a:ea typeface="Raleway"/>
              <a:cs typeface="Raleway"/>
              <a:sym typeface="Raleway"/>
            </a:endParaRPr>
          </a:p>
        </p:txBody>
      </p:sp>
      <p:pic>
        <p:nvPicPr>
          <p:cNvPr id="207" name="Google Shape;207;g2e733fcb5cd_1_173"/>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pic>
        <p:nvPicPr>
          <p:cNvPr id="208" name="Google Shape;208;g2e733fcb5cd_1_173"/>
          <p:cNvPicPr preferRelativeResize="0"/>
          <p:nvPr/>
        </p:nvPicPr>
        <p:blipFill rotWithShape="1">
          <a:blip r:embed="rId4">
            <a:alphaModFix/>
          </a:blip>
          <a:srcRect b="0" l="0" r="0" t="0"/>
          <a:stretch/>
        </p:blipFill>
        <p:spPr>
          <a:xfrm>
            <a:off x="621435" y="2495560"/>
            <a:ext cx="1595419" cy="1589243"/>
          </a:xfrm>
          <a:prstGeom prst="rect">
            <a:avLst/>
          </a:prstGeom>
          <a:noFill/>
          <a:ln>
            <a:noFill/>
          </a:ln>
        </p:spPr>
      </p:pic>
      <p:pic>
        <p:nvPicPr>
          <p:cNvPr id="209" name="Google Shape;209;g2e733fcb5cd_1_173"/>
          <p:cNvPicPr preferRelativeResize="0"/>
          <p:nvPr/>
        </p:nvPicPr>
        <p:blipFill rotWithShape="1">
          <a:blip r:embed="rId5">
            <a:alphaModFix/>
          </a:blip>
          <a:srcRect b="0" l="0" r="0" t="0"/>
          <a:stretch/>
        </p:blipFill>
        <p:spPr>
          <a:xfrm>
            <a:off x="2361877" y="2495259"/>
            <a:ext cx="1738356" cy="1589833"/>
          </a:xfrm>
          <a:prstGeom prst="rect">
            <a:avLst/>
          </a:prstGeom>
          <a:noFill/>
          <a:ln>
            <a:noFill/>
          </a:ln>
        </p:spPr>
      </p:pic>
      <p:pic>
        <p:nvPicPr>
          <p:cNvPr id="210" name="Google Shape;210;g2e733fcb5cd_1_173"/>
          <p:cNvPicPr preferRelativeResize="0"/>
          <p:nvPr/>
        </p:nvPicPr>
        <p:blipFill rotWithShape="1">
          <a:blip r:embed="rId6">
            <a:alphaModFix/>
          </a:blip>
          <a:srcRect b="0" l="0" r="0" t="0"/>
          <a:stretch/>
        </p:blipFill>
        <p:spPr>
          <a:xfrm>
            <a:off x="4245250" y="2495250"/>
            <a:ext cx="2711269" cy="1589850"/>
          </a:xfrm>
          <a:prstGeom prst="rect">
            <a:avLst/>
          </a:prstGeom>
          <a:noFill/>
          <a:ln>
            <a:noFill/>
          </a:ln>
        </p:spPr>
      </p:pic>
      <p:pic>
        <p:nvPicPr>
          <p:cNvPr descr="CODE[X] BOOKS -- An Imprint of SDSU Press" id="211" name="Google Shape;211;g2e733fcb5cd_1_173"/>
          <p:cNvPicPr preferRelativeResize="0"/>
          <p:nvPr/>
        </p:nvPicPr>
        <p:blipFill rotWithShape="1">
          <a:blip r:embed="rId7">
            <a:alphaModFix/>
          </a:blip>
          <a:srcRect b="0" l="0" r="0" t="0"/>
          <a:stretch/>
        </p:blipFill>
        <p:spPr>
          <a:xfrm>
            <a:off x="6768550" y="71687"/>
            <a:ext cx="2063750" cy="1545840"/>
          </a:xfrm>
          <a:prstGeom prst="rect">
            <a:avLst/>
          </a:prstGeom>
          <a:noFill/>
          <a:ln>
            <a:noFill/>
          </a:ln>
        </p:spPr>
      </p:pic>
      <p:sp>
        <p:nvSpPr>
          <p:cNvPr id="212" name="Google Shape;212;g2e733fcb5cd_1_173"/>
          <p:cNvSpPr txBox="1"/>
          <p:nvPr/>
        </p:nvSpPr>
        <p:spPr>
          <a:xfrm>
            <a:off x="6956525" y="3208500"/>
            <a:ext cx="21873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latin typeface="Raleway"/>
                <a:ea typeface="Raleway"/>
                <a:cs typeface="Raleway"/>
                <a:sym typeface="Raleway"/>
              </a:rPr>
              <a:t>Left: </a:t>
            </a:r>
            <a:r>
              <a:rPr lang="en" sz="800" u="sng">
                <a:solidFill>
                  <a:schemeClr val="hlink"/>
                </a:solidFill>
                <a:latin typeface="Raleway"/>
                <a:ea typeface="Raleway"/>
                <a:cs typeface="Raleway"/>
                <a:sym typeface="Raleway"/>
                <a:hlinkClick r:id="rId8"/>
              </a:rPr>
              <a:t>https://www.esri.com/content/dam/esrisites/en-us/events/conferences/2020/federal-gis/spatial-data-mining-cluster-analysis-and-space-time-analysis.pdf</a:t>
            </a:r>
            <a:endParaRPr sz="800">
              <a:solidFill>
                <a:schemeClr val="dk2"/>
              </a:solidFill>
              <a:latin typeface="Raleway"/>
              <a:ea typeface="Raleway"/>
              <a:cs typeface="Raleway"/>
              <a:sym typeface="Raleway"/>
            </a:endParaRPr>
          </a:p>
          <a:p>
            <a:pPr indent="0" lvl="0" marL="0" rtl="0" algn="l">
              <a:spcBef>
                <a:spcPts val="0"/>
              </a:spcBef>
              <a:spcAft>
                <a:spcPts val="0"/>
              </a:spcAft>
              <a:buNone/>
            </a:pPr>
            <a:r>
              <a:rPr lang="en" sz="800">
                <a:solidFill>
                  <a:schemeClr val="dk2"/>
                </a:solidFill>
                <a:latin typeface="Raleway"/>
                <a:ea typeface="Raleway"/>
                <a:cs typeface="Raleway"/>
                <a:sym typeface="Raleway"/>
              </a:rPr>
              <a:t>Top: </a:t>
            </a:r>
            <a:r>
              <a:rPr lang="en" sz="800" u="sng">
                <a:solidFill>
                  <a:schemeClr val="hlink"/>
                </a:solidFill>
                <a:latin typeface="Raleway"/>
                <a:ea typeface="Raleway"/>
                <a:cs typeface="Raleway"/>
                <a:sym typeface="Raleway"/>
                <a:hlinkClick r:id="rId9"/>
              </a:rPr>
              <a:t>https://sdsupress.sdsu.edu/codex.html</a:t>
            </a:r>
            <a:r>
              <a:rPr lang="en" sz="800">
                <a:solidFill>
                  <a:schemeClr val="dk2"/>
                </a:solidFill>
                <a:latin typeface="Raleway"/>
                <a:ea typeface="Raleway"/>
                <a:cs typeface="Raleway"/>
                <a:sym typeface="Raleway"/>
              </a:rPr>
              <a:t> </a:t>
            </a:r>
            <a:endParaRPr sz="800">
              <a:solidFill>
                <a:schemeClr val="dk2"/>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216" name="Shape 216"/>
        <p:cNvGrpSpPr/>
        <p:nvPr/>
      </p:nvGrpSpPr>
      <p:grpSpPr>
        <a:xfrm>
          <a:off x="0" y="0"/>
          <a:ext cx="0" cy="0"/>
          <a:chOff x="0" y="0"/>
          <a:chExt cx="0" cy="0"/>
        </a:xfrm>
      </p:grpSpPr>
      <p:sp>
        <p:nvSpPr>
          <p:cNvPr id="217" name="Google Shape;217;g2e733fcb5cd_1_189"/>
          <p:cNvSpPr txBox="1"/>
          <p:nvPr>
            <p:ph type="ctrTitle"/>
          </p:nvPr>
        </p:nvSpPr>
        <p:spPr>
          <a:xfrm>
            <a:off x="0" y="0"/>
            <a:ext cx="5138400" cy="5143500"/>
          </a:xfrm>
          <a:prstGeom prst="rect">
            <a:avLst/>
          </a:prstGeom>
          <a:solidFill>
            <a:schemeClr val="lt1"/>
          </a:solidFill>
          <a:ln>
            <a:noFill/>
          </a:ln>
        </p:spPr>
        <p:txBody>
          <a:bodyPr anchorCtr="0" anchor="ctr" bIns="91425" lIns="91425" spcFirstLastPara="1" rIns="91425" wrap="square" tIns="91425">
            <a:noAutofit/>
          </a:bodyPr>
          <a:lstStyle/>
          <a:p>
            <a:pPr indent="0" lvl="0" marL="285750" rtl="0" algn="l">
              <a:lnSpc>
                <a:spcPct val="90000"/>
              </a:lnSpc>
              <a:spcBef>
                <a:spcPts val="0"/>
              </a:spcBef>
              <a:spcAft>
                <a:spcPts val="0"/>
              </a:spcAft>
              <a:buSzPts val="5200"/>
              <a:buNone/>
            </a:pPr>
            <a:r>
              <a:rPr lang="en" sz="5500">
                <a:solidFill>
                  <a:srgbClr val="483F81"/>
                </a:solidFill>
                <a:latin typeface="Raleway"/>
                <a:ea typeface="Raleway"/>
                <a:cs typeface="Raleway"/>
                <a:sym typeface="Raleway"/>
              </a:rPr>
              <a:t>How do we define neighborhood in space?</a:t>
            </a:r>
            <a:endParaRPr sz="5500">
              <a:solidFill>
                <a:srgbClr val="483F81"/>
              </a:solidFill>
              <a:latin typeface="Raleway"/>
              <a:ea typeface="Raleway"/>
              <a:cs typeface="Raleway"/>
              <a:sym typeface="Raleway"/>
            </a:endParaRPr>
          </a:p>
        </p:txBody>
      </p:sp>
      <p:sp>
        <p:nvSpPr>
          <p:cNvPr id="218" name="Google Shape;218;g2e733fcb5cd_1_189"/>
          <p:cNvSpPr txBox="1"/>
          <p:nvPr>
            <p:ph idx="1" type="subTitle"/>
          </p:nvPr>
        </p:nvSpPr>
        <p:spPr>
          <a:xfrm>
            <a:off x="5460450"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1"/>
              </a:solidFill>
              <a:latin typeface="Raleway"/>
              <a:ea typeface="Raleway"/>
              <a:cs typeface="Raleway"/>
              <a:sym typeface="Raleway"/>
            </a:endParaRPr>
          </a:p>
          <a:p>
            <a:pPr indent="0" lvl="0" marL="0" rtl="0" algn="l">
              <a:lnSpc>
                <a:spcPct val="90000"/>
              </a:lnSpc>
              <a:spcBef>
                <a:spcPts val="0"/>
              </a:spcBef>
              <a:spcAft>
                <a:spcPts val="0"/>
              </a:spcAft>
              <a:buNone/>
            </a:pPr>
            <a:r>
              <a:t/>
            </a:r>
            <a:endParaRPr sz="1800">
              <a:solidFill>
                <a:srgbClr val="D8AB0B"/>
              </a:solidFill>
              <a:latin typeface="Raleway"/>
              <a:ea typeface="Raleway"/>
              <a:cs typeface="Raleway"/>
              <a:sym typeface="Raleway"/>
            </a:endParaRPr>
          </a:p>
          <a:p>
            <a:pPr indent="0" lvl="0" marL="457200" rtl="0" algn="l">
              <a:lnSpc>
                <a:spcPct val="90000"/>
              </a:lnSpc>
              <a:spcBef>
                <a:spcPts val="0"/>
              </a:spcBef>
              <a:spcAft>
                <a:spcPts val="0"/>
              </a:spcAft>
              <a:buNone/>
            </a:pPr>
            <a:r>
              <a:t/>
            </a:r>
            <a:endParaRPr sz="1800">
              <a:solidFill>
                <a:srgbClr val="D8AB0B"/>
              </a:solidFill>
              <a:latin typeface="Raleway"/>
              <a:ea typeface="Raleway"/>
              <a:cs typeface="Raleway"/>
              <a:sym typeface="Raleway"/>
            </a:endParaRPr>
          </a:p>
        </p:txBody>
      </p:sp>
      <p:pic>
        <p:nvPicPr>
          <p:cNvPr id="219" name="Google Shape;219;g2e733fcb5cd_1_189"/>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pic>
        <p:nvPicPr>
          <p:cNvPr id="220" name="Google Shape;220;g2e733fcb5cd_1_189"/>
          <p:cNvPicPr preferRelativeResize="0"/>
          <p:nvPr/>
        </p:nvPicPr>
        <p:blipFill>
          <a:blip r:embed="rId4">
            <a:alphaModFix/>
          </a:blip>
          <a:stretch>
            <a:fillRect/>
          </a:stretch>
        </p:blipFill>
        <p:spPr>
          <a:xfrm>
            <a:off x="6113454" y="1204325"/>
            <a:ext cx="2149496" cy="2484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224" name="Shape 224"/>
        <p:cNvGrpSpPr/>
        <p:nvPr/>
      </p:nvGrpSpPr>
      <p:grpSpPr>
        <a:xfrm>
          <a:off x="0" y="0"/>
          <a:ext cx="0" cy="0"/>
          <a:chOff x="0" y="0"/>
          <a:chExt cx="0" cy="0"/>
        </a:xfrm>
      </p:grpSpPr>
      <p:sp>
        <p:nvSpPr>
          <p:cNvPr id="225" name="Google Shape;225;g2e733fcb5cd_1_198"/>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e733fcb5cd_1_19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Incremental Spatial Autocorrelation</a:t>
            </a:r>
            <a:endParaRPr b="1">
              <a:solidFill>
                <a:schemeClr val="lt1"/>
              </a:solidFill>
              <a:latin typeface="Raleway"/>
              <a:ea typeface="Raleway"/>
              <a:cs typeface="Raleway"/>
              <a:sym typeface="Raleway"/>
            </a:endParaRPr>
          </a:p>
        </p:txBody>
      </p:sp>
      <p:sp>
        <p:nvSpPr>
          <p:cNvPr id="227" name="Google Shape;227;g2e733fcb5cd_1_198"/>
          <p:cNvSpPr txBox="1"/>
          <p:nvPr>
            <p:ph idx="1" type="body"/>
          </p:nvPr>
        </p:nvSpPr>
        <p:spPr>
          <a:xfrm>
            <a:off x="311700" y="1017725"/>
            <a:ext cx="8832300" cy="28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Raleway"/>
                <a:ea typeface="Raleway"/>
                <a:cs typeface="Raleway"/>
                <a:sym typeface="Raleway"/>
              </a:rPr>
              <a:t>Measures spatial autocorrelation for a series of distances and optionally creates a line graph of those distances and their corresponding z-scores</a:t>
            </a:r>
            <a:endParaRPr sz="2400">
              <a:solidFill>
                <a:schemeClr val="lt1"/>
              </a:solidFill>
              <a:latin typeface="Raleway"/>
              <a:ea typeface="Raleway"/>
              <a:cs typeface="Raleway"/>
              <a:sym typeface="Raleway"/>
            </a:endParaRPr>
          </a:p>
          <a:p>
            <a:pPr indent="-381000" lvl="0" marL="457200" rtl="0" algn="l">
              <a:spcBef>
                <a:spcPts val="0"/>
              </a:spcBef>
              <a:spcAft>
                <a:spcPts val="0"/>
              </a:spcAft>
              <a:buClr>
                <a:schemeClr val="lt1"/>
              </a:buClr>
              <a:buSzPts val="2400"/>
              <a:buFont typeface="Raleway"/>
              <a:buChar char="●"/>
            </a:pPr>
            <a:r>
              <a:rPr lang="en" sz="2400">
                <a:solidFill>
                  <a:schemeClr val="lt1"/>
                </a:solidFill>
                <a:latin typeface="Raleway"/>
                <a:ea typeface="Raleway"/>
                <a:cs typeface="Raleway"/>
                <a:sym typeface="Raleway"/>
              </a:rPr>
              <a:t>Edge touching</a:t>
            </a:r>
            <a:endParaRPr sz="2400">
              <a:solidFill>
                <a:schemeClr val="lt1"/>
              </a:solidFill>
              <a:latin typeface="Raleway"/>
              <a:ea typeface="Raleway"/>
              <a:cs typeface="Raleway"/>
              <a:sym typeface="Raleway"/>
            </a:endParaRPr>
          </a:p>
          <a:p>
            <a:pPr indent="-381000" lvl="0" marL="457200" rtl="0" algn="l">
              <a:spcBef>
                <a:spcPts val="0"/>
              </a:spcBef>
              <a:spcAft>
                <a:spcPts val="0"/>
              </a:spcAft>
              <a:buClr>
                <a:schemeClr val="lt1"/>
              </a:buClr>
              <a:buSzPts val="2400"/>
              <a:buFont typeface="Raleway"/>
              <a:buChar char="●"/>
            </a:pPr>
            <a:r>
              <a:rPr lang="en" sz="2400">
                <a:solidFill>
                  <a:schemeClr val="lt1"/>
                </a:solidFill>
                <a:latin typeface="Raleway"/>
                <a:ea typeface="Raleway"/>
                <a:cs typeface="Raleway"/>
                <a:sym typeface="Raleway"/>
              </a:rPr>
              <a:t>Contiguity</a:t>
            </a:r>
            <a:endParaRPr sz="2400">
              <a:solidFill>
                <a:schemeClr val="lt1"/>
              </a:solidFill>
              <a:latin typeface="Raleway"/>
              <a:ea typeface="Raleway"/>
              <a:cs typeface="Raleway"/>
              <a:sym typeface="Raleway"/>
            </a:endParaRPr>
          </a:p>
          <a:p>
            <a:pPr indent="-381000" lvl="0" marL="457200" rtl="0" algn="l">
              <a:spcBef>
                <a:spcPts val="0"/>
              </a:spcBef>
              <a:spcAft>
                <a:spcPts val="0"/>
              </a:spcAft>
              <a:buClr>
                <a:schemeClr val="lt1"/>
              </a:buClr>
              <a:buSzPts val="2400"/>
              <a:buFont typeface="Raleway"/>
              <a:buChar char="●"/>
            </a:pPr>
            <a:r>
              <a:rPr lang="en" sz="2400">
                <a:solidFill>
                  <a:schemeClr val="lt1"/>
                </a:solidFill>
                <a:latin typeface="Raleway"/>
                <a:ea typeface="Raleway"/>
                <a:cs typeface="Raleway"/>
                <a:sym typeface="Raleway"/>
              </a:rPr>
              <a:t>K nearest</a:t>
            </a:r>
            <a:endParaRPr sz="2400">
              <a:solidFill>
                <a:schemeClr val="lt1"/>
              </a:solidFill>
              <a:latin typeface="Raleway"/>
              <a:ea typeface="Raleway"/>
              <a:cs typeface="Raleway"/>
              <a:sym typeface="Raleway"/>
            </a:endParaRPr>
          </a:p>
          <a:p>
            <a:pPr indent="0" lvl="0" marL="0" rtl="0" algn="l">
              <a:spcBef>
                <a:spcPts val="0"/>
              </a:spcBef>
              <a:spcAft>
                <a:spcPts val="0"/>
              </a:spcAft>
              <a:buNone/>
            </a:pPr>
            <a:r>
              <a:t/>
            </a:r>
            <a:endParaRPr sz="2400">
              <a:solidFill>
                <a:schemeClr val="lt1"/>
              </a:solidFill>
              <a:latin typeface="Raleway"/>
              <a:ea typeface="Raleway"/>
              <a:cs typeface="Raleway"/>
              <a:sym typeface="Raleway"/>
            </a:endParaRPr>
          </a:p>
        </p:txBody>
      </p:sp>
      <p:pic>
        <p:nvPicPr>
          <p:cNvPr id="228" name="Google Shape;228;g2e733fcb5cd_1_198"/>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pic>
        <p:nvPicPr>
          <p:cNvPr id="229" name="Google Shape;229;g2e733fcb5cd_1_198"/>
          <p:cNvPicPr preferRelativeResize="0"/>
          <p:nvPr/>
        </p:nvPicPr>
        <p:blipFill rotWithShape="1">
          <a:blip r:embed="rId4">
            <a:alphaModFix/>
          </a:blip>
          <a:srcRect b="0" l="0" r="0" t="0"/>
          <a:stretch/>
        </p:blipFill>
        <p:spPr>
          <a:xfrm>
            <a:off x="5760475" y="1968700"/>
            <a:ext cx="2946245" cy="1966625"/>
          </a:xfrm>
          <a:prstGeom prst="rect">
            <a:avLst/>
          </a:prstGeom>
          <a:noFill/>
          <a:ln>
            <a:noFill/>
          </a:ln>
        </p:spPr>
      </p:pic>
      <p:sp>
        <p:nvSpPr>
          <p:cNvPr id="230" name="Google Shape;230;g2e733fcb5cd_1_198"/>
          <p:cNvSpPr txBox="1"/>
          <p:nvPr/>
        </p:nvSpPr>
        <p:spPr>
          <a:xfrm>
            <a:off x="5283050" y="3727325"/>
            <a:ext cx="37908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Raleway Light"/>
                <a:ea typeface="Raleway Light"/>
                <a:cs typeface="Raleway Light"/>
                <a:sym typeface="Raleway Light"/>
              </a:rPr>
              <a:t>Source: https://pro.arcgis.com/en/pro-app/latest/tool-reference/spatial-statistics/how-incremental-spatial-autocorrelation-works.htm</a:t>
            </a:r>
            <a:endParaRPr sz="800">
              <a:solidFill>
                <a:schemeClr val="dk2"/>
              </a:solidFill>
              <a:latin typeface="Raleway Light"/>
              <a:ea typeface="Raleway Light"/>
              <a:cs typeface="Raleway Light"/>
              <a:sym typeface="Raleway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234" name="Shape 234"/>
        <p:cNvGrpSpPr/>
        <p:nvPr/>
      </p:nvGrpSpPr>
      <p:grpSpPr>
        <a:xfrm>
          <a:off x="0" y="0"/>
          <a:ext cx="0" cy="0"/>
          <a:chOff x="0" y="0"/>
          <a:chExt cx="0" cy="0"/>
        </a:xfrm>
      </p:grpSpPr>
      <p:sp>
        <p:nvSpPr>
          <p:cNvPr id="235" name="Google Shape;235;g2e733fcb5cd_1_210"/>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e733fcb5cd_1_2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Cluster and Outlier Analysis</a:t>
            </a:r>
            <a:endParaRPr b="1">
              <a:solidFill>
                <a:schemeClr val="lt1"/>
              </a:solidFill>
              <a:latin typeface="Raleway"/>
              <a:ea typeface="Raleway"/>
              <a:cs typeface="Raleway"/>
              <a:sym typeface="Raleway"/>
            </a:endParaRPr>
          </a:p>
        </p:txBody>
      </p:sp>
      <p:sp>
        <p:nvSpPr>
          <p:cNvPr id="237" name="Google Shape;237;g2e733fcb5cd_1_210"/>
          <p:cNvSpPr txBox="1"/>
          <p:nvPr>
            <p:ph idx="1" type="body"/>
          </p:nvPr>
        </p:nvSpPr>
        <p:spPr>
          <a:xfrm>
            <a:off x="401050" y="1165550"/>
            <a:ext cx="6396300" cy="1931700"/>
          </a:xfrm>
          <a:prstGeom prst="rect">
            <a:avLst/>
          </a:prstGeom>
          <a:noFill/>
          <a:ln>
            <a:noFill/>
          </a:ln>
        </p:spPr>
        <p:txBody>
          <a:bodyPr anchorCtr="0" anchor="t" bIns="91425" lIns="91425" spcFirstLastPara="1" rIns="91425" wrap="square" tIns="91425">
            <a:noAutofit/>
          </a:bodyPr>
          <a:lstStyle/>
          <a:p>
            <a:pPr indent="0" lvl="0" marL="68580" rtl="0" algn="l">
              <a:spcBef>
                <a:spcPts val="0"/>
              </a:spcBef>
              <a:spcAft>
                <a:spcPts val="0"/>
              </a:spcAft>
              <a:buNone/>
            </a:pPr>
            <a:r>
              <a:rPr b="1" lang="en" sz="2000">
                <a:solidFill>
                  <a:schemeClr val="lt2"/>
                </a:solidFill>
                <a:latin typeface="Raleway"/>
                <a:ea typeface="Raleway"/>
                <a:cs typeface="Raleway"/>
                <a:sym typeface="Raleway"/>
              </a:rPr>
              <a:t>Luc Anselin </a:t>
            </a:r>
            <a:r>
              <a:rPr lang="en" sz="2000">
                <a:solidFill>
                  <a:schemeClr val="lt2"/>
                </a:solidFill>
                <a:latin typeface="Raleway"/>
                <a:ea typeface="Raleway"/>
                <a:cs typeface="Raleway"/>
                <a:sym typeface="Raleway"/>
              </a:rPr>
              <a:t>- Anselin Local Moran’s I given a set of weighted features, identifies statistically significant hot spots, cold spots, and spatial outliers using the Anselin Local Moran’s I statistic</a:t>
            </a:r>
            <a:endParaRPr sz="2000">
              <a:solidFill>
                <a:schemeClr val="lt2"/>
              </a:solidFill>
              <a:latin typeface="Raleway"/>
              <a:ea typeface="Raleway"/>
              <a:cs typeface="Raleway"/>
              <a:sym typeface="Raleway"/>
            </a:endParaRPr>
          </a:p>
          <a:p>
            <a:pPr indent="0" lvl="0" marL="0" rtl="0" algn="ctr">
              <a:spcBef>
                <a:spcPts val="0"/>
              </a:spcBef>
              <a:spcAft>
                <a:spcPts val="0"/>
              </a:spcAft>
              <a:buNone/>
            </a:pPr>
            <a:r>
              <a:t/>
            </a:r>
            <a:endParaRPr sz="2000">
              <a:solidFill>
                <a:schemeClr val="lt2"/>
              </a:solidFill>
              <a:latin typeface="Raleway"/>
              <a:ea typeface="Raleway"/>
              <a:cs typeface="Raleway"/>
              <a:sym typeface="Raleway"/>
            </a:endParaRPr>
          </a:p>
        </p:txBody>
      </p:sp>
      <p:pic>
        <p:nvPicPr>
          <p:cNvPr id="238" name="Google Shape;238;g2e733fcb5cd_1_210"/>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sp>
        <p:nvSpPr>
          <p:cNvPr id="239" name="Google Shape;239;g2e733fcb5cd_1_210"/>
          <p:cNvSpPr txBox="1"/>
          <p:nvPr/>
        </p:nvSpPr>
        <p:spPr>
          <a:xfrm>
            <a:off x="-125" y="3839775"/>
            <a:ext cx="476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solidFill>
                <a:schemeClr val="lt2"/>
              </a:solidFill>
            </a:endParaRPr>
          </a:p>
        </p:txBody>
      </p:sp>
      <p:pic>
        <p:nvPicPr>
          <p:cNvPr descr="Luc Anselin becomes 1st Walter Isard Chair in ASU's School of Geographical  Sciences and Urban Planning | GIS and Science" id="240" name="Google Shape;240;g2e733fcb5cd_1_210"/>
          <p:cNvPicPr preferRelativeResize="0"/>
          <p:nvPr/>
        </p:nvPicPr>
        <p:blipFill rotWithShape="1">
          <a:blip r:embed="rId4">
            <a:alphaModFix/>
          </a:blip>
          <a:srcRect b="0" l="0" r="0" t="0"/>
          <a:stretch/>
        </p:blipFill>
        <p:spPr>
          <a:xfrm>
            <a:off x="6797421" y="58277"/>
            <a:ext cx="1208723" cy="1848986"/>
          </a:xfrm>
          <a:prstGeom prst="rect">
            <a:avLst/>
          </a:prstGeom>
          <a:noFill/>
          <a:ln>
            <a:noFill/>
          </a:ln>
        </p:spPr>
      </p:pic>
      <p:pic>
        <p:nvPicPr>
          <p:cNvPr id="241" name="Google Shape;241;g2e733fcb5cd_1_210"/>
          <p:cNvPicPr preferRelativeResize="0"/>
          <p:nvPr/>
        </p:nvPicPr>
        <p:blipFill rotWithShape="1">
          <a:blip r:embed="rId5">
            <a:alphaModFix/>
          </a:blip>
          <a:srcRect b="0" l="0" r="0" t="0"/>
          <a:stretch/>
        </p:blipFill>
        <p:spPr>
          <a:xfrm>
            <a:off x="3793725" y="2672025"/>
            <a:ext cx="3964123" cy="2293974"/>
          </a:xfrm>
          <a:prstGeom prst="rect">
            <a:avLst/>
          </a:prstGeom>
          <a:noFill/>
          <a:ln>
            <a:noFill/>
          </a:ln>
        </p:spPr>
      </p:pic>
      <p:pic>
        <p:nvPicPr>
          <p:cNvPr id="242" name="Google Shape;242;g2e733fcb5cd_1_210"/>
          <p:cNvPicPr preferRelativeResize="0"/>
          <p:nvPr/>
        </p:nvPicPr>
        <p:blipFill rotWithShape="1">
          <a:blip r:embed="rId6">
            <a:alphaModFix/>
          </a:blip>
          <a:srcRect b="0" l="0" r="0" t="0"/>
          <a:stretch/>
        </p:blipFill>
        <p:spPr>
          <a:xfrm>
            <a:off x="686825" y="2672024"/>
            <a:ext cx="2521601" cy="1448649"/>
          </a:xfrm>
          <a:prstGeom prst="rect">
            <a:avLst/>
          </a:prstGeom>
          <a:noFill/>
          <a:ln>
            <a:noFill/>
          </a:ln>
        </p:spPr>
      </p:pic>
      <p:sp>
        <p:nvSpPr>
          <p:cNvPr id="243" name="Google Shape;243;g2e733fcb5cd_1_210"/>
          <p:cNvSpPr txBox="1"/>
          <p:nvPr/>
        </p:nvSpPr>
        <p:spPr>
          <a:xfrm>
            <a:off x="7757850" y="2813325"/>
            <a:ext cx="1386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Left</a:t>
            </a:r>
            <a:r>
              <a:rPr lang="en" sz="800">
                <a:solidFill>
                  <a:schemeClr val="accent3"/>
                </a:solidFill>
                <a:latin typeface="Raleway Light"/>
                <a:ea typeface="Raleway Light"/>
                <a:cs typeface="Raleway Light"/>
                <a:sym typeface="Raleway Light"/>
              </a:rPr>
              <a:t>: </a:t>
            </a:r>
            <a:r>
              <a:rPr lang="en" sz="800" u="sng">
                <a:solidFill>
                  <a:schemeClr val="hlink"/>
                </a:solidFill>
                <a:latin typeface="Raleway Light"/>
                <a:ea typeface="Raleway Light"/>
                <a:cs typeface="Raleway Light"/>
                <a:sym typeface="Raleway Light"/>
                <a:hlinkClick r:id="rId7"/>
              </a:rPr>
              <a:t>https://www.esri.com/content/dam/esrisites/en-us/events/conferences/2020/federal-gis/spatial-data-mining-cluster-analysis-and-space-time-analysis.pdf</a:t>
            </a:r>
            <a:endParaRPr sz="800">
              <a:solidFill>
                <a:schemeClr val="accent3"/>
              </a:solidFill>
              <a:latin typeface="Raleway Light"/>
              <a:ea typeface="Raleway Light"/>
              <a:cs typeface="Raleway Light"/>
              <a:sym typeface="Raleway Light"/>
            </a:endParaRPr>
          </a:p>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Top: </a:t>
            </a:r>
            <a:r>
              <a:rPr lang="en" sz="800" u="sng">
                <a:solidFill>
                  <a:schemeClr val="hlink"/>
                </a:solidFill>
                <a:latin typeface="Raleway Light"/>
                <a:ea typeface="Raleway Light"/>
                <a:cs typeface="Raleway Light"/>
                <a:sym typeface="Raleway Light"/>
                <a:hlinkClick r:id="rId8"/>
              </a:rPr>
              <a:t>https://www.eurekalert.org/multimedia/676442</a:t>
            </a:r>
            <a:r>
              <a:rPr lang="en" sz="800">
                <a:solidFill>
                  <a:schemeClr val="accent3"/>
                </a:solidFill>
                <a:latin typeface="Raleway Light"/>
                <a:ea typeface="Raleway Light"/>
                <a:cs typeface="Raleway Light"/>
                <a:sym typeface="Raleway Light"/>
              </a:rPr>
              <a:t> </a:t>
            </a:r>
            <a:endParaRPr sz="800">
              <a:solidFill>
                <a:schemeClr val="accent3"/>
              </a:solidFill>
              <a:latin typeface="Raleway Light"/>
              <a:ea typeface="Raleway Light"/>
              <a:cs typeface="Raleway Light"/>
              <a:sym typeface="Raleway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247" name="Shape 247"/>
        <p:cNvGrpSpPr/>
        <p:nvPr/>
      </p:nvGrpSpPr>
      <p:grpSpPr>
        <a:xfrm>
          <a:off x="0" y="0"/>
          <a:ext cx="0" cy="0"/>
          <a:chOff x="0" y="0"/>
          <a:chExt cx="0" cy="0"/>
        </a:xfrm>
      </p:grpSpPr>
      <p:sp>
        <p:nvSpPr>
          <p:cNvPr id="248" name="Google Shape;248;p3"/>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chemeClr val="lt1"/>
                </a:solidFill>
                <a:latin typeface="Raleway"/>
                <a:ea typeface="Raleway"/>
                <a:cs typeface="Raleway"/>
                <a:sym typeface="Raleway"/>
              </a:rPr>
              <a:t>Multivariate</a:t>
            </a:r>
            <a:r>
              <a:rPr b="1" lang="en">
                <a:solidFill>
                  <a:schemeClr val="lt1"/>
                </a:solidFill>
                <a:latin typeface="Raleway"/>
                <a:ea typeface="Raleway"/>
                <a:cs typeface="Raleway"/>
                <a:sym typeface="Raleway"/>
              </a:rPr>
              <a:t> Geospatial Analysis</a:t>
            </a:r>
            <a:endParaRPr b="1">
              <a:solidFill>
                <a:schemeClr val="lt1"/>
              </a:solidFill>
              <a:latin typeface="Raleway"/>
              <a:ea typeface="Raleway"/>
              <a:cs typeface="Raleway"/>
              <a:sym typeface="Raleway"/>
            </a:endParaRPr>
          </a:p>
        </p:txBody>
      </p:sp>
      <p:sp>
        <p:nvSpPr>
          <p:cNvPr id="250" name="Google Shape;250;p3"/>
          <p:cNvSpPr txBox="1"/>
          <p:nvPr>
            <p:ph idx="1" type="body"/>
          </p:nvPr>
        </p:nvSpPr>
        <p:spPr>
          <a:xfrm>
            <a:off x="311700" y="1017725"/>
            <a:ext cx="8216400" cy="28620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Analyzing two or more attributes in a geospatial context</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Helpful to discover things like food deserts and their relationship with other socioeconomic factors</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Individual point data tends to be more insightful, but scientists are often left with </a:t>
            </a:r>
            <a:r>
              <a:rPr lang="en" sz="2100">
                <a:solidFill>
                  <a:schemeClr val="lt1"/>
                </a:solidFill>
                <a:latin typeface="Raleway"/>
                <a:ea typeface="Raleway"/>
                <a:cs typeface="Raleway"/>
                <a:sym typeface="Raleway"/>
              </a:rPr>
              <a:t>aggregated</a:t>
            </a:r>
            <a:r>
              <a:rPr lang="en" sz="2100">
                <a:solidFill>
                  <a:schemeClr val="lt1"/>
                </a:solidFill>
                <a:latin typeface="Raleway"/>
                <a:ea typeface="Raleway"/>
                <a:cs typeface="Raleway"/>
                <a:sym typeface="Raleway"/>
              </a:rPr>
              <a:t> data</a:t>
            </a:r>
            <a:endParaRPr sz="2100">
              <a:solidFill>
                <a:schemeClr val="lt1"/>
              </a:solidFill>
              <a:latin typeface="Raleway"/>
              <a:ea typeface="Raleway"/>
              <a:cs typeface="Raleway"/>
              <a:sym typeface="Raleway"/>
            </a:endParaRPr>
          </a:p>
        </p:txBody>
      </p:sp>
      <p:pic>
        <p:nvPicPr>
          <p:cNvPr id="251" name="Google Shape;251;p3"/>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g2e733fcb5cd_1_22"/>
          <p:cNvSpPr/>
          <p:nvPr/>
        </p:nvSpPr>
        <p:spPr>
          <a:xfrm>
            <a:off x="-125" y="4229325"/>
            <a:ext cx="9144000" cy="957900"/>
          </a:xfrm>
          <a:prstGeom prst="rect">
            <a:avLst/>
          </a:prstGeom>
          <a:solidFill>
            <a:srgbClr val="91A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2e733fcb5cd_1_22"/>
          <p:cNvSpPr txBox="1"/>
          <p:nvPr>
            <p:ph type="title"/>
          </p:nvPr>
        </p:nvSpPr>
        <p:spPr>
          <a:xfrm>
            <a:off x="311575" y="219725"/>
            <a:ext cx="8520600" cy="50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500">
                <a:solidFill>
                  <a:srgbClr val="00717D"/>
                </a:solidFill>
                <a:latin typeface="Raleway"/>
                <a:ea typeface="Raleway"/>
                <a:cs typeface="Raleway"/>
                <a:sym typeface="Raleway"/>
              </a:rPr>
              <a:t>Who is John Snow</a:t>
            </a:r>
            <a:r>
              <a:rPr b="1" lang="en" sz="3500">
                <a:solidFill>
                  <a:srgbClr val="00717D"/>
                </a:solidFill>
                <a:latin typeface="Raleway"/>
                <a:ea typeface="Raleway"/>
                <a:cs typeface="Raleway"/>
                <a:sym typeface="Raleway"/>
              </a:rPr>
              <a:t>?</a:t>
            </a:r>
            <a:endParaRPr b="1" sz="3500">
              <a:solidFill>
                <a:srgbClr val="00717D"/>
              </a:solidFill>
              <a:latin typeface="Raleway"/>
              <a:ea typeface="Raleway"/>
              <a:cs typeface="Raleway"/>
              <a:sym typeface="Raleway"/>
            </a:endParaRPr>
          </a:p>
        </p:txBody>
      </p:sp>
      <p:pic>
        <p:nvPicPr>
          <p:cNvPr id="67" name="Google Shape;67;g2e733fcb5cd_1_22"/>
          <p:cNvPicPr preferRelativeResize="0"/>
          <p:nvPr/>
        </p:nvPicPr>
        <p:blipFill rotWithShape="1">
          <a:blip r:embed="rId3">
            <a:alphaModFix/>
          </a:blip>
          <a:srcRect b="970" l="0" r="0" t="970"/>
          <a:stretch/>
        </p:blipFill>
        <p:spPr>
          <a:xfrm>
            <a:off x="311700" y="4333148"/>
            <a:ext cx="2660903" cy="706516"/>
          </a:xfrm>
          <a:prstGeom prst="rect">
            <a:avLst/>
          </a:prstGeom>
          <a:noFill/>
          <a:ln>
            <a:noFill/>
          </a:ln>
        </p:spPr>
      </p:pic>
      <p:pic>
        <p:nvPicPr>
          <p:cNvPr id="68" name="Google Shape;68;g2e733fcb5cd_1_22"/>
          <p:cNvPicPr preferRelativeResize="0"/>
          <p:nvPr/>
        </p:nvPicPr>
        <p:blipFill rotWithShape="1">
          <a:blip r:embed="rId4">
            <a:alphaModFix/>
          </a:blip>
          <a:srcRect b="0" l="0" r="0" t="0"/>
          <a:stretch/>
        </p:blipFill>
        <p:spPr>
          <a:xfrm>
            <a:off x="1238591" y="1064071"/>
            <a:ext cx="2095500" cy="3009900"/>
          </a:xfrm>
          <a:prstGeom prst="rect">
            <a:avLst/>
          </a:prstGeom>
          <a:noFill/>
          <a:ln>
            <a:noFill/>
          </a:ln>
        </p:spPr>
      </p:pic>
      <p:pic>
        <p:nvPicPr>
          <p:cNvPr id="69" name="Google Shape;69;g2e733fcb5cd_1_22"/>
          <p:cNvPicPr preferRelativeResize="0"/>
          <p:nvPr/>
        </p:nvPicPr>
        <p:blipFill rotWithShape="1">
          <a:blip r:embed="rId5">
            <a:alphaModFix/>
          </a:blip>
          <a:srcRect b="0" l="0" r="0" t="0"/>
          <a:stretch/>
        </p:blipFill>
        <p:spPr>
          <a:xfrm>
            <a:off x="5170955" y="997396"/>
            <a:ext cx="2095500" cy="3076575"/>
          </a:xfrm>
          <a:prstGeom prst="rect">
            <a:avLst/>
          </a:prstGeom>
          <a:noFill/>
          <a:ln>
            <a:noFill/>
          </a:ln>
        </p:spPr>
      </p:pic>
      <p:sp>
        <p:nvSpPr>
          <p:cNvPr id="70" name="Google Shape;70;g2e733fcb5cd_1_22"/>
          <p:cNvSpPr txBox="1"/>
          <p:nvPr/>
        </p:nvSpPr>
        <p:spPr>
          <a:xfrm>
            <a:off x="729075" y="4025350"/>
            <a:ext cx="3491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latin typeface="Raleway Light"/>
                <a:ea typeface="Raleway Light"/>
                <a:cs typeface="Raleway Light"/>
                <a:sym typeface="Raleway Light"/>
              </a:rPr>
              <a:t> https://en.wikipedia.org/wiki/File:Jon_Snow_Season_8.png</a:t>
            </a:r>
            <a:endParaRPr sz="800">
              <a:solidFill>
                <a:schemeClr val="dk2"/>
              </a:solidFill>
              <a:latin typeface="Raleway Light"/>
              <a:ea typeface="Raleway Light"/>
              <a:cs typeface="Raleway Light"/>
              <a:sym typeface="Raleway Light"/>
            </a:endParaRPr>
          </a:p>
        </p:txBody>
      </p:sp>
      <p:sp>
        <p:nvSpPr>
          <p:cNvPr id="71" name="Google Shape;71;g2e733fcb5cd_1_22"/>
          <p:cNvSpPr txBox="1"/>
          <p:nvPr/>
        </p:nvSpPr>
        <p:spPr>
          <a:xfrm>
            <a:off x="4472500" y="4033000"/>
            <a:ext cx="446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chemeClr val="dk2"/>
                </a:solidFill>
                <a:latin typeface="Raleway Light"/>
                <a:ea typeface="Raleway Light"/>
                <a:cs typeface="Raleway Light"/>
                <a:sym typeface="Raleway Light"/>
              </a:rPr>
              <a:t>https://upload.wikimedia.org/wikipedia/commons/thumb/c/cc/John_Snow.jpg/640px-John_Snow.jpg</a:t>
            </a:r>
            <a:endParaRPr sz="700">
              <a:solidFill>
                <a:schemeClr val="dk2"/>
              </a:solidFill>
              <a:latin typeface="Raleway Light"/>
              <a:ea typeface="Raleway Light"/>
              <a:cs typeface="Raleway Light"/>
              <a:sym typeface="Raleway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255" name="Shape 255"/>
        <p:cNvGrpSpPr/>
        <p:nvPr/>
      </p:nvGrpSpPr>
      <p:grpSpPr>
        <a:xfrm>
          <a:off x="0" y="0"/>
          <a:ext cx="0" cy="0"/>
          <a:chOff x="0" y="0"/>
          <a:chExt cx="0" cy="0"/>
        </a:xfrm>
      </p:grpSpPr>
      <p:sp>
        <p:nvSpPr>
          <p:cNvPr id="256" name="Google Shape;256;p6"/>
          <p:cNvSpPr txBox="1"/>
          <p:nvPr>
            <p:ph type="ctrTitle"/>
          </p:nvPr>
        </p:nvSpPr>
        <p:spPr>
          <a:xfrm>
            <a:off x="0" y="0"/>
            <a:ext cx="5226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sz="3900">
              <a:solidFill>
                <a:srgbClr val="483F8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3900">
              <a:solidFill>
                <a:srgbClr val="483F81"/>
              </a:solidFill>
              <a:latin typeface="Raleway"/>
              <a:ea typeface="Raleway"/>
              <a:cs typeface="Raleway"/>
              <a:sym typeface="Raleway"/>
            </a:endParaRPr>
          </a:p>
          <a:p>
            <a:pPr indent="0" lvl="0" marL="457200" rtl="0" algn="l">
              <a:lnSpc>
                <a:spcPct val="90000"/>
              </a:lnSpc>
              <a:spcBef>
                <a:spcPts val="0"/>
              </a:spcBef>
              <a:spcAft>
                <a:spcPts val="0"/>
              </a:spcAft>
              <a:buSzPts val="5200"/>
              <a:buNone/>
            </a:pPr>
            <a:r>
              <a:rPr lang="en" sz="4200">
                <a:solidFill>
                  <a:srgbClr val="91A000"/>
                </a:solidFill>
                <a:latin typeface="Raleway"/>
                <a:ea typeface="Raleway"/>
                <a:cs typeface="Raleway"/>
                <a:sym typeface="Raleway"/>
              </a:rPr>
              <a:t>Can you think of other uses for multivariate hotspot analysis?</a:t>
            </a:r>
            <a:endParaRPr sz="4200">
              <a:solidFill>
                <a:srgbClr val="91A000"/>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7000">
              <a:solidFill>
                <a:srgbClr val="483F81"/>
              </a:solidFill>
              <a:latin typeface="Raleway"/>
              <a:ea typeface="Raleway"/>
              <a:cs typeface="Raleway"/>
              <a:sym typeface="Raleway"/>
            </a:endParaRPr>
          </a:p>
        </p:txBody>
      </p:sp>
      <p:sp>
        <p:nvSpPr>
          <p:cNvPr id="257" name="Google Shape;257;p6"/>
          <p:cNvSpPr txBox="1"/>
          <p:nvPr>
            <p:ph idx="1" type="subTitle"/>
          </p:nvPr>
        </p:nvSpPr>
        <p:spPr>
          <a:xfrm>
            <a:off x="5460450"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2800"/>
              <a:buNone/>
            </a:pPr>
            <a:r>
              <a:t/>
            </a:r>
            <a:endParaRPr sz="1800">
              <a:solidFill>
                <a:srgbClr val="D8AB0B"/>
              </a:solidFill>
              <a:latin typeface="Raleway"/>
              <a:ea typeface="Raleway"/>
              <a:cs typeface="Raleway"/>
              <a:sym typeface="Raleway"/>
            </a:endParaRPr>
          </a:p>
        </p:txBody>
      </p:sp>
      <p:pic>
        <p:nvPicPr>
          <p:cNvPr id="258" name="Google Shape;258;p6"/>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pic>
        <p:nvPicPr>
          <p:cNvPr id="259" name="Google Shape;259;p6"/>
          <p:cNvPicPr preferRelativeResize="0"/>
          <p:nvPr/>
        </p:nvPicPr>
        <p:blipFill>
          <a:blip r:embed="rId4">
            <a:alphaModFix/>
          </a:blip>
          <a:stretch>
            <a:fillRect/>
          </a:stretch>
        </p:blipFill>
        <p:spPr>
          <a:xfrm>
            <a:off x="6113454" y="1204325"/>
            <a:ext cx="2149496" cy="2484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9"/>
          <p:cNvSpPr txBox="1"/>
          <p:nvPr>
            <p:ph type="ctrTitle"/>
          </p:nvPr>
        </p:nvSpPr>
        <p:spPr>
          <a:xfrm>
            <a:off x="0" y="0"/>
            <a:ext cx="5274600" cy="5143500"/>
          </a:xfrm>
          <a:prstGeom prst="rect">
            <a:avLst/>
          </a:prstGeom>
          <a:solidFill>
            <a:srgbClr val="91A000"/>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7000">
              <a:solidFill>
                <a:schemeClr val="lt1"/>
              </a:solidFill>
              <a:latin typeface="Raleway"/>
              <a:ea typeface="Raleway"/>
              <a:cs typeface="Raleway"/>
              <a:sym typeface="Raleway"/>
            </a:endParaRPr>
          </a:p>
        </p:txBody>
      </p:sp>
      <p:sp>
        <p:nvSpPr>
          <p:cNvPr id="265" name="Google Shape;265;p9"/>
          <p:cNvSpPr txBox="1"/>
          <p:nvPr>
            <p:ph idx="1" type="subTitle"/>
          </p:nvPr>
        </p:nvSpPr>
        <p:spPr>
          <a:xfrm>
            <a:off x="5420350" y="1654688"/>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rgbClr val="483F81"/>
              </a:solidFill>
              <a:latin typeface="Raleway"/>
              <a:ea typeface="Raleway"/>
              <a:cs typeface="Raleway"/>
              <a:sym typeface="Raleway"/>
            </a:endParaRPr>
          </a:p>
          <a:p>
            <a:pPr indent="0" lvl="0" marL="0" rtl="0" algn="l">
              <a:lnSpc>
                <a:spcPct val="90000"/>
              </a:lnSpc>
              <a:spcBef>
                <a:spcPts val="0"/>
              </a:spcBef>
              <a:spcAft>
                <a:spcPts val="0"/>
              </a:spcAft>
              <a:buSzPts val="2800"/>
              <a:buNone/>
            </a:pPr>
            <a:r>
              <a:rPr b="1" lang="en" sz="3000">
                <a:solidFill>
                  <a:srgbClr val="00717D"/>
                </a:solidFill>
                <a:latin typeface="Raleway"/>
                <a:ea typeface="Raleway"/>
                <a:cs typeface="Raleway"/>
                <a:sym typeface="Raleway"/>
              </a:rPr>
              <a:t>Beware of the bivariate map!</a:t>
            </a:r>
            <a:endParaRPr sz="2100">
              <a:solidFill>
                <a:srgbClr val="00717D"/>
              </a:solidFill>
              <a:latin typeface="Raleway"/>
              <a:ea typeface="Raleway"/>
              <a:cs typeface="Raleway"/>
              <a:sym typeface="Raleway"/>
            </a:endParaRPr>
          </a:p>
        </p:txBody>
      </p:sp>
      <p:pic>
        <p:nvPicPr>
          <p:cNvPr id="266" name="Google Shape;266;p9"/>
          <p:cNvPicPr preferRelativeResize="0"/>
          <p:nvPr/>
        </p:nvPicPr>
        <p:blipFill rotWithShape="1">
          <a:blip r:embed="rId3">
            <a:alphaModFix/>
          </a:blip>
          <a:srcRect b="0" l="0" r="0" t="0"/>
          <a:stretch/>
        </p:blipFill>
        <p:spPr>
          <a:xfrm>
            <a:off x="5420350" y="4482548"/>
            <a:ext cx="1764793" cy="473707"/>
          </a:xfrm>
          <a:prstGeom prst="rect">
            <a:avLst/>
          </a:prstGeom>
          <a:noFill/>
          <a:ln>
            <a:noFill/>
          </a:ln>
        </p:spPr>
      </p:pic>
      <p:pic>
        <p:nvPicPr>
          <p:cNvPr id="267" name="Google Shape;267;p9"/>
          <p:cNvPicPr preferRelativeResize="0"/>
          <p:nvPr/>
        </p:nvPicPr>
        <p:blipFill>
          <a:blip r:embed="rId4">
            <a:alphaModFix/>
          </a:blip>
          <a:stretch>
            <a:fillRect/>
          </a:stretch>
        </p:blipFill>
        <p:spPr>
          <a:xfrm>
            <a:off x="145912" y="1004513"/>
            <a:ext cx="4982773" cy="3134476"/>
          </a:xfrm>
          <a:prstGeom prst="rect">
            <a:avLst/>
          </a:prstGeom>
          <a:noFill/>
          <a:ln>
            <a:noFill/>
          </a:ln>
        </p:spPr>
      </p:pic>
      <p:sp>
        <p:nvSpPr>
          <p:cNvPr id="268" name="Google Shape;268;p9"/>
          <p:cNvSpPr txBox="1"/>
          <p:nvPr/>
        </p:nvSpPr>
        <p:spPr>
          <a:xfrm>
            <a:off x="145900" y="4216525"/>
            <a:ext cx="4512600" cy="473700"/>
          </a:xfrm>
          <a:prstGeom prst="rect">
            <a:avLst/>
          </a:prstGeom>
          <a:solidFill>
            <a:srgbClr val="91A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2"/>
                </a:solidFill>
                <a:latin typeface="Raleway Light"/>
                <a:ea typeface="Raleway Light"/>
                <a:cs typeface="Raleway Light"/>
                <a:sym typeface="Raleway Light"/>
              </a:rPr>
              <a:t>Source: Cousins, Lucy and Seda Salap-Ayca. “Analyzing Spatial Clusters for Multiple Attributes: A Case Study for Obesity and Sleep Deficiency.” In Spatial Literacy in Public Health. Edited by Laureen P. Cantwell and Tammy Parece. Chicago: Association of College &amp; Research Libraries (ACRL)</a:t>
            </a:r>
            <a:endParaRPr sz="800">
              <a:solidFill>
                <a:schemeClr val="lt2"/>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4"/>
          <p:cNvSpPr/>
          <p:nvPr/>
        </p:nvSpPr>
        <p:spPr>
          <a:xfrm>
            <a:off x="-125" y="4229325"/>
            <a:ext cx="9144000" cy="957900"/>
          </a:xfrm>
          <a:prstGeom prst="rect">
            <a:avLst/>
          </a:prstGeom>
          <a:solidFill>
            <a:srgbClr val="0071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91A000"/>
                </a:solidFill>
                <a:latin typeface="Raleway"/>
                <a:ea typeface="Raleway"/>
                <a:cs typeface="Raleway"/>
                <a:sym typeface="Raleway"/>
              </a:rPr>
              <a:t>Spatial Scan Statistics</a:t>
            </a:r>
            <a:endParaRPr b="1">
              <a:solidFill>
                <a:srgbClr val="91A000"/>
              </a:solidFill>
              <a:latin typeface="Raleway"/>
              <a:ea typeface="Raleway"/>
              <a:cs typeface="Raleway"/>
              <a:sym typeface="Raleway"/>
            </a:endParaRPr>
          </a:p>
        </p:txBody>
      </p:sp>
      <p:sp>
        <p:nvSpPr>
          <p:cNvPr id="275" name="Google Shape;275;p4"/>
          <p:cNvSpPr txBox="1"/>
          <p:nvPr>
            <p:ph idx="1" type="body"/>
          </p:nvPr>
        </p:nvSpPr>
        <p:spPr>
          <a:xfrm>
            <a:off x="311700" y="1152475"/>
            <a:ext cx="8520600" cy="28410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Font typeface="Raleway"/>
              <a:buChar char="●"/>
            </a:pPr>
            <a:r>
              <a:rPr lang="en" sz="2100">
                <a:latin typeface="Raleway"/>
                <a:ea typeface="Raleway"/>
                <a:cs typeface="Raleway"/>
                <a:sym typeface="Raleway"/>
              </a:rPr>
              <a:t>Helpful to determine whether clusters are due to chance or not</a:t>
            </a:r>
            <a:endParaRPr sz="2100">
              <a:latin typeface="Raleway"/>
              <a:ea typeface="Raleway"/>
              <a:cs typeface="Raleway"/>
              <a:sym typeface="Raleway"/>
            </a:endParaRPr>
          </a:p>
          <a:p>
            <a:pPr indent="-361950" lvl="0" marL="457200" rtl="0" algn="l">
              <a:lnSpc>
                <a:spcPct val="115000"/>
              </a:lnSpc>
              <a:spcBef>
                <a:spcPts val="0"/>
              </a:spcBef>
              <a:spcAft>
                <a:spcPts val="0"/>
              </a:spcAft>
              <a:buSzPts val="2100"/>
              <a:buFont typeface="Raleway"/>
              <a:buChar char="●"/>
            </a:pPr>
            <a:r>
              <a:rPr lang="en" sz="2100">
                <a:latin typeface="Raleway"/>
                <a:ea typeface="Raleway"/>
                <a:cs typeface="Raleway"/>
                <a:sym typeface="Raleway"/>
              </a:rPr>
              <a:t>Uses a defined window (hexagonal grid, county borders, etc) to count cases</a:t>
            </a:r>
            <a:endParaRPr sz="2100">
              <a:latin typeface="Raleway"/>
              <a:ea typeface="Raleway"/>
              <a:cs typeface="Raleway"/>
              <a:sym typeface="Raleway"/>
            </a:endParaRPr>
          </a:p>
          <a:p>
            <a:pPr indent="-361950" lvl="0" marL="457200" rtl="0" algn="l">
              <a:lnSpc>
                <a:spcPct val="115000"/>
              </a:lnSpc>
              <a:spcBef>
                <a:spcPts val="0"/>
              </a:spcBef>
              <a:spcAft>
                <a:spcPts val="0"/>
              </a:spcAft>
              <a:buSzPts val="2100"/>
              <a:buFont typeface="Raleway"/>
              <a:buChar char="●"/>
            </a:pPr>
            <a:r>
              <a:rPr lang="en" sz="2100">
                <a:latin typeface="Raleway"/>
                <a:ea typeface="Raleway"/>
                <a:cs typeface="Raleway"/>
                <a:sym typeface="Raleway"/>
              </a:rPr>
              <a:t>Then uses defined probability distribution (Poisson, Uniform, Normal, etc.) to determine how statistically (un)likely a cluster is</a:t>
            </a:r>
            <a:endParaRPr sz="2100">
              <a:latin typeface="Raleway"/>
              <a:ea typeface="Raleway"/>
              <a:cs typeface="Raleway"/>
              <a:sym typeface="Raleway"/>
            </a:endParaRPr>
          </a:p>
        </p:txBody>
      </p:sp>
      <p:pic>
        <p:nvPicPr>
          <p:cNvPr id="276" name="Google Shape;276;p4"/>
          <p:cNvPicPr preferRelativeResize="0"/>
          <p:nvPr/>
        </p:nvPicPr>
        <p:blipFill rotWithShape="1">
          <a:blip r:embed="rId3">
            <a:alphaModFix/>
          </a:blip>
          <a:srcRect b="970" l="0" r="0" t="969"/>
          <a:stretch/>
        </p:blipFill>
        <p:spPr>
          <a:xfrm>
            <a:off x="311700" y="4333148"/>
            <a:ext cx="2660903" cy="7065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0" name="Shape 280"/>
        <p:cNvGrpSpPr/>
        <p:nvPr/>
      </p:nvGrpSpPr>
      <p:grpSpPr>
        <a:xfrm>
          <a:off x="0" y="0"/>
          <a:ext cx="0" cy="0"/>
          <a:chOff x="0" y="0"/>
          <a:chExt cx="0" cy="0"/>
        </a:xfrm>
      </p:grpSpPr>
      <p:sp>
        <p:nvSpPr>
          <p:cNvPr id="281" name="Google Shape;281;p8"/>
          <p:cNvSpPr txBox="1"/>
          <p:nvPr>
            <p:ph type="ctrTitle"/>
          </p:nvPr>
        </p:nvSpPr>
        <p:spPr>
          <a:xfrm>
            <a:off x="0" y="0"/>
            <a:ext cx="5274600" cy="5143500"/>
          </a:xfrm>
          <a:prstGeom prst="rect">
            <a:avLst/>
          </a:prstGeom>
          <a:solidFill>
            <a:srgbClr val="00717D"/>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457200" rtl="0" algn="l">
              <a:lnSpc>
                <a:spcPct val="90000"/>
              </a:lnSpc>
              <a:spcBef>
                <a:spcPts val="0"/>
              </a:spcBef>
              <a:spcAft>
                <a:spcPts val="0"/>
              </a:spcAft>
              <a:buSzPts val="5200"/>
              <a:buNone/>
            </a:pPr>
            <a:r>
              <a:rPr lang="en" sz="4200">
                <a:solidFill>
                  <a:schemeClr val="lt1"/>
                </a:solidFill>
                <a:latin typeface="Raleway"/>
                <a:ea typeface="Raleway"/>
                <a:cs typeface="Raleway"/>
                <a:sym typeface="Raleway"/>
              </a:rPr>
              <a:t>Why might hexagonal grid be better than state/county borders?</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7000">
              <a:solidFill>
                <a:schemeClr val="lt1"/>
              </a:solidFill>
              <a:latin typeface="Raleway"/>
              <a:ea typeface="Raleway"/>
              <a:cs typeface="Raleway"/>
              <a:sym typeface="Raleway"/>
            </a:endParaRPr>
          </a:p>
        </p:txBody>
      </p:sp>
      <p:sp>
        <p:nvSpPr>
          <p:cNvPr id="282" name="Google Shape;282;p8"/>
          <p:cNvSpPr txBox="1"/>
          <p:nvPr>
            <p:ph idx="1" type="subTitle"/>
          </p:nvPr>
        </p:nvSpPr>
        <p:spPr>
          <a:xfrm>
            <a:off x="5460450"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rgbClr val="483F81"/>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1100"/>
              <a:buFont typeface="Arial"/>
              <a:buNone/>
            </a:pPr>
            <a:r>
              <a:t/>
            </a:r>
            <a:endParaRPr sz="1800">
              <a:solidFill>
                <a:srgbClr val="91A000"/>
              </a:solidFill>
              <a:latin typeface="Raleway"/>
              <a:ea typeface="Raleway"/>
              <a:cs typeface="Raleway"/>
              <a:sym typeface="Raleway"/>
            </a:endParaRPr>
          </a:p>
        </p:txBody>
      </p:sp>
      <p:pic>
        <p:nvPicPr>
          <p:cNvPr id="283" name="Google Shape;283;p8"/>
          <p:cNvPicPr preferRelativeResize="0"/>
          <p:nvPr/>
        </p:nvPicPr>
        <p:blipFill rotWithShape="1">
          <a:blip r:embed="rId3">
            <a:alphaModFix/>
          </a:blip>
          <a:srcRect b="0" l="0" r="0" t="0"/>
          <a:stretch/>
        </p:blipFill>
        <p:spPr>
          <a:xfrm>
            <a:off x="5420350" y="4482548"/>
            <a:ext cx="1764793" cy="473707"/>
          </a:xfrm>
          <a:prstGeom prst="rect">
            <a:avLst/>
          </a:prstGeom>
          <a:noFill/>
          <a:ln>
            <a:noFill/>
          </a:ln>
        </p:spPr>
      </p:pic>
      <p:pic>
        <p:nvPicPr>
          <p:cNvPr id="284" name="Google Shape;284;p8"/>
          <p:cNvPicPr preferRelativeResize="0"/>
          <p:nvPr/>
        </p:nvPicPr>
        <p:blipFill rotWithShape="1">
          <a:blip r:embed="rId4">
            <a:alphaModFix/>
          </a:blip>
          <a:srcRect b="2379" l="8574" r="8334" t="2806"/>
          <a:stretch/>
        </p:blipFill>
        <p:spPr>
          <a:xfrm>
            <a:off x="5360150" y="918023"/>
            <a:ext cx="3700900" cy="2375402"/>
          </a:xfrm>
          <a:prstGeom prst="rect">
            <a:avLst/>
          </a:prstGeom>
          <a:noFill/>
          <a:ln>
            <a:noFill/>
          </a:ln>
        </p:spPr>
      </p:pic>
      <p:sp>
        <p:nvSpPr>
          <p:cNvPr id="285" name="Google Shape;285;p8"/>
          <p:cNvSpPr txBox="1"/>
          <p:nvPr/>
        </p:nvSpPr>
        <p:spPr>
          <a:xfrm>
            <a:off x="5316825" y="3259050"/>
            <a:ext cx="33774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Source: https://waterdata.usgs.gov/blog/snow-tiles-demo/</a:t>
            </a:r>
            <a:endParaRPr sz="800">
              <a:solidFill>
                <a:srgbClr val="1B1B1B"/>
              </a:solidFill>
              <a:highlight>
                <a:srgbClr val="FFFFFF"/>
              </a:highlight>
              <a:latin typeface="Raleway Light"/>
              <a:ea typeface="Raleway Light"/>
              <a:cs typeface="Raleway Light"/>
              <a:sym typeface="Raleway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289" name="Shape 289"/>
        <p:cNvGrpSpPr/>
        <p:nvPr/>
      </p:nvGrpSpPr>
      <p:grpSpPr>
        <a:xfrm>
          <a:off x="0" y="0"/>
          <a:ext cx="0" cy="0"/>
          <a:chOff x="0" y="0"/>
          <a:chExt cx="0" cy="0"/>
        </a:xfrm>
      </p:grpSpPr>
      <p:sp>
        <p:nvSpPr>
          <p:cNvPr id="290" name="Google Shape;290;p7"/>
          <p:cNvSpPr txBox="1"/>
          <p:nvPr>
            <p:ph type="ctrTitle"/>
          </p:nvPr>
        </p:nvSpPr>
        <p:spPr>
          <a:xfrm>
            <a:off x="0" y="0"/>
            <a:ext cx="5150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sz="3900">
              <a:solidFill>
                <a:srgbClr val="00717D"/>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3900">
              <a:solidFill>
                <a:srgbClr val="00717D"/>
              </a:solidFill>
              <a:latin typeface="Raleway"/>
              <a:ea typeface="Raleway"/>
              <a:cs typeface="Raleway"/>
              <a:sym typeface="Raleway"/>
            </a:endParaRPr>
          </a:p>
          <a:p>
            <a:pPr indent="-342900" lvl="0" marL="457200" rtl="0" algn="l">
              <a:lnSpc>
                <a:spcPct val="115000"/>
              </a:lnSpc>
              <a:spcBef>
                <a:spcPts val="0"/>
              </a:spcBef>
              <a:spcAft>
                <a:spcPts val="0"/>
              </a:spcAft>
              <a:buClr>
                <a:srgbClr val="00717D"/>
              </a:buClr>
              <a:buSzPts val="1800"/>
              <a:buFont typeface="Raleway"/>
              <a:buChar char="●"/>
            </a:pPr>
            <a:r>
              <a:rPr lang="en" sz="1800">
                <a:solidFill>
                  <a:srgbClr val="00717D"/>
                </a:solidFill>
                <a:latin typeface="Raleway"/>
                <a:ea typeface="Raleway"/>
                <a:cs typeface="Raleway"/>
                <a:sym typeface="Raleway"/>
              </a:rPr>
              <a:t>SatScan is a free software used to measure clusters</a:t>
            </a:r>
            <a:endParaRPr sz="1800">
              <a:solidFill>
                <a:srgbClr val="00717D"/>
              </a:solidFill>
              <a:latin typeface="Raleway"/>
              <a:ea typeface="Raleway"/>
              <a:cs typeface="Raleway"/>
              <a:sym typeface="Raleway"/>
            </a:endParaRPr>
          </a:p>
          <a:p>
            <a:pPr indent="-342900" lvl="0" marL="457200" rtl="0" algn="l">
              <a:lnSpc>
                <a:spcPct val="115000"/>
              </a:lnSpc>
              <a:spcBef>
                <a:spcPts val="0"/>
              </a:spcBef>
              <a:spcAft>
                <a:spcPts val="0"/>
              </a:spcAft>
              <a:buClr>
                <a:srgbClr val="00717D"/>
              </a:buClr>
              <a:buSzPts val="1800"/>
              <a:buFont typeface="Raleway"/>
              <a:buChar char="●"/>
            </a:pPr>
            <a:r>
              <a:rPr lang="en" sz="1800">
                <a:solidFill>
                  <a:srgbClr val="00717D"/>
                </a:solidFill>
                <a:latin typeface="Raleway"/>
                <a:ea typeface="Raleway"/>
                <a:cs typeface="Raleway"/>
                <a:sym typeface="Raleway"/>
              </a:rPr>
              <a:t>Can control maximum cluster size, time window, probability distribution, and more!</a:t>
            </a:r>
            <a:endParaRPr sz="1800">
              <a:solidFill>
                <a:srgbClr val="00717D"/>
              </a:solidFill>
              <a:latin typeface="Raleway"/>
              <a:ea typeface="Raleway"/>
              <a:cs typeface="Raleway"/>
              <a:sym typeface="Raleway"/>
            </a:endParaRPr>
          </a:p>
          <a:p>
            <a:pPr indent="-342900" lvl="0" marL="457200" rtl="0" algn="l">
              <a:lnSpc>
                <a:spcPct val="115000"/>
              </a:lnSpc>
              <a:spcBef>
                <a:spcPts val="0"/>
              </a:spcBef>
              <a:spcAft>
                <a:spcPts val="0"/>
              </a:spcAft>
              <a:buClr>
                <a:srgbClr val="00717D"/>
              </a:buClr>
              <a:buSzPts val="1800"/>
              <a:buFont typeface="Raleway"/>
              <a:buChar char="●"/>
            </a:pPr>
            <a:r>
              <a:rPr lang="en" sz="1800">
                <a:solidFill>
                  <a:srgbClr val="00717D"/>
                </a:solidFill>
                <a:latin typeface="Raleway"/>
                <a:ea typeface="Raleway"/>
                <a:cs typeface="Raleway"/>
                <a:sym typeface="Raleway"/>
              </a:rPr>
              <a:t>Can easily visualize results in an HTML website</a:t>
            </a:r>
            <a:endParaRPr sz="1800">
              <a:solidFill>
                <a:srgbClr val="00717D"/>
              </a:solidFill>
              <a:latin typeface="Raleway"/>
              <a:ea typeface="Raleway"/>
              <a:cs typeface="Raleway"/>
              <a:sym typeface="Raleway"/>
            </a:endParaRPr>
          </a:p>
          <a:p>
            <a:pPr indent="0" lvl="0" marL="0" rtl="0" algn="l">
              <a:lnSpc>
                <a:spcPct val="90000"/>
              </a:lnSpc>
              <a:spcBef>
                <a:spcPts val="1600"/>
              </a:spcBef>
              <a:spcAft>
                <a:spcPts val="0"/>
              </a:spcAft>
              <a:buSzPts val="5200"/>
              <a:buNone/>
            </a:pPr>
            <a:r>
              <a:t/>
            </a:r>
            <a:endParaRPr sz="4200">
              <a:solidFill>
                <a:srgbClr val="00717D"/>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7000">
              <a:solidFill>
                <a:srgbClr val="00717D"/>
              </a:solidFill>
              <a:latin typeface="Raleway"/>
              <a:ea typeface="Raleway"/>
              <a:cs typeface="Raleway"/>
              <a:sym typeface="Raleway"/>
            </a:endParaRPr>
          </a:p>
        </p:txBody>
      </p:sp>
      <p:sp>
        <p:nvSpPr>
          <p:cNvPr id="291" name="Google Shape;291;p7"/>
          <p:cNvSpPr txBox="1"/>
          <p:nvPr>
            <p:ph idx="1" type="subTitle"/>
          </p:nvPr>
        </p:nvSpPr>
        <p:spPr>
          <a:xfrm>
            <a:off x="5417175" y="335125"/>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2800"/>
              <a:buNone/>
            </a:pPr>
            <a:r>
              <a:rPr b="1" lang="en" sz="6500">
                <a:solidFill>
                  <a:schemeClr val="lt1"/>
                </a:solidFill>
                <a:latin typeface="Raleway"/>
                <a:ea typeface="Raleway"/>
                <a:cs typeface="Raleway"/>
                <a:sym typeface="Raleway"/>
              </a:rPr>
              <a:t>SaTScan</a:t>
            </a:r>
            <a:endParaRPr sz="6500">
              <a:solidFill>
                <a:srgbClr val="D8AB0B"/>
              </a:solidFill>
              <a:latin typeface="Raleway"/>
              <a:ea typeface="Raleway"/>
              <a:cs typeface="Raleway"/>
              <a:sym typeface="Raleway"/>
            </a:endParaRPr>
          </a:p>
        </p:txBody>
      </p:sp>
      <p:pic>
        <p:nvPicPr>
          <p:cNvPr id="292" name="Google Shape;292;p7"/>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296" name="Shape 296"/>
        <p:cNvGrpSpPr/>
        <p:nvPr/>
      </p:nvGrpSpPr>
      <p:grpSpPr>
        <a:xfrm>
          <a:off x="0" y="0"/>
          <a:ext cx="0" cy="0"/>
          <a:chOff x="0" y="0"/>
          <a:chExt cx="0" cy="0"/>
        </a:xfrm>
      </p:grpSpPr>
      <p:sp>
        <p:nvSpPr>
          <p:cNvPr id="297" name="Google Shape;297;g28f8768f157_0_5"/>
          <p:cNvSpPr txBox="1"/>
          <p:nvPr>
            <p:ph type="ctrTitle"/>
          </p:nvPr>
        </p:nvSpPr>
        <p:spPr>
          <a:xfrm>
            <a:off x="0" y="0"/>
            <a:ext cx="5150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lt2"/>
                </a:solidFill>
                <a:latin typeface="Raleway Light"/>
                <a:ea typeface="Raleway Light"/>
                <a:cs typeface="Raleway Light"/>
                <a:sym typeface="Raleway Light"/>
              </a:rPr>
              <a:t>Source: Cousins, Lucy and Seda Salap-Ayca. “Analyzing Spatial Clusters for Multiple Attributes: A Case Study for Obesity and Sleep Deficiency.” In Spatial Literacy in Public Health. Edited by Laureen P. Cantwell and Tammy Parece. Chicago: Association of College &amp; Research Libraries (ACRL)</a:t>
            </a:r>
            <a:endParaRPr sz="800">
              <a:solidFill>
                <a:schemeClr val="lt2"/>
              </a:solidFill>
              <a:latin typeface="Raleway Light"/>
              <a:ea typeface="Raleway Light"/>
              <a:cs typeface="Raleway Light"/>
              <a:sym typeface="Raleway Light"/>
            </a:endParaRPr>
          </a:p>
        </p:txBody>
      </p:sp>
      <p:sp>
        <p:nvSpPr>
          <p:cNvPr id="298" name="Google Shape;298;g28f8768f157_0_5"/>
          <p:cNvSpPr txBox="1"/>
          <p:nvPr>
            <p:ph idx="1" type="subTitle"/>
          </p:nvPr>
        </p:nvSpPr>
        <p:spPr>
          <a:xfrm>
            <a:off x="5266825" y="1557700"/>
            <a:ext cx="3600600" cy="1804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2800"/>
              <a:buNone/>
            </a:pPr>
            <a:r>
              <a:rPr b="1" lang="en" sz="6500">
                <a:solidFill>
                  <a:schemeClr val="lt1"/>
                </a:solidFill>
                <a:latin typeface="Raleway"/>
                <a:ea typeface="Raleway"/>
                <a:cs typeface="Raleway"/>
                <a:sym typeface="Raleway"/>
              </a:rPr>
              <a:t>Activity</a:t>
            </a:r>
            <a:endParaRPr b="1" sz="6500">
              <a:solidFill>
                <a:schemeClr val="lt1"/>
              </a:solidFill>
              <a:latin typeface="Raleway"/>
              <a:ea typeface="Raleway"/>
              <a:cs typeface="Raleway"/>
              <a:sym typeface="Raleway"/>
            </a:endParaRPr>
          </a:p>
        </p:txBody>
      </p:sp>
      <p:pic>
        <p:nvPicPr>
          <p:cNvPr id="299" name="Google Shape;299;g28f8768f157_0_5"/>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pic>
        <p:nvPicPr>
          <p:cNvPr id="300" name="Google Shape;300;g28f8768f157_0_5"/>
          <p:cNvPicPr preferRelativeResize="0"/>
          <p:nvPr/>
        </p:nvPicPr>
        <p:blipFill rotWithShape="1">
          <a:blip r:embed="rId4">
            <a:alphaModFix/>
          </a:blip>
          <a:srcRect b="0" l="7297" r="5206" t="0"/>
          <a:stretch/>
        </p:blipFill>
        <p:spPr>
          <a:xfrm>
            <a:off x="76200" y="1100275"/>
            <a:ext cx="5069776" cy="2719349"/>
          </a:xfrm>
          <a:prstGeom prst="rect">
            <a:avLst/>
          </a:prstGeom>
          <a:noFill/>
          <a:ln>
            <a:noFill/>
          </a:ln>
        </p:spPr>
      </p:pic>
      <p:sp>
        <p:nvSpPr>
          <p:cNvPr id="301" name="Google Shape;301;g28f8768f157_0_5"/>
          <p:cNvSpPr txBox="1"/>
          <p:nvPr/>
        </p:nvSpPr>
        <p:spPr>
          <a:xfrm>
            <a:off x="0" y="43431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Source: Cousins, Lucy and Seda Salap-Ayca. “Analyzing Spatial Clusters for Multiple Attributes: A Case Study for Obesity and Sleep Deficiency.” In Spatial Literacy in Public Health. Edited by Laureen P. Cantwell and Tammy Parece. Chicago: Association of College &amp; Research Libraries (ACRL)</a:t>
            </a:r>
            <a:endParaRPr sz="800">
              <a:solidFill>
                <a:schemeClr val="accent3"/>
              </a:solidFill>
              <a:latin typeface="Raleway Light"/>
              <a:ea typeface="Raleway Light"/>
              <a:cs typeface="Raleway Light"/>
              <a:sym typeface="Raleway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g28f8768f157_0_11"/>
          <p:cNvSpPr txBox="1"/>
          <p:nvPr>
            <p:ph type="ctrTitle"/>
          </p:nvPr>
        </p:nvSpPr>
        <p:spPr>
          <a:xfrm>
            <a:off x="0" y="0"/>
            <a:ext cx="5274600" cy="5143500"/>
          </a:xfrm>
          <a:prstGeom prst="rect">
            <a:avLst/>
          </a:prstGeom>
          <a:solidFill>
            <a:srgbClr val="00717D"/>
          </a:solidFill>
          <a:ln>
            <a:noFill/>
          </a:ln>
        </p:spPr>
        <p:txBody>
          <a:bodyPr anchorCtr="0" anchor="ctr" bIns="91425" lIns="91425" spcFirstLastPara="1" rIns="91425" wrap="square" tIns="91425">
            <a:noAutofit/>
          </a:bodyPr>
          <a:lstStyle/>
          <a:p>
            <a:pPr indent="-171450" lvl="0" marL="457200" marR="229228" rtl="0" algn="l">
              <a:lnSpc>
                <a:spcPct val="90000"/>
              </a:lnSpc>
              <a:spcBef>
                <a:spcPts val="0"/>
              </a:spcBef>
              <a:spcAft>
                <a:spcPts val="0"/>
              </a:spcAft>
              <a:buNone/>
            </a:pPr>
            <a:r>
              <a:t/>
            </a:r>
            <a:endParaRPr sz="2000">
              <a:solidFill>
                <a:schemeClr val="lt1"/>
              </a:solidFill>
              <a:latin typeface="Raleway"/>
              <a:ea typeface="Raleway"/>
              <a:cs typeface="Raleway"/>
              <a:sym typeface="Raleway"/>
            </a:endParaRPr>
          </a:p>
          <a:p>
            <a:pPr indent="-298450" lvl="0" marL="457200" marR="229228" rtl="0" algn="l">
              <a:lnSpc>
                <a:spcPct val="90000"/>
              </a:lnSpc>
              <a:spcBef>
                <a:spcPts val="1200"/>
              </a:spcBef>
              <a:spcAft>
                <a:spcPts val="0"/>
              </a:spcAft>
              <a:buClr>
                <a:schemeClr val="lt1"/>
              </a:buClr>
              <a:buSzPts val="2000"/>
              <a:buFont typeface="Raleway"/>
              <a:buChar char="●"/>
            </a:pPr>
            <a:r>
              <a:rPr lang="en" sz="2000">
                <a:solidFill>
                  <a:schemeClr val="lt1"/>
                </a:solidFill>
                <a:latin typeface="Raleway"/>
                <a:ea typeface="Raleway"/>
                <a:cs typeface="Raleway"/>
                <a:sym typeface="Raleway"/>
              </a:rPr>
              <a:t>How could this be used for something like COVID-19? Are there any variables you’d be interested in seeing the overlap with?</a:t>
            </a:r>
            <a:endParaRPr sz="2000">
              <a:solidFill>
                <a:schemeClr val="lt1"/>
              </a:solidFill>
              <a:latin typeface="Raleway"/>
              <a:ea typeface="Raleway"/>
              <a:cs typeface="Raleway"/>
              <a:sym typeface="Raleway"/>
            </a:endParaRPr>
          </a:p>
          <a:p>
            <a:pPr indent="-298450" lvl="0" marL="457200" marR="229228" rtl="0" algn="l">
              <a:lnSpc>
                <a:spcPct val="90000"/>
              </a:lnSpc>
              <a:spcBef>
                <a:spcPts val="1200"/>
              </a:spcBef>
              <a:spcAft>
                <a:spcPts val="0"/>
              </a:spcAft>
              <a:buClr>
                <a:schemeClr val="lt1"/>
              </a:buClr>
              <a:buSzPts val="2000"/>
              <a:buFont typeface="Raleway"/>
              <a:buChar char="●"/>
            </a:pPr>
            <a:r>
              <a:rPr lang="en" sz="2000">
                <a:solidFill>
                  <a:schemeClr val="lt1"/>
                </a:solidFill>
                <a:latin typeface="Raleway"/>
                <a:ea typeface="Raleway"/>
                <a:cs typeface="Raleway"/>
                <a:sym typeface="Raleway"/>
              </a:rPr>
              <a:t>Which do you think is more important: uncovering </a:t>
            </a:r>
            <a:r>
              <a:rPr i="1" lang="en" sz="2000">
                <a:solidFill>
                  <a:schemeClr val="lt1"/>
                </a:solidFill>
                <a:latin typeface="Raleway"/>
                <a:ea typeface="Raleway"/>
                <a:cs typeface="Raleway"/>
                <a:sym typeface="Raleway"/>
              </a:rPr>
              <a:t>new</a:t>
            </a:r>
            <a:r>
              <a:rPr lang="en" sz="2000">
                <a:solidFill>
                  <a:schemeClr val="lt1"/>
                </a:solidFill>
                <a:latin typeface="Raleway"/>
                <a:ea typeface="Raleway"/>
                <a:cs typeface="Raleway"/>
                <a:sym typeface="Raleway"/>
              </a:rPr>
              <a:t> trends or informing</a:t>
            </a:r>
            <a:r>
              <a:rPr i="1" lang="en" sz="2000">
                <a:solidFill>
                  <a:schemeClr val="lt1"/>
                </a:solidFill>
                <a:latin typeface="Raleway"/>
                <a:ea typeface="Raleway"/>
                <a:cs typeface="Raleway"/>
                <a:sym typeface="Raleway"/>
              </a:rPr>
              <a:t> </a:t>
            </a:r>
            <a:r>
              <a:rPr lang="en" sz="2000">
                <a:solidFill>
                  <a:schemeClr val="lt1"/>
                </a:solidFill>
                <a:latin typeface="Raleway"/>
                <a:ea typeface="Raleway"/>
                <a:cs typeface="Raleway"/>
                <a:sym typeface="Raleway"/>
              </a:rPr>
              <a:t>policy makers of </a:t>
            </a:r>
            <a:r>
              <a:rPr i="1" lang="en" sz="2000">
                <a:solidFill>
                  <a:schemeClr val="lt1"/>
                </a:solidFill>
                <a:latin typeface="Raleway"/>
                <a:ea typeface="Raleway"/>
                <a:cs typeface="Raleway"/>
                <a:sym typeface="Raleway"/>
              </a:rPr>
              <a:t>known</a:t>
            </a:r>
            <a:r>
              <a:rPr lang="en" sz="2000">
                <a:solidFill>
                  <a:schemeClr val="lt1"/>
                </a:solidFill>
                <a:latin typeface="Raleway"/>
                <a:ea typeface="Raleway"/>
                <a:cs typeface="Raleway"/>
                <a:sym typeface="Raleway"/>
              </a:rPr>
              <a:t> trends?</a:t>
            </a:r>
            <a:endParaRPr sz="2000">
              <a:solidFill>
                <a:schemeClr val="lt1"/>
              </a:solidFill>
              <a:latin typeface="Raleway"/>
              <a:ea typeface="Raleway"/>
              <a:cs typeface="Raleway"/>
              <a:sym typeface="Raleway"/>
            </a:endParaRPr>
          </a:p>
          <a:p>
            <a:pPr indent="-298450" lvl="0" marL="457200" marR="229228" rtl="0" algn="l">
              <a:lnSpc>
                <a:spcPct val="90000"/>
              </a:lnSpc>
              <a:spcBef>
                <a:spcPts val="1200"/>
              </a:spcBef>
              <a:spcAft>
                <a:spcPts val="0"/>
              </a:spcAft>
              <a:buClr>
                <a:schemeClr val="lt1"/>
              </a:buClr>
              <a:buSzPts val="2000"/>
              <a:buFont typeface="Raleway"/>
              <a:buChar char="●"/>
            </a:pPr>
            <a:r>
              <a:rPr lang="en" sz="2000">
                <a:solidFill>
                  <a:schemeClr val="lt1"/>
                </a:solidFill>
                <a:latin typeface="Raleway"/>
                <a:ea typeface="Raleway"/>
                <a:cs typeface="Raleway"/>
                <a:sym typeface="Raleway"/>
              </a:rPr>
              <a:t>Do you think this type of analysis could be used in a manipulative way? </a:t>
            </a:r>
            <a:endParaRPr sz="2000">
              <a:solidFill>
                <a:schemeClr val="lt1"/>
              </a:solidFill>
              <a:latin typeface="Raleway"/>
              <a:ea typeface="Raleway"/>
              <a:cs typeface="Raleway"/>
              <a:sym typeface="Raleway"/>
            </a:endParaRPr>
          </a:p>
          <a:p>
            <a:pPr indent="-298450" lvl="0" marL="457200" marR="229228" rtl="0" algn="l">
              <a:lnSpc>
                <a:spcPct val="90000"/>
              </a:lnSpc>
              <a:spcBef>
                <a:spcPts val="1200"/>
              </a:spcBef>
              <a:spcAft>
                <a:spcPts val="0"/>
              </a:spcAft>
              <a:buClr>
                <a:schemeClr val="lt1"/>
              </a:buClr>
              <a:buSzPts val="2000"/>
              <a:buFont typeface="Raleway"/>
              <a:buChar char="●"/>
            </a:pPr>
            <a:r>
              <a:rPr lang="en" sz="2000">
                <a:solidFill>
                  <a:schemeClr val="lt1"/>
                </a:solidFill>
                <a:latin typeface="Raleway"/>
                <a:ea typeface="Raleway"/>
                <a:cs typeface="Raleway"/>
                <a:sym typeface="Raleway"/>
              </a:rPr>
              <a:t>What other tools could you use for this sort of analysis?</a:t>
            </a:r>
            <a:endParaRPr sz="2000">
              <a:solidFill>
                <a:schemeClr val="lt1"/>
              </a:solidFill>
              <a:latin typeface="Raleway"/>
              <a:ea typeface="Raleway"/>
              <a:cs typeface="Raleway"/>
              <a:sym typeface="Raleway"/>
            </a:endParaRPr>
          </a:p>
          <a:p>
            <a:pPr indent="-171450" lvl="0" marL="457200" marR="229228" rtl="0" algn="l">
              <a:lnSpc>
                <a:spcPct val="90000"/>
              </a:lnSpc>
              <a:spcBef>
                <a:spcPts val="1200"/>
              </a:spcBef>
              <a:spcAft>
                <a:spcPts val="0"/>
              </a:spcAft>
              <a:buNone/>
            </a:pPr>
            <a:r>
              <a:t/>
            </a:r>
            <a:endParaRPr sz="2000">
              <a:solidFill>
                <a:schemeClr val="lt1"/>
              </a:solidFill>
              <a:latin typeface="Raleway"/>
              <a:ea typeface="Raleway"/>
              <a:cs typeface="Raleway"/>
              <a:sym typeface="Raleway"/>
            </a:endParaRPr>
          </a:p>
          <a:p>
            <a:pPr indent="-171450" lvl="0" marL="457200" marR="229228" rtl="0" algn="l">
              <a:lnSpc>
                <a:spcPct val="90000"/>
              </a:lnSpc>
              <a:spcBef>
                <a:spcPts val="1200"/>
              </a:spcBef>
              <a:spcAft>
                <a:spcPts val="1200"/>
              </a:spcAft>
              <a:buNone/>
            </a:pPr>
            <a:r>
              <a:t/>
            </a:r>
            <a:endParaRPr sz="2000">
              <a:solidFill>
                <a:schemeClr val="lt1"/>
              </a:solidFill>
              <a:latin typeface="Raleway"/>
              <a:ea typeface="Raleway"/>
              <a:cs typeface="Raleway"/>
              <a:sym typeface="Raleway"/>
            </a:endParaRPr>
          </a:p>
        </p:txBody>
      </p:sp>
      <p:sp>
        <p:nvSpPr>
          <p:cNvPr id="307" name="Google Shape;307;g28f8768f157_0_11"/>
          <p:cNvSpPr txBox="1"/>
          <p:nvPr>
            <p:ph idx="1" type="subTitle"/>
          </p:nvPr>
        </p:nvSpPr>
        <p:spPr>
          <a:xfrm>
            <a:off x="5465525" y="152100"/>
            <a:ext cx="3390300" cy="2316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rgbClr val="483F81"/>
              </a:solidFill>
              <a:latin typeface="Raleway"/>
              <a:ea typeface="Raleway"/>
              <a:cs typeface="Raleway"/>
              <a:sym typeface="Raleway"/>
            </a:endParaRPr>
          </a:p>
          <a:p>
            <a:pPr indent="0" lvl="0" marL="0" rtl="0" algn="l">
              <a:lnSpc>
                <a:spcPct val="90000"/>
              </a:lnSpc>
              <a:spcBef>
                <a:spcPts val="0"/>
              </a:spcBef>
              <a:spcAft>
                <a:spcPts val="0"/>
              </a:spcAft>
              <a:buClr>
                <a:schemeClr val="dk1"/>
              </a:buClr>
              <a:buSzPts val="1100"/>
              <a:buFont typeface="Arial"/>
              <a:buNone/>
            </a:pPr>
            <a:r>
              <a:rPr b="1" lang="en" sz="4100">
                <a:solidFill>
                  <a:srgbClr val="91A000"/>
                </a:solidFill>
                <a:latin typeface="Raleway"/>
                <a:ea typeface="Raleway"/>
                <a:cs typeface="Raleway"/>
                <a:sym typeface="Raleway"/>
              </a:rPr>
              <a:t>Reflection Time</a:t>
            </a:r>
            <a:endParaRPr b="1" sz="4100">
              <a:solidFill>
                <a:srgbClr val="91A000"/>
              </a:solidFill>
              <a:latin typeface="Raleway"/>
              <a:ea typeface="Raleway"/>
              <a:cs typeface="Raleway"/>
              <a:sym typeface="Raleway"/>
            </a:endParaRPr>
          </a:p>
        </p:txBody>
      </p:sp>
      <p:pic>
        <p:nvPicPr>
          <p:cNvPr id="308" name="Google Shape;308;g28f8768f157_0_11"/>
          <p:cNvPicPr preferRelativeResize="0"/>
          <p:nvPr/>
        </p:nvPicPr>
        <p:blipFill rotWithShape="1">
          <a:blip r:embed="rId3">
            <a:alphaModFix/>
          </a:blip>
          <a:srcRect b="0" l="0" r="0" t="0"/>
          <a:stretch/>
        </p:blipFill>
        <p:spPr>
          <a:xfrm>
            <a:off x="5420350" y="4482548"/>
            <a:ext cx="1764793" cy="4737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5"/>
          <p:cNvSpPr/>
          <p:nvPr/>
        </p:nvSpPr>
        <p:spPr>
          <a:xfrm>
            <a:off x="-125" y="4229325"/>
            <a:ext cx="9144000" cy="957900"/>
          </a:xfrm>
          <a:prstGeom prst="rect">
            <a:avLst/>
          </a:prstGeom>
          <a:solidFill>
            <a:srgbClr val="91A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
          <p:cNvSpPr txBox="1"/>
          <p:nvPr>
            <p:ph type="title"/>
          </p:nvPr>
        </p:nvSpPr>
        <p:spPr>
          <a:xfrm>
            <a:off x="311700" y="17404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500">
                <a:solidFill>
                  <a:srgbClr val="00717D"/>
                </a:solidFill>
                <a:latin typeface="Raleway"/>
                <a:ea typeface="Raleway"/>
                <a:cs typeface="Raleway"/>
                <a:sym typeface="Raleway"/>
              </a:rPr>
              <a:t>Questions?</a:t>
            </a:r>
            <a:endParaRPr b="1" sz="3500">
              <a:solidFill>
                <a:srgbClr val="00717D"/>
              </a:solidFill>
              <a:latin typeface="Raleway"/>
              <a:ea typeface="Raleway"/>
              <a:cs typeface="Raleway"/>
              <a:sym typeface="Raleway"/>
            </a:endParaRPr>
          </a:p>
        </p:txBody>
      </p:sp>
      <p:pic>
        <p:nvPicPr>
          <p:cNvPr id="315" name="Google Shape;315;p5"/>
          <p:cNvPicPr preferRelativeResize="0"/>
          <p:nvPr/>
        </p:nvPicPr>
        <p:blipFill rotWithShape="1">
          <a:blip r:embed="rId3">
            <a:alphaModFix/>
          </a:blip>
          <a:srcRect b="970" l="0" r="0" t="969"/>
          <a:stretch/>
        </p:blipFill>
        <p:spPr>
          <a:xfrm>
            <a:off x="311700" y="4333148"/>
            <a:ext cx="2660903" cy="7065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75" name="Shape 75"/>
        <p:cNvGrpSpPr/>
        <p:nvPr/>
      </p:nvGrpSpPr>
      <p:grpSpPr>
        <a:xfrm>
          <a:off x="0" y="0"/>
          <a:ext cx="0" cy="0"/>
          <a:chOff x="0" y="0"/>
          <a:chExt cx="0" cy="0"/>
        </a:xfrm>
      </p:grpSpPr>
      <p:sp>
        <p:nvSpPr>
          <p:cNvPr id="76" name="Google Shape;76;g2e733fcb5cd_1_37"/>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e733fcb5cd_1_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How is COVID-19 Spread?</a:t>
            </a:r>
            <a:endParaRPr b="1">
              <a:solidFill>
                <a:schemeClr val="lt1"/>
              </a:solidFill>
              <a:latin typeface="Raleway"/>
              <a:ea typeface="Raleway"/>
              <a:cs typeface="Raleway"/>
              <a:sym typeface="Raleway"/>
            </a:endParaRPr>
          </a:p>
        </p:txBody>
      </p:sp>
      <p:sp>
        <p:nvSpPr>
          <p:cNvPr id="78" name="Google Shape;78;g2e733fcb5cd_1_37"/>
          <p:cNvSpPr txBox="1"/>
          <p:nvPr>
            <p:ph idx="1" type="body"/>
          </p:nvPr>
        </p:nvSpPr>
        <p:spPr>
          <a:xfrm>
            <a:off x="311700" y="1547525"/>
            <a:ext cx="8311500" cy="233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3000">
                <a:solidFill>
                  <a:schemeClr val="lt1"/>
                </a:solidFill>
                <a:latin typeface="Raleway"/>
                <a:ea typeface="Raleway"/>
                <a:cs typeface="Raleway"/>
                <a:sym typeface="Raleway"/>
              </a:rPr>
              <a:t>If someone believes it is waterborne, what would you do to convince them otherwise?</a:t>
            </a:r>
            <a:endParaRPr sz="3000">
              <a:solidFill>
                <a:schemeClr val="lt1"/>
              </a:solidFill>
              <a:latin typeface="Raleway"/>
              <a:ea typeface="Raleway"/>
              <a:cs typeface="Raleway"/>
              <a:sym typeface="Raleway"/>
            </a:endParaRPr>
          </a:p>
        </p:txBody>
      </p:sp>
      <p:pic>
        <p:nvPicPr>
          <p:cNvPr id="79" name="Google Shape;79;g2e733fcb5cd_1_37"/>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83" name="Shape 83"/>
        <p:cNvGrpSpPr/>
        <p:nvPr/>
      </p:nvGrpSpPr>
      <p:grpSpPr>
        <a:xfrm>
          <a:off x="0" y="0"/>
          <a:ext cx="0" cy="0"/>
          <a:chOff x="0" y="0"/>
          <a:chExt cx="0" cy="0"/>
        </a:xfrm>
      </p:grpSpPr>
      <p:sp>
        <p:nvSpPr>
          <p:cNvPr id="84" name="Google Shape;84;g2e733fcb5cd_1_232"/>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2e733fcb5cd_1_2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chemeClr val="lt1"/>
              </a:buClr>
              <a:buSzPts val="3000"/>
              <a:buFont typeface="Raleway"/>
              <a:buChar char="●"/>
            </a:pPr>
            <a:r>
              <a:rPr lang="en" sz="3000" u="sng">
                <a:solidFill>
                  <a:schemeClr val="lt1"/>
                </a:solidFill>
                <a:latin typeface="Raleway"/>
                <a:ea typeface="Raleway"/>
                <a:cs typeface="Raleway"/>
                <a:sym typeface="Raleway"/>
                <a:hlinkClick r:id="rId3">
                  <a:extLst>
                    <a:ext uri="{A12FA001-AC4F-418D-AE19-62706E023703}">
                      <ahyp:hlinkClr val="tx"/>
                    </a:ext>
                  </a:extLst>
                </a:hlinkClick>
              </a:rPr>
              <a:t>John Snow’s Cholera data in more formats « Robin's Blog (rtwilson.com)</a:t>
            </a:r>
            <a:endParaRPr b="1" sz="3000">
              <a:solidFill>
                <a:schemeClr val="lt1"/>
              </a:solidFill>
              <a:latin typeface="Raleway"/>
              <a:ea typeface="Raleway"/>
              <a:cs typeface="Raleway"/>
              <a:sym typeface="Raleway"/>
            </a:endParaRPr>
          </a:p>
        </p:txBody>
      </p:sp>
      <p:pic>
        <p:nvPicPr>
          <p:cNvPr id="86" name="Google Shape;86;g2e733fcb5cd_1_232"/>
          <p:cNvPicPr preferRelativeResize="0"/>
          <p:nvPr/>
        </p:nvPicPr>
        <p:blipFill rotWithShape="1">
          <a:blip r:embed="rId4">
            <a:alphaModFix/>
          </a:blip>
          <a:srcRect b="0" l="0" r="0" t="0"/>
          <a:stretch/>
        </p:blipFill>
        <p:spPr>
          <a:xfrm>
            <a:off x="311700" y="4333148"/>
            <a:ext cx="2660903" cy="706516"/>
          </a:xfrm>
          <a:prstGeom prst="rect">
            <a:avLst/>
          </a:prstGeom>
          <a:noFill/>
          <a:ln>
            <a:noFill/>
          </a:ln>
        </p:spPr>
      </p:pic>
      <p:pic>
        <p:nvPicPr>
          <p:cNvPr descr="Snow cholera map" id="87" name="Google Shape;87;g2e733fcb5cd_1_232"/>
          <p:cNvPicPr preferRelativeResize="0"/>
          <p:nvPr/>
        </p:nvPicPr>
        <p:blipFill rotWithShape="1">
          <a:blip r:embed="rId5">
            <a:alphaModFix/>
          </a:blip>
          <a:srcRect b="0" l="1874" r="0" t="0"/>
          <a:stretch/>
        </p:blipFill>
        <p:spPr>
          <a:xfrm>
            <a:off x="3068032" y="2682725"/>
            <a:ext cx="4553294" cy="2405050"/>
          </a:xfrm>
          <a:prstGeom prst="rect">
            <a:avLst/>
          </a:prstGeom>
          <a:noFill/>
          <a:ln>
            <a:noFill/>
          </a:ln>
        </p:spPr>
      </p:pic>
      <p:pic>
        <p:nvPicPr>
          <p:cNvPr descr="The Ghost Map: The Story of London's Most Terrifying Epidemic--and How It  Changed Science, Cities, and the Modern World: Johnson, Steven:  9781594482694: Amazon.com: Books" id="88" name="Google Shape;88;g2e733fcb5cd_1_232"/>
          <p:cNvPicPr preferRelativeResize="0"/>
          <p:nvPr/>
        </p:nvPicPr>
        <p:blipFill rotWithShape="1">
          <a:blip r:embed="rId6">
            <a:alphaModFix/>
          </a:blip>
          <a:srcRect b="0" l="0" r="0" t="0"/>
          <a:stretch/>
        </p:blipFill>
        <p:spPr>
          <a:xfrm>
            <a:off x="6738050" y="1138700"/>
            <a:ext cx="2405825" cy="3611252"/>
          </a:xfrm>
          <a:prstGeom prst="rect">
            <a:avLst/>
          </a:prstGeom>
          <a:noFill/>
          <a:ln cap="flat" cmpd="sng" w="19050">
            <a:solidFill>
              <a:srgbClr val="000000"/>
            </a:solidFill>
            <a:prstDash val="solid"/>
            <a:round/>
            <a:headEnd len="sm" w="sm" type="none"/>
            <a:tailEnd len="sm" w="sm" type="none"/>
          </a:ln>
        </p:spPr>
      </p:pic>
      <p:sp>
        <p:nvSpPr>
          <p:cNvPr id="89" name="Google Shape;89;g2e733fcb5cd_1_232"/>
          <p:cNvSpPr txBox="1"/>
          <p:nvPr/>
        </p:nvSpPr>
        <p:spPr>
          <a:xfrm>
            <a:off x="259725" y="1882325"/>
            <a:ext cx="3000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Raleway"/>
                <a:ea typeface="Raleway"/>
                <a:cs typeface="Raleway"/>
                <a:sym typeface="Raleway"/>
              </a:rPr>
              <a:t>WHO</a:t>
            </a:r>
            <a:r>
              <a:rPr lang="en" sz="1800">
                <a:solidFill>
                  <a:schemeClr val="lt1"/>
                </a:solidFill>
                <a:latin typeface="Raleway"/>
                <a:ea typeface="Raleway"/>
                <a:cs typeface="Raleway"/>
                <a:sym typeface="Raleway"/>
              </a:rPr>
              <a:t> is sick?</a:t>
            </a:r>
            <a:endParaRPr sz="1800">
              <a:solidFill>
                <a:schemeClr val="lt1"/>
              </a:solidFill>
              <a:latin typeface="Raleway"/>
              <a:ea typeface="Raleway"/>
              <a:cs typeface="Raleway"/>
              <a:sym typeface="Raleway"/>
            </a:endParaRPr>
          </a:p>
          <a:p>
            <a:pPr indent="0" lvl="0" marL="0" rtl="0" algn="l">
              <a:spcBef>
                <a:spcPts val="0"/>
              </a:spcBef>
              <a:spcAft>
                <a:spcPts val="0"/>
              </a:spcAft>
              <a:buNone/>
            </a:pPr>
            <a:r>
              <a:rPr b="1" lang="en" sz="1800">
                <a:solidFill>
                  <a:schemeClr val="lt1"/>
                </a:solidFill>
                <a:latin typeface="Raleway"/>
                <a:ea typeface="Raleway"/>
                <a:cs typeface="Raleway"/>
                <a:sym typeface="Raleway"/>
              </a:rPr>
              <a:t>WHAT</a:t>
            </a:r>
            <a:r>
              <a:rPr lang="en" sz="1800">
                <a:solidFill>
                  <a:schemeClr val="lt1"/>
                </a:solidFill>
                <a:latin typeface="Raleway"/>
                <a:ea typeface="Raleway"/>
                <a:cs typeface="Raleway"/>
                <a:sym typeface="Raleway"/>
              </a:rPr>
              <a:t> are their symptoms?</a:t>
            </a:r>
            <a:endParaRPr sz="1800">
              <a:solidFill>
                <a:schemeClr val="lt1"/>
              </a:solidFill>
              <a:latin typeface="Raleway"/>
              <a:ea typeface="Raleway"/>
              <a:cs typeface="Raleway"/>
              <a:sym typeface="Raleway"/>
            </a:endParaRPr>
          </a:p>
          <a:p>
            <a:pPr indent="0" lvl="0" marL="0" rtl="0" algn="l">
              <a:spcBef>
                <a:spcPts val="0"/>
              </a:spcBef>
              <a:spcAft>
                <a:spcPts val="0"/>
              </a:spcAft>
              <a:buNone/>
            </a:pPr>
            <a:r>
              <a:rPr b="1" lang="en" sz="1800">
                <a:solidFill>
                  <a:schemeClr val="lt1"/>
                </a:solidFill>
                <a:latin typeface="Raleway"/>
                <a:ea typeface="Raleway"/>
                <a:cs typeface="Raleway"/>
                <a:sym typeface="Raleway"/>
              </a:rPr>
              <a:t>WHEN</a:t>
            </a:r>
            <a:r>
              <a:rPr lang="en" sz="1800">
                <a:solidFill>
                  <a:schemeClr val="lt1"/>
                </a:solidFill>
                <a:latin typeface="Raleway"/>
                <a:ea typeface="Raleway"/>
                <a:cs typeface="Raleway"/>
                <a:sym typeface="Raleway"/>
              </a:rPr>
              <a:t> did they get sick?</a:t>
            </a:r>
            <a:endParaRPr sz="1800">
              <a:solidFill>
                <a:schemeClr val="lt1"/>
              </a:solidFill>
              <a:latin typeface="Raleway"/>
              <a:ea typeface="Raleway"/>
              <a:cs typeface="Raleway"/>
              <a:sym typeface="Raleway"/>
            </a:endParaRPr>
          </a:p>
          <a:p>
            <a:pPr indent="0" lvl="0" marL="0" rtl="0" algn="l">
              <a:spcBef>
                <a:spcPts val="0"/>
              </a:spcBef>
              <a:spcAft>
                <a:spcPts val="0"/>
              </a:spcAft>
              <a:buNone/>
            </a:pPr>
            <a:r>
              <a:rPr b="1" lang="en" sz="1800">
                <a:solidFill>
                  <a:schemeClr val="lt1"/>
                </a:solidFill>
                <a:latin typeface="Raleway"/>
                <a:ea typeface="Raleway"/>
                <a:cs typeface="Raleway"/>
                <a:sym typeface="Raleway"/>
              </a:rPr>
              <a:t>WHERE</a:t>
            </a:r>
            <a:r>
              <a:rPr lang="en" sz="1800">
                <a:solidFill>
                  <a:schemeClr val="lt1"/>
                </a:solidFill>
                <a:latin typeface="Raleway"/>
                <a:ea typeface="Raleway"/>
                <a:cs typeface="Raleway"/>
                <a:sym typeface="Raleway"/>
              </a:rPr>
              <a:t> could they have been exposed to the cause of the illness?</a:t>
            </a:r>
            <a:endParaRPr sz="1800">
              <a:solidFill>
                <a:schemeClr val="lt1"/>
              </a:solidFill>
              <a:latin typeface="Raleway"/>
              <a:ea typeface="Raleway"/>
              <a:cs typeface="Raleway"/>
              <a:sym typeface="Raleway"/>
            </a:endParaRPr>
          </a:p>
        </p:txBody>
      </p:sp>
      <p:sp>
        <p:nvSpPr>
          <p:cNvPr id="90" name="Google Shape;90;g2e733fcb5cd_1_232"/>
          <p:cNvSpPr txBox="1"/>
          <p:nvPr/>
        </p:nvSpPr>
        <p:spPr>
          <a:xfrm>
            <a:off x="3785100" y="1882325"/>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Right: </a:t>
            </a:r>
            <a:r>
              <a:rPr lang="en" sz="800" u="sng">
                <a:solidFill>
                  <a:schemeClr val="hlink"/>
                </a:solidFill>
                <a:latin typeface="Raleway Light"/>
                <a:ea typeface="Raleway Light"/>
                <a:cs typeface="Raleway Light"/>
                <a:sym typeface="Raleway Light"/>
                <a:hlinkClick r:id="rId7"/>
              </a:rPr>
              <a:t>https://encrypted-tbn0.gstatic.com/images?q=tbn:ANd9GcSfr0NNXKx3z6nf0zSRZdFPOW2lDPqWk7Qr0g&amp;s</a:t>
            </a:r>
            <a:endParaRPr sz="800">
              <a:solidFill>
                <a:schemeClr val="accent3"/>
              </a:solidFill>
              <a:latin typeface="Raleway Light"/>
              <a:ea typeface="Raleway Light"/>
              <a:cs typeface="Raleway Light"/>
              <a:sym typeface="Raleway Light"/>
            </a:endParaRPr>
          </a:p>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Bottom: </a:t>
            </a:r>
            <a:r>
              <a:rPr lang="en" sz="800" u="sng">
                <a:solidFill>
                  <a:schemeClr val="hlink"/>
                </a:solidFill>
                <a:latin typeface="Raleway Light"/>
                <a:ea typeface="Raleway Light"/>
                <a:cs typeface="Raleway Light"/>
                <a:sym typeface="Raleway Light"/>
                <a:hlinkClick r:id="rId8"/>
              </a:rPr>
              <a:t>https://en.wikipedia.org/wiki/File:Snow-cholera-map-1.jpg</a:t>
            </a:r>
            <a:r>
              <a:rPr lang="en" sz="800">
                <a:solidFill>
                  <a:schemeClr val="accent3"/>
                </a:solidFill>
                <a:latin typeface="Raleway Light"/>
                <a:ea typeface="Raleway Light"/>
                <a:cs typeface="Raleway Light"/>
                <a:sym typeface="Raleway Light"/>
              </a:rPr>
              <a:t> </a:t>
            </a:r>
            <a:endParaRPr sz="800">
              <a:solidFill>
                <a:schemeClr val="accent3"/>
              </a:solidFill>
              <a:latin typeface="Raleway Light"/>
              <a:ea typeface="Raleway Light"/>
              <a:cs typeface="Raleway Light"/>
              <a:sym typeface="Raleway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17D"/>
        </a:solidFill>
      </p:bgPr>
    </p:bg>
    <p:spTree>
      <p:nvGrpSpPr>
        <p:cNvPr id="94" name="Shape 94"/>
        <p:cNvGrpSpPr/>
        <p:nvPr/>
      </p:nvGrpSpPr>
      <p:grpSpPr>
        <a:xfrm>
          <a:off x="0" y="0"/>
          <a:ext cx="0" cy="0"/>
          <a:chOff x="0" y="0"/>
          <a:chExt cx="0" cy="0"/>
        </a:xfrm>
      </p:grpSpPr>
      <p:sp>
        <p:nvSpPr>
          <p:cNvPr id="95" name="Google Shape;95;p2"/>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GIS Analysis of Diseases</a:t>
            </a:r>
            <a:endParaRPr b="1">
              <a:solidFill>
                <a:schemeClr val="lt1"/>
              </a:solidFill>
              <a:latin typeface="Raleway"/>
              <a:ea typeface="Raleway"/>
              <a:cs typeface="Raleway"/>
              <a:sym typeface="Raleway"/>
            </a:endParaRPr>
          </a:p>
        </p:txBody>
      </p:sp>
      <p:sp>
        <p:nvSpPr>
          <p:cNvPr id="97" name="Google Shape;97;p2"/>
          <p:cNvSpPr txBox="1"/>
          <p:nvPr>
            <p:ph idx="1" type="body"/>
          </p:nvPr>
        </p:nvSpPr>
        <p:spPr>
          <a:xfrm>
            <a:off x="311700" y="1017725"/>
            <a:ext cx="4917600" cy="28692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Origins in 1850s cholera outbreak</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John Snow used a dot map to represent cholera cases and their proximity to water pumps</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Ultimately discovered cholera cases were tied to one particular pump</a:t>
            </a:r>
            <a:endParaRPr sz="2100">
              <a:solidFill>
                <a:schemeClr val="lt1"/>
              </a:solidFill>
              <a:latin typeface="Raleway"/>
              <a:ea typeface="Raleway"/>
              <a:cs typeface="Raleway"/>
              <a:sym typeface="Raleway"/>
            </a:endParaRPr>
          </a:p>
        </p:txBody>
      </p:sp>
      <p:pic>
        <p:nvPicPr>
          <p:cNvPr id="98" name="Google Shape;98;p2"/>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pic>
        <p:nvPicPr>
          <p:cNvPr id="99" name="Google Shape;99;p2"/>
          <p:cNvPicPr preferRelativeResize="0"/>
          <p:nvPr/>
        </p:nvPicPr>
        <p:blipFill>
          <a:blip r:embed="rId4">
            <a:alphaModFix/>
          </a:blip>
          <a:stretch>
            <a:fillRect/>
          </a:stretch>
        </p:blipFill>
        <p:spPr>
          <a:xfrm>
            <a:off x="5542480" y="680200"/>
            <a:ext cx="3289824" cy="3083901"/>
          </a:xfrm>
          <a:prstGeom prst="rect">
            <a:avLst/>
          </a:prstGeom>
          <a:noFill/>
          <a:ln>
            <a:noFill/>
          </a:ln>
        </p:spPr>
      </p:pic>
      <p:sp>
        <p:nvSpPr>
          <p:cNvPr id="100" name="Google Shape;100;p2"/>
          <p:cNvSpPr txBox="1"/>
          <p:nvPr/>
        </p:nvSpPr>
        <p:spPr>
          <a:xfrm>
            <a:off x="5445950" y="3705825"/>
            <a:ext cx="36114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Source:</a:t>
            </a:r>
            <a:r>
              <a:rPr lang="en" sz="800">
                <a:solidFill>
                  <a:schemeClr val="accent3"/>
                </a:solidFill>
                <a:latin typeface="Raleway Light"/>
                <a:ea typeface="Raleway Light"/>
                <a:cs typeface="Raleway Light"/>
                <a:sym typeface="Raleway Light"/>
              </a:rPr>
              <a:t> </a:t>
            </a:r>
            <a:r>
              <a:rPr lang="en" sz="800" u="sng">
                <a:solidFill>
                  <a:schemeClr val="accent3"/>
                </a:solidFill>
                <a:latin typeface="Raleway Light"/>
                <a:ea typeface="Raleway Light"/>
                <a:cs typeface="Raleway Light"/>
                <a:sym typeface="Raleway Light"/>
                <a:hlinkClick r:id="rId5">
                  <a:extLst>
                    <a:ext uri="{A12FA001-AC4F-418D-AE19-62706E023703}">
                      <ahyp:hlinkClr val="tx"/>
                    </a:ext>
                  </a:extLst>
                </a:hlinkClick>
              </a:rPr>
              <a:t>https://en.wikipedia.org/wiki/File:Snow-cholera-map-1.jpg</a:t>
            </a:r>
            <a:r>
              <a:rPr lang="en" sz="800">
                <a:solidFill>
                  <a:schemeClr val="accent3"/>
                </a:solidFill>
                <a:latin typeface="Raleway Light"/>
                <a:ea typeface="Raleway Light"/>
                <a:cs typeface="Raleway Light"/>
                <a:sym typeface="Raleway Light"/>
              </a:rPr>
              <a:t> </a:t>
            </a:r>
            <a:endParaRPr sz="800">
              <a:solidFill>
                <a:schemeClr val="accent3"/>
              </a:solidFill>
              <a:latin typeface="Raleway Light"/>
              <a:ea typeface="Raleway Light"/>
              <a:cs typeface="Raleway Light"/>
              <a:sym typeface="Raleway Light"/>
            </a:endParaRPr>
          </a:p>
          <a:p>
            <a:pPr indent="0" lvl="0" marL="0" rtl="0" algn="l">
              <a:spcBef>
                <a:spcPts val="0"/>
              </a:spcBef>
              <a:spcAft>
                <a:spcPts val="0"/>
              </a:spcAft>
              <a:buNone/>
            </a:pPr>
            <a:r>
              <a:t/>
            </a:r>
            <a:endParaRPr sz="800">
              <a:solidFill>
                <a:schemeClr val="lt2"/>
              </a:solidFill>
              <a:latin typeface="Raleway Light"/>
              <a:ea typeface="Raleway Light"/>
              <a:cs typeface="Raleway Light"/>
              <a:sym typeface="Raleway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104" name="Shape 104"/>
        <p:cNvGrpSpPr/>
        <p:nvPr/>
      </p:nvGrpSpPr>
      <p:grpSpPr>
        <a:xfrm>
          <a:off x="0" y="0"/>
          <a:ext cx="0" cy="0"/>
          <a:chOff x="0" y="0"/>
          <a:chExt cx="0" cy="0"/>
        </a:xfrm>
      </p:grpSpPr>
      <p:sp>
        <p:nvSpPr>
          <p:cNvPr id="105" name="Google Shape;105;g2e733fcb5cd_1_46"/>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e733fcb5cd_1_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Clustering</a:t>
            </a:r>
            <a:endParaRPr b="1">
              <a:solidFill>
                <a:schemeClr val="lt1"/>
              </a:solidFill>
              <a:latin typeface="Raleway"/>
              <a:ea typeface="Raleway"/>
              <a:cs typeface="Raleway"/>
              <a:sym typeface="Raleway"/>
            </a:endParaRPr>
          </a:p>
        </p:txBody>
      </p:sp>
      <p:sp>
        <p:nvSpPr>
          <p:cNvPr id="107" name="Google Shape;107;g2e733fcb5cd_1_46"/>
          <p:cNvSpPr txBox="1"/>
          <p:nvPr>
            <p:ph idx="1" type="body"/>
          </p:nvPr>
        </p:nvSpPr>
        <p:spPr>
          <a:xfrm>
            <a:off x="387900" y="1127100"/>
            <a:ext cx="6781800" cy="27525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Our brain does this every time we look at a map</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Intelligence is the capability of grouping similar objects or ideas</a:t>
            </a:r>
            <a:endParaRPr sz="2100">
              <a:solidFill>
                <a:schemeClr val="lt1"/>
              </a:solidFill>
              <a:latin typeface="Raleway"/>
              <a:ea typeface="Raleway"/>
              <a:cs typeface="Raleway"/>
              <a:sym typeface="Raleway"/>
            </a:endParaRPr>
          </a:p>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Clustering groups “unlabeled” data into “clusters” of similar inputs</a:t>
            </a:r>
            <a:endParaRPr sz="2100">
              <a:solidFill>
                <a:schemeClr val="lt1"/>
              </a:solidFill>
              <a:latin typeface="Raleway"/>
              <a:ea typeface="Raleway"/>
              <a:cs typeface="Raleway"/>
              <a:sym typeface="Raleway"/>
            </a:endParaRPr>
          </a:p>
          <a:p>
            <a:pPr indent="0" lvl="0" marL="0" rtl="0" algn="l">
              <a:spcBef>
                <a:spcPts val="1600"/>
              </a:spcBef>
              <a:spcAft>
                <a:spcPts val="0"/>
              </a:spcAft>
              <a:buNone/>
            </a:pPr>
            <a:r>
              <a:t/>
            </a:r>
            <a:endParaRPr sz="2100">
              <a:solidFill>
                <a:schemeClr val="lt1"/>
              </a:solidFill>
              <a:latin typeface="Raleway"/>
              <a:ea typeface="Raleway"/>
              <a:cs typeface="Raleway"/>
              <a:sym typeface="Raleway"/>
            </a:endParaRPr>
          </a:p>
        </p:txBody>
      </p:sp>
      <p:pic>
        <p:nvPicPr>
          <p:cNvPr id="108" name="Google Shape;108;g2e733fcb5cd_1_46"/>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112" name="Shape 112"/>
        <p:cNvGrpSpPr/>
        <p:nvPr/>
      </p:nvGrpSpPr>
      <p:grpSpPr>
        <a:xfrm>
          <a:off x="0" y="0"/>
          <a:ext cx="0" cy="0"/>
          <a:chOff x="0" y="0"/>
          <a:chExt cx="0" cy="0"/>
        </a:xfrm>
      </p:grpSpPr>
      <p:sp>
        <p:nvSpPr>
          <p:cNvPr id="113" name="Google Shape;113;g2e733fcb5cd_1_54"/>
          <p:cNvSpPr/>
          <p:nvPr/>
        </p:nvSpPr>
        <p:spPr>
          <a:xfrm>
            <a:off x="-125" y="4229325"/>
            <a:ext cx="9144000" cy="957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e733fcb5cd_1_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chemeClr val="lt1"/>
                </a:solidFill>
                <a:latin typeface="Raleway"/>
                <a:ea typeface="Raleway"/>
                <a:cs typeface="Raleway"/>
                <a:sym typeface="Raleway"/>
              </a:rPr>
              <a:t>How does it work</a:t>
            </a:r>
            <a:endParaRPr b="1">
              <a:solidFill>
                <a:schemeClr val="lt1"/>
              </a:solidFill>
              <a:latin typeface="Raleway"/>
              <a:ea typeface="Raleway"/>
              <a:cs typeface="Raleway"/>
              <a:sym typeface="Raleway"/>
            </a:endParaRPr>
          </a:p>
        </p:txBody>
      </p:sp>
      <p:sp>
        <p:nvSpPr>
          <p:cNvPr id="115" name="Google Shape;115;g2e733fcb5cd_1_54"/>
          <p:cNvSpPr txBox="1"/>
          <p:nvPr>
            <p:ph idx="1" type="body"/>
          </p:nvPr>
        </p:nvSpPr>
        <p:spPr>
          <a:xfrm>
            <a:off x="4368675" y="1127100"/>
            <a:ext cx="4039800" cy="27525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Clustering finds the objects that are very similar</a:t>
            </a:r>
            <a:endParaRPr sz="2100">
              <a:solidFill>
                <a:schemeClr val="lt1"/>
              </a:solidFill>
              <a:latin typeface="Raleway"/>
              <a:ea typeface="Raleway"/>
              <a:cs typeface="Raleway"/>
              <a:sym typeface="Raleway"/>
            </a:endParaRPr>
          </a:p>
          <a:p>
            <a:pPr indent="-361950" lvl="0" marL="457200" rtl="0" algn="l">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Unsupervised &lt;x&gt;</a:t>
            </a:r>
            <a:endParaRPr sz="2100">
              <a:solidFill>
                <a:schemeClr val="lt1"/>
              </a:solidFill>
              <a:latin typeface="Raleway"/>
              <a:ea typeface="Raleway"/>
              <a:cs typeface="Raleway"/>
              <a:sym typeface="Raleway"/>
            </a:endParaRPr>
          </a:p>
          <a:p>
            <a:pPr indent="-361950" lvl="0" marL="457200" rtl="0" algn="l">
              <a:spcBef>
                <a:spcPts val="0"/>
              </a:spcBef>
              <a:spcAft>
                <a:spcPts val="0"/>
              </a:spcAft>
              <a:buClr>
                <a:schemeClr val="lt1"/>
              </a:buClr>
              <a:buSzPts val="2100"/>
              <a:buFont typeface="Raleway"/>
              <a:buChar char="●"/>
            </a:pPr>
            <a:r>
              <a:rPr lang="en" sz="2100">
                <a:solidFill>
                  <a:schemeClr val="lt1"/>
                </a:solidFill>
                <a:latin typeface="Raleway"/>
                <a:ea typeface="Raleway"/>
                <a:cs typeface="Raleway"/>
                <a:sym typeface="Raleway"/>
              </a:rPr>
              <a:t>Supervised you give &lt;x&gt; get &lt;x,d&gt;</a:t>
            </a:r>
            <a:endParaRPr sz="2100">
              <a:solidFill>
                <a:schemeClr val="lt1"/>
              </a:solidFill>
              <a:latin typeface="Raleway"/>
              <a:ea typeface="Raleway"/>
              <a:cs typeface="Raleway"/>
              <a:sym typeface="Raleway"/>
            </a:endParaRPr>
          </a:p>
          <a:p>
            <a:pPr indent="0" lvl="0" marL="0" rtl="0" algn="l">
              <a:spcBef>
                <a:spcPts val="0"/>
              </a:spcBef>
              <a:spcAft>
                <a:spcPts val="0"/>
              </a:spcAft>
              <a:buNone/>
            </a:pPr>
            <a:r>
              <a:t/>
            </a:r>
            <a:endParaRPr sz="2100">
              <a:solidFill>
                <a:schemeClr val="lt1"/>
              </a:solidFill>
              <a:latin typeface="Raleway"/>
              <a:ea typeface="Raleway"/>
              <a:cs typeface="Raleway"/>
              <a:sym typeface="Raleway"/>
            </a:endParaRPr>
          </a:p>
        </p:txBody>
      </p:sp>
      <p:pic>
        <p:nvPicPr>
          <p:cNvPr id="116" name="Google Shape;116;g2e733fcb5cd_1_54"/>
          <p:cNvPicPr preferRelativeResize="0"/>
          <p:nvPr/>
        </p:nvPicPr>
        <p:blipFill rotWithShape="1">
          <a:blip r:embed="rId3">
            <a:alphaModFix/>
          </a:blip>
          <a:srcRect b="0" l="0" r="0" t="0"/>
          <a:stretch/>
        </p:blipFill>
        <p:spPr>
          <a:xfrm>
            <a:off x="311700" y="4333148"/>
            <a:ext cx="2660903" cy="706516"/>
          </a:xfrm>
          <a:prstGeom prst="rect">
            <a:avLst/>
          </a:prstGeom>
          <a:noFill/>
          <a:ln>
            <a:noFill/>
          </a:ln>
        </p:spPr>
      </p:pic>
      <p:grpSp>
        <p:nvGrpSpPr>
          <p:cNvPr id="117" name="Google Shape;117;g2e733fcb5cd_1_54"/>
          <p:cNvGrpSpPr/>
          <p:nvPr/>
        </p:nvGrpSpPr>
        <p:grpSpPr>
          <a:xfrm>
            <a:off x="748298" y="1208182"/>
            <a:ext cx="2915304" cy="2590334"/>
            <a:chOff x="500963" y="1127088"/>
            <a:chExt cx="2471644" cy="2443250"/>
          </a:xfrm>
        </p:grpSpPr>
        <p:cxnSp>
          <p:nvCxnSpPr>
            <p:cNvPr id="118" name="Google Shape;118;g2e733fcb5cd_1_54"/>
            <p:cNvCxnSpPr/>
            <p:nvPr/>
          </p:nvCxnSpPr>
          <p:spPr>
            <a:xfrm>
              <a:off x="508107" y="3534588"/>
              <a:ext cx="2464500" cy="0"/>
            </a:xfrm>
            <a:prstGeom prst="straightConnector1">
              <a:avLst/>
            </a:prstGeom>
            <a:noFill/>
            <a:ln cap="flat" cmpd="sng" w="9525">
              <a:solidFill>
                <a:srgbClr val="000000"/>
              </a:solidFill>
              <a:prstDash val="solid"/>
              <a:round/>
              <a:headEnd len="sm" w="sm" type="none"/>
              <a:tailEnd len="med" w="med" type="triangle"/>
            </a:ln>
          </p:spPr>
        </p:cxnSp>
        <p:cxnSp>
          <p:nvCxnSpPr>
            <p:cNvPr id="119" name="Google Shape;119;g2e733fcb5cd_1_54"/>
            <p:cNvCxnSpPr/>
            <p:nvPr/>
          </p:nvCxnSpPr>
          <p:spPr>
            <a:xfrm rot="10800000">
              <a:off x="500963" y="1127088"/>
              <a:ext cx="0" cy="2407500"/>
            </a:xfrm>
            <a:prstGeom prst="straightConnector1">
              <a:avLst/>
            </a:prstGeom>
            <a:noFill/>
            <a:ln cap="flat" cmpd="sng" w="9525">
              <a:solidFill>
                <a:srgbClr val="000000"/>
              </a:solidFill>
              <a:prstDash val="solid"/>
              <a:round/>
              <a:headEnd len="sm" w="sm" type="none"/>
              <a:tailEnd len="med" w="med" type="triangle"/>
            </a:ln>
          </p:spPr>
        </p:cxnSp>
        <p:grpSp>
          <p:nvGrpSpPr>
            <p:cNvPr id="120" name="Google Shape;120;g2e733fcb5cd_1_54"/>
            <p:cNvGrpSpPr/>
            <p:nvPr/>
          </p:nvGrpSpPr>
          <p:grpSpPr>
            <a:xfrm>
              <a:off x="684924" y="1802024"/>
              <a:ext cx="1445727" cy="1768314"/>
              <a:chOff x="1407332" y="3119166"/>
              <a:chExt cx="1927635" cy="2357752"/>
            </a:xfrm>
          </p:grpSpPr>
          <p:sp>
            <p:nvSpPr>
              <p:cNvPr id="121" name="Google Shape;121;g2e733fcb5cd_1_54"/>
              <p:cNvSpPr/>
              <p:nvPr/>
            </p:nvSpPr>
            <p:spPr>
              <a:xfrm>
                <a:off x="1407334" y="3119166"/>
                <a:ext cx="972600" cy="7635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122" name="Google Shape;122;g2e733fcb5cd_1_54"/>
              <p:cNvSpPr/>
              <p:nvPr/>
            </p:nvSpPr>
            <p:spPr>
              <a:xfrm>
                <a:off x="2362367" y="3741967"/>
                <a:ext cx="972600" cy="7635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
            <p:nvSpPr>
              <p:cNvPr id="123" name="Google Shape;123;g2e733fcb5cd_1_54"/>
              <p:cNvSpPr/>
              <p:nvPr/>
            </p:nvSpPr>
            <p:spPr>
              <a:xfrm>
                <a:off x="1407332" y="4621618"/>
                <a:ext cx="1103700" cy="8553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grpSp>
        <p:sp>
          <p:nvSpPr>
            <p:cNvPr id="124" name="Google Shape;124;g2e733fcb5cd_1_54"/>
            <p:cNvSpPr/>
            <p:nvPr/>
          </p:nvSpPr>
          <p:spPr>
            <a:xfrm>
              <a:off x="796825" y="1932475"/>
              <a:ext cx="174000" cy="155700"/>
            </a:xfrm>
            <a:prstGeom prst="triangle">
              <a:avLst>
                <a:gd fmla="val 50000" name="adj"/>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g2e733fcb5cd_1_54"/>
            <p:cNvSpPr/>
            <p:nvPr/>
          </p:nvSpPr>
          <p:spPr>
            <a:xfrm>
              <a:off x="949225" y="2084875"/>
              <a:ext cx="174000" cy="155700"/>
            </a:xfrm>
            <a:prstGeom prst="triangle">
              <a:avLst>
                <a:gd fmla="val 50000" name="adj"/>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g2e733fcb5cd_1_54"/>
            <p:cNvSpPr/>
            <p:nvPr/>
          </p:nvSpPr>
          <p:spPr>
            <a:xfrm>
              <a:off x="1071575" y="1868375"/>
              <a:ext cx="174000" cy="155700"/>
            </a:xfrm>
            <a:prstGeom prst="triangle">
              <a:avLst>
                <a:gd fmla="val 50000" name="adj"/>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g2e733fcb5cd_1_54"/>
            <p:cNvSpPr/>
            <p:nvPr/>
          </p:nvSpPr>
          <p:spPr>
            <a:xfrm>
              <a:off x="1123225" y="2084875"/>
              <a:ext cx="174000" cy="155700"/>
            </a:xfrm>
            <a:prstGeom prst="triangle">
              <a:avLst>
                <a:gd fmla="val 50000" name="adj"/>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g2e733fcb5cd_1_54"/>
            <p:cNvSpPr/>
            <p:nvPr/>
          </p:nvSpPr>
          <p:spPr>
            <a:xfrm>
              <a:off x="1502025" y="2353800"/>
              <a:ext cx="174000" cy="155700"/>
            </a:xfrm>
            <a:prstGeom prst="ellipse">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g2e733fcb5cd_1_54"/>
            <p:cNvSpPr/>
            <p:nvPr/>
          </p:nvSpPr>
          <p:spPr>
            <a:xfrm>
              <a:off x="1582600" y="2545675"/>
              <a:ext cx="174000" cy="155700"/>
            </a:xfrm>
            <a:prstGeom prst="ellipse">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g2e733fcb5cd_1_54"/>
            <p:cNvSpPr/>
            <p:nvPr/>
          </p:nvSpPr>
          <p:spPr>
            <a:xfrm>
              <a:off x="1816000" y="2353800"/>
              <a:ext cx="174000" cy="155700"/>
            </a:xfrm>
            <a:prstGeom prst="ellipse">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g2e733fcb5cd_1_54"/>
            <p:cNvSpPr/>
            <p:nvPr/>
          </p:nvSpPr>
          <p:spPr>
            <a:xfrm>
              <a:off x="1756600" y="2597588"/>
              <a:ext cx="174000" cy="155700"/>
            </a:xfrm>
            <a:prstGeom prst="ellipse">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g2e733fcb5cd_1_54"/>
            <p:cNvSpPr/>
            <p:nvPr/>
          </p:nvSpPr>
          <p:spPr>
            <a:xfrm>
              <a:off x="796831" y="3097817"/>
              <a:ext cx="174000" cy="155700"/>
            </a:xfrm>
            <a:prstGeom prst="rect">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g2e733fcb5cd_1_54"/>
            <p:cNvSpPr/>
            <p:nvPr/>
          </p:nvSpPr>
          <p:spPr>
            <a:xfrm>
              <a:off x="949225" y="3307750"/>
              <a:ext cx="174000" cy="155700"/>
            </a:xfrm>
            <a:prstGeom prst="rect">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g2e733fcb5cd_1_54"/>
            <p:cNvSpPr/>
            <p:nvPr/>
          </p:nvSpPr>
          <p:spPr>
            <a:xfrm>
              <a:off x="1123225" y="3157100"/>
              <a:ext cx="174000" cy="155700"/>
            </a:xfrm>
            <a:prstGeom prst="rect">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g2e733fcb5cd_1_54"/>
            <p:cNvSpPr/>
            <p:nvPr/>
          </p:nvSpPr>
          <p:spPr>
            <a:xfrm>
              <a:off x="1162425" y="3345850"/>
              <a:ext cx="174000" cy="155700"/>
            </a:xfrm>
            <a:prstGeom prst="rect">
              <a:avLst/>
            </a:prstGeom>
            <a:solidFill>
              <a:srgbClr val="D8A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g2e733fcb5cd_1_97"/>
          <p:cNvSpPr txBox="1"/>
          <p:nvPr>
            <p:ph type="ctrTitle"/>
          </p:nvPr>
        </p:nvSpPr>
        <p:spPr>
          <a:xfrm>
            <a:off x="0" y="0"/>
            <a:ext cx="3700200" cy="5143500"/>
          </a:xfrm>
          <a:prstGeom prst="rect">
            <a:avLst/>
          </a:prstGeom>
          <a:solidFill>
            <a:srgbClr val="91A000"/>
          </a:solid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39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4200">
              <a:solidFill>
                <a:schemeClr val="lt1"/>
              </a:solidFill>
              <a:latin typeface="Raleway"/>
              <a:ea typeface="Raleway"/>
              <a:cs typeface="Raleway"/>
              <a:sym typeface="Raleway"/>
            </a:endParaRPr>
          </a:p>
          <a:p>
            <a:pPr indent="0" lvl="0" marL="114300" rtl="0" algn="l">
              <a:lnSpc>
                <a:spcPct val="90000"/>
              </a:lnSpc>
              <a:spcBef>
                <a:spcPts val="0"/>
              </a:spcBef>
              <a:spcAft>
                <a:spcPts val="0"/>
              </a:spcAft>
              <a:buSzPts val="5200"/>
              <a:buNone/>
            </a:pPr>
            <a:r>
              <a:rPr lang="en" sz="5000">
                <a:solidFill>
                  <a:schemeClr val="lt1"/>
                </a:solidFill>
                <a:latin typeface="Raleway"/>
                <a:ea typeface="Raleway"/>
                <a:cs typeface="Raleway"/>
                <a:sym typeface="Raleway"/>
              </a:rPr>
              <a:t>Spatial Correlation</a:t>
            </a:r>
            <a:endParaRPr sz="50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50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50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50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5200"/>
              <a:buNone/>
            </a:pPr>
            <a:r>
              <a:t/>
            </a:r>
            <a:endParaRPr sz="5000">
              <a:solidFill>
                <a:schemeClr val="lt1"/>
              </a:solidFill>
              <a:latin typeface="Raleway"/>
              <a:ea typeface="Raleway"/>
              <a:cs typeface="Raleway"/>
              <a:sym typeface="Raleway"/>
            </a:endParaRPr>
          </a:p>
        </p:txBody>
      </p:sp>
      <p:sp>
        <p:nvSpPr>
          <p:cNvPr id="141" name="Google Shape;141;g2e733fcb5cd_1_97"/>
          <p:cNvSpPr txBox="1"/>
          <p:nvPr>
            <p:ph idx="1" type="subTitle"/>
          </p:nvPr>
        </p:nvSpPr>
        <p:spPr>
          <a:xfrm>
            <a:off x="5420350" y="1654688"/>
            <a:ext cx="3600600" cy="2484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rgbClr val="483F81"/>
              </a:solidFill>
              <a:latin typeface="Raleway"/>
              <a:ea typeface="Raleway"/>
              <a:cs typeface="Raleway"/>
              <a:sym typeface="Raleway"/>
            </a:endParaRPr>
          </a:p>
          <a:p>
            <a:pPr indent="0" lvl="0" marL="0" rtl="0" algn="l">
              <a:lnSpc>
                <a:spcPct val="90000"/>
              </a:lnSpc>
              <a:spcBef>
                <a:spcPts val="0"/>
              </a:spcBef>
              <a:spcAft>
                <a:spcPts val="0"/>
              </a:spcAft>
              <a:buSzPts val="2800"/>
              <a:buNone/>
            </a:pPr>
            <a:r>
              <a:t/>
            </a:r>
            <a:endParaRPr sz="2100">
              <a:solidFill>
                <a:srgbClr val="00717D"/>
              </a:solidFill>
              <a:latin typeface="Raleway"/>
              <a:ea typeface="Raleway"/>
              <a:cs typeface="Raleway"/>
              <a:sym typeface="Raleway"/>
            </a:endParaRPr>
          </a:p>
        </p:txBody>
      </p:sp>
      <p:pic>
        <p:nvPicPr>
          <p:cNvPr id="142" name="Google Shape;142;g2e733fcb5cd_1_97"/>
          <p:cNvPicPr preferRelativeResize="0"/>
          <p:nvPr/>
        </p:nvPicPr>
        <p:blipFill rotWithShape="1">
          <a:blip r:embed="rId3">
            <a:alphaModFix/>
          </a:blip>
          <a:srcRect b="0" l="0" r="0" t="0"/>
          <a:stretch/>
        </p:blipFill>
        <p:spPr>
          <a:xfrm>
            <a:off x="5420350" y="4482548"/>
            <a:ext cx="1764793" cy="473707"/>
          </a:xfrm>
          <a:prstGeom prst="rect">
            <a:avLst/>
          </a:prstGeom>
          <a:noFill/>
          <a:ln>
            <a:noFill/>
          </a:ln>
        </p:spPr>
      </p:pic>
      <p:pic>
        <p:nvPicPr>
          <p:cNvPr descr="Report of the Moran's I (Spatial autocorrelation) statistic showing... |  Download Scientific Diagram" id="143" name="Google Shape;143;g2e733fcb5cd_1_97"/>
          <p:cNvPicPr preferRelativeResize="0"/>
          <p:nvPr/>
        </p:nvPicPr>
        <p:blipFill rotWithShape="1">
          <a:blip r:embed="rId4">
            <a:alphaModFix/>
          </a:blip>
          <a:srcRect b="0" l="0" r="0" t="0"/>
          <a:stretch/>
        </p:blipFill>
        <p:spPr>
          <a:xfrm>
            <a:off x="4312200" y="91575"/>
            <a:ext cx="4330200" cy="4286250"/>
          </a:xfrm>
          <a:prstGeom prst="rect">
            <a:avLst/>
          </a:prstGeom>
          <a:noFill/>
          <a:ln>
            <a:noFill/>
          </a:ln>
        </p:spPr>
      </p:pic>
      <p:sp>
        <p:nvSpPr>
          <p:cNvPr id="144" name="Google Shape;144;g2e733fcb5cd_1_97"/>
          <p:cNvSpPr txBox="1"/>
          <p:nvPr/>
        </p:nvSpPr>
        <p:spPr>
          <a:xfrm>
            <a:off x="7509250" y="4196050"/>
            <a:ext cx="1583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accent3"/>
                </a:solidFill>
                <a:latin typeface="Raleway Light"/>
                <a:ea typeface="Raleway Light"/>
                <a:cs typeface="Raleway Light"/>
                <a:sym typeface="Raleway Light"/>
              </a:rPr>
              <a:t>Source: </a:t>
            </a:r>
            <a:r>
              <a:rPr lang="en" sz="800">
                <a:solidFill>
                  <a:schemeClr val="accent3"/>
                </a:solidFill>
                <a:latin typeface="Raleway Light"/>
                <a:ea typeface="Raleway Light"/>
                <a:cs typeface="Raleway Light"/>
                <a:sym typeface="Raleway Light"/>
              </a:rPr>
              <a:t>https://www.esri.com/content/dam/esrisites/en-us/events/conferences/2020/federal-gis/spatial-data-mining-cluster-analysis-and-space-time-analysis.pdf</a:t>
            </a:r>
            <a:endParaRPr sz="800">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A000"/>
        </a:solidFill>
      </p:bgPr>
    </p:bg>
    <p:spTree>
      <p:nvGrpSpPr>
        <p:cNvPr id="148" name="Shape 148"/>
        <p:cNvGrpSpPr/>
        <p:nvPr/>
      </p:nvGrpSpPr>
      <p:grpSpPr>
        <a:xfrm>
          <a:off x="0" y="0"/>
          <a:ext cx="0" cy="0"/>
          <a:chOff x="0" y="0"/>
          <a:chExt cx="0" cy="0"/>
        </a:xfrm>
      </p:grpSpPr>
      <p:sp>
        <p:nvSpPr>
          <p:cNvPr id="149" name="Google Shape;149;g2e733fcb5cd_1_108"/>
          <p:cNvSpPr txBox="1"/>
          <p:nvPr>
            <p:ph type="ctrTitle"/>
          </p:nvPr>
        </p:nvSpPr>
        <p:spPr>
          <a:xfrm>
            <a:off x="0" y="0"/>
            <a:ext cx="51501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00717D"/>
                </a:solidFill>
                <a:latin typeface="Raleway"/>
                <a:ea typeface="Raleway"/>
                <a:cs typeface="Raleway"/>
                <a:sym typeface="Raleway"/>
              </a:rPr>
              <a:t>  </a:t>
            </a:r>
            <a:endParaRPr sz="1500">
              <a:solidFill>
                <a:srgbClr val="00717D"/>
              </a:solidFill>
              <a:latin typeface="Raleway"/>
              <a:ea typeface="Raleway"/>
              <a:cs typeface="Raleway"/>
              <a:sym typeface="Raleway"/>
            </a:endParaRPr>
          </a:p>
          <a:p>
            <a:pPr indent="0" lvl="0" marL="0" rtl="0" algn="l">
              <a:spcBef>
                <a:spcPts val="0"/>
              </a:spcBef>
              <a:spcAft>
                <a:spcPts val="0"/>
              </a:spcAft>
              <a:buNone/>
            </a:pPr>
            <a:r>
              <a:t/>
            </a:r>
            <a:endParaRPr sz="1500">
              <a:solidFill>
                <a:srgbClr val="00717D"/>
              </a:solidFill>
              <a:latin typeface="Raleway"/>
              <a:ea typeface="Raleway"/>
              <a:cs typeface="Raleway"/>
              <a:sym typeface="Raleway"/>
            </a:endParaRPr>
          </a:p>
          <a:p>
            <a:pPr indent="0" lvl="0" marL="0" rtl="0" algn="l">
              <a:spcBef>
                <a:spcPts val="0"/>
              </a:spcBef>
              <a:spcAft>
                <a:spcPts val="0"/>
              </a:spcAft>
              <a:buNone/>
            </a:pPr>
            <a:r>
              <a:rPr lang="en" sz="1500">
                <a:solidFill>
                  <a:srgbClr val="00717D"/>
                </a:solidFill>
                <a:latin typeface="Raleway"/>
                <a:ea typeface="Raleway"/>
                <a:cs typeface="Raleway"/>
                <a:sym typeface="Raleway"/>
              </a:rPr>
              <a:t> </a:t>
            </a:r>
            <a:endParaRPr sz="1500">
              <a:solidFill>
                <a:srgbClr val="00717D"/>
              </a:solidFill>
              <a:latin typeface="Raleway"/>
              <a:ea typeface="Raleway"/>
              <a:cs typeface="Raleway"/>
              <a:sym typeface="Raleway"/>
            </a:endParaRPr>
          </a:p>
        </p:txBody>
      </p:sp>
      <p:sp>
        <p:nvSpPr>
          <p:cNvPr id="150" name="Google Shape;150;g2e733fcb5cd_1_108"/>
          <p:cNvSpPr txBox="1"/>
          <p:nvPr>
            <p:ph idx="1" type="subTitle"/>
          </p:nvPr>
        </p:nvSpPr>
        <p:spPr>
          <a:xfrm>
            <a:off x="5234000" y="-164850"/>
            <a:ext cx="3600600" cy="2334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2800"/>
              <a:buNone/>
            </a:pPr>
            <a:r>
              <a:t/>
            </a:r>
            <a:endParaRPr b="1" sz="2700">
              <a:solidFill>
                <a:schemeClr val="lt1"/>
              </a:solidFill>
              <a:latin typeface="Raleway"/>
              <a:ea typeface="Raleway"/>
              <a:cs typeface="Raleway"/>
              <a:sym typeface="Raleway"/>
            </a:endParaRPr>
          </a:p>
          <a:p>
            <a:pPr indent="0" lvl="0" marL="0" rtl="0" algn="l">
              <a:lnSpc>
                <a:spcPct val="90000"/>
              </a:lnSpc>
              <a:spcBef>
                <a:spcPts val="0"/>
              </a:spcBef>
              <a:spcAft>
                <a:spcPts val="0"/>
              </a:spcAft>
              <a:buSzPts val="2800"/>
              <a:buNone/>
            </a:pPr>
            <a:r>
              <a:rPr b="1" lang="en" sz="3500">
                <a:solidFill>
                  <a:schemeClr val="lt1"/>
                </a:solidFill>
                <a:latin typeface="Raleway"/>
                <a:ea typeface="Raleway"/>
                <a:cs typeface="Raleway"/>
                <a:sym typeface="Raleway"/>
              </a:rPr>
              <a:t>How can we trust our clusters?</a:t>
            </a:r>
            <a:endParaRPr sz="3500">
              <a:solidFill>
                <a:srgbClr val="D8AB0B"/>
              </a:solidFill>
              <a:latin typeface="Raleway"/>
              <a:ea typeface="Raleway"/>
              <a:cs typeface="Raleway"/>
              <a:sym typeface="Raleway"/>
            </a:endParaRPr>
          </a:p>
        </p:txBody>
      </p:sp>
      <p:pic>
        <p:nvPicPr>
          <p:cNvPr id="151" name="Google Shape;151;g2e733fcb5cd_1_108"/>
          <p:cNvPicPr preferRelativeResize="0"/>
          <p:nvPr/>
        </p:nvPicPr>
        <p:blipFill rotWithShape="1">
          <a:blip r:embed="rId3">
            <a:alphaModFix/>
          </a:blip>
          <a:srcRect b="0" l="0" r="0" t="0"/>
          <a:stretch/>
        </p:blipFill>
        <p:spPr>
          <a:xfrm>
            <a:off x="5417175" y="4440701"/>
            <a:ext cx="1766224" cy="478250"/>
          </a:xfrm>
          <a:prstGeom prst="rect">
            <a:avLst/>
          </a:prstGeom>
          <a:noFill/>
          <a:ln>
            <a:noFill/>
          </a:ln>
        </p:spPr>
      </p:pic>
      <p:pic>
        <p:nvPicPr>
          <p:cNvPr descr="A close up of a map&#10;&#10;Description generated with high confidence" id="152" name="Google Shape;152;g2e733fcb5cd_1_108"/>
          <p:cNvPicPr preferRelativeResize="0"/>
          <p:nvPr/>
        </p:nvPicPr>
        <p:blipFill rotWithShape="1">
          <a:blip r:embed="rId4">
            <a:alphaModFix/>
          </a:blip>
          <a:srcRect b="-11680" l="-15309" r="15310" t="11680"/>
          <a:stretch/>
        </p:blipFill>
        <p:spPr>
          <a:xfrm>
            <a:off x="4941325" y="1785950"/>
            <a:ext cx="2717351" cy="2937679"/>
          </a:xfrm>
          <a:prstGeom prst="rect">
            <a:avLst/>
          </a:prstGeom>
          <a:noFill/>
          <a:ln>
            <a:noFill/>
          </a:ln>
        </p:spPr>
      </p:pic>
      <p:sp>
        <p:nvSpPr>
          <p:cNvPr id="153" name="Google Shape;153;g2e733fcb5cd_1_108"/>
          <p:cNvSpPr txBox="1"/>
          <p:nvPr/>
        </p:nvSpPr>
        <p:spPr>
          <a:xfrm>
            <a:off x="424800" y="1421014"/>
            <a:ext cx="4300500" cy="12072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54" name="Google Shape;154;g2e733fcb5cd_1_108"/>
          <p:cNvSpPr txBox="1"/>
          <p:nvPr/>
        </p:nvSpPr>
        <p:spPr>
          <a:xfrm>
            <a:off x="372244" y="2918356"/>
            <a:ext cx="43005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1" lang="en" sz="1500" u="none" cap="none" strike="noStrike">
                <a:solidFill>
                  <a:srgbClr val="000000"/>
                </a:solidFill>
                <a:latin typeface="Raleway"/>
                <a:ea typeface="Raleway"/>
                <a:cs typeface="Raleway"/>
                <a:sym typeface="Raleway"/>
              </a:rPr>
              <a:t>Minimize the sum of squared errors to its prototype in each cluster.</a:t>
            </a:r>
            <a:endParaRPr sz="1500">
              <a:latin typeface="Raleway"/>
              <a:ea typeface="Raleway"/>
              <a:cs typeface="Raleway"/>
              <a:sym typeface="Raleway"/>
            </a:endParaRPr>
          </a:p>
        </p:txBody>
      </p:sp>
      <p:sp>
        <p:nvSpPr>
          <p:cNvPr id="155" name="Google Shape;155;g2e733fcb5cd_1_108"/>
          <p:cNvSpPr txBox="1"/>
          <p:nvPr/>
        </p:nvSpPr>
        <p:spPr>
          <a:xfrm>
            <a:off x="7874700" y="3973800"/>
            <a:ext cx="12693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latin typeface="Raleway Light"/>
                <a:ea typeface="Raleway Light"/>
                <a:cs typeface="Raleway Light"/>
                <a:sym typeface="Raleway Light"/>
              </a:rPr>
              <a:t>Source: </a:t>
            </a:r>
            <a:r>
              <a:rPr lang="en" sz="800">
                <a:solidFill>
                  <a:schemeClr val="dk2"/>
                </a:solidFill>
                <a:latin typeface="Raleway Light"/>
                <a:ea typeface="Raleway Light"/>
                <a:cs typeface="Raleway Light"/>
                <a:sym typeface="Raleway Light"/>
              </a:rPr>
              <a:t>https://www.esri.com/content/dam/esrisites/en-us/events/conferences/2020/federal-gis/spatial-data-mining-cluster-analysis-and-space-time-analysis.pdf</a:t>
            </a:r>
            <a:endParaRPr sz="800">
              <a:solidFill>
                <a:schemeClr val="dk2"/>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Erin Nevius</dc:creator>
</cp:coreProperties>
</file>