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58" r:id="rId4"/>
    <p:sldId id="259" r:id="rId5"/>
    <p:sldId id="260" r:id="rId6"/>
    <p:sldId id="270" r:id="rId7"/>
    <p:sldId id="271" r:id="rId8"/>
    <p:sldId id="272" r:id="rId9"/>
    <p:sldId id="273" r:id="rId10"/>
    <p:sldId id="274" r:id="rId11"/>
    <p:sldId id="275" r:id="rId12"/>
    <p:sldId id="277" r:id="rId13"/>
    <p:sldId id="278"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9204" autoAdjust="0"/>
  </p:normalViewPr>
  <p:slideViewPr>
    <p:cSldViewPr>
      <p:cViewPr varScale="1">
        <p:scale>
          <a:sx n="56" d="100"/>
          <a:sy n="56" d="100"/>
        </p:scale>
        <p:origin x="1508"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7/23/2021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opportunity to state the workshop goals and agenda for the workshop.  Providing a brief outline of content material will help students make the link between mediation and fake news.</a:t>
            </a:r>
          </a:p>
        </p:txBody>
      </p:sp>
      <p:sp>
        <p:nvSpPr>
          <p:cNvPr id="4" name="Slide Number Placeholder 3"/>
          <p:cNvSpPr>
            <a:spLocks noGrp="1"/>
          </p:cNvSpPr>
          <p:nvPr>
            <p:ph type="sldNum" sz="quarter" idx="5"/>
          </p:nvPr>
        </p:nvSpPr>
        <p:spPr/>
        <p:txBody>
          <a:bodyPr/>
          <a:lstStyle/>
          <a:p>
            <a:fld id="{C7A68F34-3D32-4910-A137-3B95DF4BB772}" type="slidenum">
              <a:rPr lang="en-US" smtClean="0"/>
              <a:t>2</a:t>
            </a:fld>
            <a:endParaRPr lang="en-US"/>
          </a:p>
        </p:txBody>
      </p:sp>
    </p:spTree>
    <p:extLst>
      <p:ext uri="{BB962C8B-B14F-4D97-AF65-F5344CB8AC3E}">
        <p14:creationId xmlns:p14="http://schemas.microsoft.com/office/powerpoint/2010/main" val="2962188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 are a number of different sites that create instant fake profile content: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https://fakepersongenerator.com/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https://www.fakenamegenerator.com/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https://fauxid.com/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F811066-0135-4CAA-8AD4-89A97190AC00}" type="slidenum">
              <a:rPr lang="en-US" smtClean="0"/>
              <a:t>12</a:t>
            </a:fld>
            <a:endParaRPr lang="en-US"/>
          </a:p>
        </p:txBody>
      </p:sp>
    </p:spTree>
    <p:extLst>
      <p:ext uri="{BB962C8B-B14F-4D97-AF65-F5344CB8AC3E}">
        <p14:creationId xmlns:p14="http://schemas.microsoft.com/office/powerpoint/2010/main" val="316712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students read </a:t>
            </a:r>
            <a:r>
              <a:rPr lang="en-US" i="1" dirty="0"/>
              <a:t>Allegory of the Cave </a:t>
            </a:r>
            <a:r>
              <a:rPr lang="en-US" i="0" dirty="0"/>
              <a:t>prior to the workshop, take a few minutes to review the overall scenario of Plato’s dialogue.</a:t>
            </a:r>
            <a:endParaRPr lang="en-US" i="1" dirty="0"/>
          </a:p>
        </p:txBody>
      </p:sp>
      <p:sp>
        <p:nvSpPr>
          <p:cNvPr id="4" name="Slide Number Placeholder 3"/>
          <p:cNvSpPr>
            <a:spLocks noGrp="1"/>
          </p:cNvSpPr>
          <p:nvPr>
            <p:ph type="sldNum" sz="quarter" idx="5"/>
          </p:nvPr>
        </p:nvSpPr>
        <p:spPr/>
        <p:txBody>
          <a:bodyPr/>
          <a:lstStyle/>
          <a:p>
            <a:fld id="{C7A68F34-3D32-4910-A137-3B95DF4BB772}" type="slidenum">
              <a:rPr lang="en-US" smtClean="0"/>
              <a:t>3</a:t>
            </a:fld>
            <a:endParaRPr lang="en-US"/>
          </a:p>
        </p:txBody>
      </p:sp>
    </p:spTree>
    <p:extLst>
      <p:ext uri="{BB962C8B-B14F-4D97-AF65-F5344CB8AC3E}">
        <p14:creationId xmlns:p14="http://schemas.microsoft.com/office/powerpoint/2010/main" val="2682696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there’s a lot to discuss in terms of </a:t>
            </a:r>
            <a:r>
              <a:rPr lang="en-US" i="1" dirty="0"/>
              <a:t>Allegory of the Cave</a:t>
            </a:r>
            <a:r>
              <a:rPr lang="en-US" dirty="0"/>
              <a:t>, the key concept for our purposes is mediation.  Define mediation for students and establish a foundational understanding of what constitutes different forms of media.</a:t>
            </a:r>
          </a:p>
        </p:txBody>
      </p:sp>
      <p:sp>
        <p:nvSpPr>
          <p:cNvPr id="4" name="Slide Number Placeholder 3"/>
          <p:cNvSpPr>
            <a:spLocks noGrp="1"/>
          </p:cNvSpPr>
          <p:nvPr>
            <p:ph type="sldNum" sz="quarter" idx="5"/>
          </p:nvPr>
        </p:nvSpPr>
        <p:spPr/>
        <p:txBody>
          <a:bodyPr/>
          <a:lstStyle/>
          <a:p>
            <a:fld id="{C7A68F34-3D32-4910-A137-3B95DF4BB772}" type="slidenum">
              <a:rPr lang="en-US" smtClean="0"/>
              <a:t>4</a:t>
            </a:fld>
            <a:endParaRPr lang="en-US"/>
          </a:p>
        </p:txBody>
      </p:sp>
    </p:spTree>
    <p:extLst>
      <p:ext uri="{BB962C8B-B14F-4D97-AF65-F5344CB8AC3E}">
        <p14:creationId xmlns:p14="http://schemas.microsoft.com/office/powerpoint/2010/main" val="1279598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 moment to ask students to assess their own news consumption habits (either silently or by a raise of hands).  If you have time, ask one or two students to share their own personal relationship with news.</a:t>
            </a:r>
          </a:p>
        </p:txBody>
      </p:sp>
      <p:sp>
        <p:nvSpPr>
          <p:cNvPr id="4" name="Slide Number Placeholder 3"/>
          <p:cNvSpPr>
            <a:spLocks noGrp="1"/>
          </p:cNvSpPr>
          <p:nvPr>
            <p:ph type="sldNum" sz="quarter" idx="5"/>
          </p:nvPr>
        </p:nvSpPr>
        <p:spPr/>
        <p:txBody>
          <a:bodyPr/>
          <a:lstStyle/>
          <a:p>
            <a:fld id="{C7A68F34-3D32-4910-A137-3B95DF4BB772}" type="slidenum">
              <a:rPr lang="en-US" smtClean="0"/>
              <a:t>5</a:t>
            </a:fld>
            <a:endParaRPr lang="en-US"/>
          </a:p>
        </p:txBody>
      </p:sp>
    </p:spTree>
    <p:extLst>
      <p:ext uri="{BB962C8B-B14F-4D97-AF65-F5344CB8AC3E}">
        <p14:creationId xmlns:p14="http://schemas.microsoft.com/office/powerpoint/2010/main" val="779629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Bridge the gap between the concepts of social media and mediation.</a:t>
            </a:r>
          </a:p>
        </p:txBody>
      </p:sp>
      <p:sp>
        <p:nvSpPr>
          <p:cNvPr id="4" name="Slide Number Placeholder 3"/>
          <p:cNvSpPr>
            <a:spLocks noGrp="1"/>
          </p:cNvSpPr>
          <p:nvPr>
            <p:ph type="sldNum" sz="quarter" idx="5"/>
          </p:nvPr>
        </p:nvSpPr>
        <p:spPr/>
        <p:txBody>
          <a:bodyPr/>
          <a:lstStyle/>
          <a:p>
            <a:fld id="{C7A68F34-3D32-4910-A137-3B95DF4BB772}" type="slidenum">
              <a:rPr lang="en-US" smtClean="0"/>
              <a:t>6</a:t>
            </a:fld>
            <a:endParaRPr lang="en-US"/>
          </a:p>
        </p:txBody>
      </p:sp>
    </p:spTree>
    <p:extLst>
      <p:ext uri="{BB962C8B-B14F-4D97-AF65-F5344CB8AC3E}">
        <p14:creationId xmlns:p14="http://schemas.microsoft.com/office/powerpoint/2010/main" val="392182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A68F34-3D32-4910-A137-3B95DF4BB772}" type="slidenum">
              <a:rPr lang="en-US" smtClean="0"/>
              <a:t>7</a:t>
            </a:fld>
            <a:endParaRPr lang="en-US"/>
          </a:p>
        </p:txBody>
      </p:sp>
    </p:spTree>
    <p:extLst>
      <p:ext uri="{BB962C8B-B14F-4D97-AF65-F5344CB8AC3E}">
        <p14:creationId xmlns:p14="http://schemas.microsoft.com/office/powerpoint/2010/main" val="4104172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examples of click-bait headlines.  Often, they are coupled with images that grab our attention in some way.  Ask students what sticks out to them about these images and headlines.  In some ways, we might also think about these images and headlines as the “shadows on the wall” from Plato’s </a:t>
            </a:r>
            <a:r>
              <a:rPr lang="en-US" i="1" dirty="0"/>
              <a:t>Allegory</a:t>
            </a:r>
            <a:r>
              <a:rPr lang="en-US" dirty="0"/>
              <a:t>.</a:t>
            </a:r>
          </a:p>
        </p:txBody>
      </p:sp>
      <p:sp>
        <p:nvSpPr>
          <p:cNvPr id="4" name="Slide Number Placeholder 3"/>
          <p:cNvSpPr>
            <a:spLocks noGrp="1"/>
          </p:cNvSpPr>
          <p:nvPr>
            <p:ph type="sldNum" sz="quarter" idx="5"/>
          </p:nvPr>
        </p:nvSpPr>
        <p:spPr/>
        <p:txBody>
          <a:bodyPr/>
          <a:lstStyle/>
          <a:p>
            <a:fld id="{C7A68F34-3D32-4910-A137-3B95DF4BB772}" type="slidenum">
              <a:rPr lang="en-US" smtClean="0"/>
              <a:t>9</a:t>
            </a:fld>
            <a:endParaRPr lang="en-US"/>
          </a:p>
        </p:txBody>
      </p:sp>
    </p:spTree>
    <p:extLst>
      <p:ext uri="{BB962C8B-B14F-4D97-AF65-F5344CB8AC3E}">
        <p14:creationId xmlns:p14="http://schemas.microsoft.com/office/powerpoint/2010/main" val="682099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What audiences are most susceptible in believing fake news?  Besides the factors listed above, are there other factors that influence whether or not a person believes a fake news story?</a:t>
            </a:r>
          </a:p>
        </p:txBody>
      </p:sp>
      <p:sp>
        <p:nvSpPr>
          <p:cNvPr id="4" name="Slide Number Placeholder 3"/>
          <p:cNvSpPr>
            <a:spLocks noGrp="1"/>
          </p:cNvSpPr>
          <p:nvPr>
            <p:ph type="sldNum" sz="quarter" idx="5"/>
          </p:nvPr>
        </p:nvSpPr>
        <p:spPr/>
        <p:txBody>
          <a:bodyPr/>
          <a:lstStyle/>
          <a:p>
            <a:fld id="{C7A68F34-3D32-4910-A137-3B95DF4BB772}" type="slidenum">
              <a:rPr lang="en-US" smtClean="0"/>
              <a:t>10</a:t>
            </a:fld>
            <a:endParaRPr lang="en-US"/>
          </a:p>
        </p:txBody>
      </p:sp>
    </p:spTree>
    <p:extLst>
      <p:ext uri="{BB962C8B-B14F-4D97-AF65-F5344CB8AC3E}">
        <p14:creationId xmlns:p14="http://schemas.microsoft.com/office/powerpoint/2010/main" val="2658307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chance to tie it together Plato’s dialogue with fake news even more explicitly and emphasize the importance of combating fake news.</a:t>
            </a:r>
          </a:p>
        </p:txBody>
      </p:sp>
      <p:sp>
        <p:nvSpPr>
          <p:cNvPr id="4" name="Slide Number Placeholder 3"/>
          <p:cNvSpPr>
            <a:spLocks noGrp="1"/>
          </p:cNvSpPr>
          <p:nvPr>
            <p:ph type="sldNum" sz="quarter" idx="5"/>
          </p:nvPr>
        </p:nvSpPr>
        <p:spPr/>
        <p:txBody>
          <a:bodyPr/>
          <a:lstStyle/>
          <a:p>
            <a:fld id="{C7A68F34-3D32-4910-A137-3B95DF4BB772}" type="slidenum">
              <a:rPr lang="en-US" smtClean="0"/>
              <a:t>11</a:t>
            </a:fld>
            <a:endParaRPr lang="en-US"/>
          </a:p>
        </p:txBody>
      </p:sp>
    </p:spTree>
    <p:extLst>
      <p:ext uri="{BB962C8B-B14F-4D97-AF65-F5344CB8AC3E}">
        <p14:creationId xmlns:p14="http://schemas.microsoft.com/office/powerpoint/2010/main" val="4059215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Footer Placeholder 4">
            <a:extLst>
              <a:ext uri="{FF2B5EF4-FFF2-40B4-BE49-F238E27FC236}">
                <a16:creationId xmlns:a16="http://schemas.microsoft.com/office/drawing/2014/main" id="{22A9B7A3-89C7-4444-BB11-FE08B3C3A3C4}"/>
              </a:ext>
            </a:extLst>
          </p:cNvPr>
          <p:cNvSpPr txBox="1">
            <a:spLocks/>
          </p:cNvSpPr>
          <p:nvPr userDrawn="1"/>
        </p:nvSpPr>
        <p:spPr>
          <a:xfrm>
            <a:off x="3124200" y="6356349"/>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i="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Teaching About Fake News: Lesson Plans for Different Disciplines and Audiences</a:t>
            </a:r>
          </a:p>
        </p:txBody>
      </p:sp>
      <p:sp>
        <p:nvSpPr>
          <p:cNvPr id="19" name="Slide Number Placeholder 5">
            <a:extLst>
              <a:ext uri="{FF2B5EF4-FFF2-40B4-BE49-F238E27FC236}">
                <a16:creationId xmlns:a16="http://schemas.microsoft.com/office/drawing/2014/main" id="{9684C66B-C538-404A-85C9-1E4AEB65978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E299AC4C-6278-E347-9557-E56541852D3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25E666A2-83BD-1341-829D-BE5B62BDE060}"/>
              </a:ext>
            </a:extLst>
          </p:cNvPr>
          <p:cNvSpPr/>
          <p:nvPr userDrawn="1"/>
        </p:nvSpPr>
        <p:spPr>
          <a:xfrm>
            <a:off x="6556248" y="6301421"/>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405265"/>
            <a:ext cx="2895600" cy="365125"/>
          </a:xfrm>
        </p:spPr>
        <p:txBody>
          <a:bodyPr/>
          <a:lstStyle/>
          <a:p>
            <a:r>
              <a:rPr lang="en-US" dirty="0"/>
              <a:t>Teaching About Fake News: Lesson Plans for Different Disciplines and Audiences</a:t>
            </a:r>
          </a:p>
          <a:p>
            <a:endParaRPr lang="en-US" dirty="0"/>
          </a:p>
        </p:txBody>
      </p:sp>
      <p:sp>
        <p:nvSpPr>
          <p:cNvPr id="8" name="TextBox 7">
            <a:extLst>
              <a:ext uri="{FF2B5EF4-FFF2-40B4-BE49-F238E27FC236}">
                <a16:creationId xmlns:a16="http://schemas.microsoft.com/office/drawing/2014/main" id="{EE24BDA0-E35D-4A46-B47B-77B6E095B4A9}"/>
              </a:ext>
            </a:extLst>
          </p:cNvPr>
          <p:cNvSpPr txBox="1"/>
          <p:nvPr userDrawn="1"/>
        </p:nvSpPr>
        <p:spPr>
          <a:xfrm>
            <a:off x="6553200" y="6308725"/>
            <a:ext cx="2133600" cy="461665"/>
          </a:xfrm>
          <a:prstGeom prst="rect">
            <a:avLst/>
          </a:prstGeom>
          <a:noFill/>
        </p:spPr>
        <p:txBody>
          <a:bodyPr wrap="square" rtlCol="0">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5082B1F9-A70E-2E46-9F4F-A2C55B4FAA8B}"/>
              </a:ext>
            </a:extLst>
          </p:cNvPr>
          <p:cNvSpPr/>
          <p:nvPr userDrawn="1"/>
        </p:nvSpPr>
        <p:spPr>
          <a:xfrm>
            <a:off x="6364161"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C1ABF082-2F5F-5E49-A124-55AC2F6739F9}"/>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10" name="Rectangle 9">
            <a:extLst>
              <a:ext uri="{FF2B5EF4-FFF2-40B4-BE49-F238E27FC236}">
                <a16:creationId xmlns:a16="http://schemas.microsoft.com/office/drawing/2014/main" id="{DB0D9DE4-FBDB-1646-94F9-CF876238B70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6" name="Rectangle 5">
            <a:extLst>
              <a:ext uri="{FF2B5EF4-FFF2-40B4-BE49-F238E27FC236}">
                <a16:creationId xmlns:a16="http://schemas.microsoft.com/office/drawing/2014/main" id="{A5E967F8-6155-6D47-BB87-255E1AAC2B12}"/>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a:extLst>
              <a:ext uri="{FF2B5EF4-FFF2-40B4-BE49-F238E27FC236}">
                <a16:creationId xmlns:a16="http://schemas.microsoft.com/office/drawing/2014/main" id="{279FB97B-349F-D148-B20D-40574C53DDD8}"/>
              </a:ext>
            </a:extLst>
          </p:cNvPr>
          <p:cNvSpPr/>
          <p:nvPr userDrawn="1"/>
        </p:nvSpPr>
        <p:spPr>
          <a:xfrm>
            <a:off x="64008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837B039D-F181-A446-8060-73F040205C75}"/>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BDAE8485-A027-7442-A042-10C70A7EBEC2}"/>
              </a:ext>
            </a:extLst>
          </p:cNvPr>
          <p:cNvSpPr/>
          <p:nvPr userDrawn="1"/>
        </p:nvSpPr>
        <p:spPr>
          <a:xfrm>
            <a:off x="6477000" y="6308127"/>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i="1">
                <a:solidFill>
                  <a:schemeClr val="tx1">
                    <a:tint val="75000"/>
                  </a:schemeClr>
                </a:solidFill>
              </a:defRPr>
            </a:lvl1pPr>
          </a:lstStyle>
          <a:p>
            <a:r>
              <a:rPr lang="en-US" dirty="0"/>
              <a:t>Teaching About Fake News: Lesson Plans for Different Disciplines and Audiences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pic>
        <p:nvPicPr>
          <p:cNvPr id="8" name="Picture 7">
            <a:extLst>
              <a:ext uri="{FF2B5EF4-FFF2-40B4-BE49-F238E27FC236}">
                <a16:creationId xmlns:a16="http://schemas.microsoft.com/office/drawing/2014/main" id="{6EDA6261-D0F5-1E40-840C-41BE4379294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962" y="5323168"/>
            <a:ext cx="2298287" cy="15303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ewresearch.org/internet/2018/03/01/social-media-use-in-2018" TargetMode="External"/><Relationship Id="rId2" Type="http://schemas.openxmlformats.org/officeDocument/2006/relationships/hyperlink" Target="http://classics.mit.edu/Plato/republic.8.vii.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s://creativecommons.org/licenses/by-sa/3.0/" TargetMode="External"/><Relationship Id="rId4" Type="http://schemas.openxmlformats.org/officeDocument/2006/relationships/hyperlink" Target="https://commons.wikimedia.org/wiki/File:An_Illustration_of_The_Allegory_of_the_Cave,_from_Plato%E2%80%99s_Republic.jp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hyperlink" Target="https://neilpatel.com/blog/why-clickbait-works/" TargetMode="Externa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C5E23-B649-4D3E-9C17-F6E7D771295C}"/>
              </a:ext>
            </a:extLst>
          </p:cNvPr>
          <p:cNvSpPr>
            <a:spLocks noGrp="1"/>
          </p:cNvSpPr>
          <p:nvPr>
            <p:ph type="ctrTitle"/>
          </p:nvPr>
        </p:nvSpPr>
        <p:spPr>
          <a:xfrm>
            <a:off x="685800" y="1828800"/>
            <a:ext cx="7772400" cy="1470025"/>
          </a:xfrm>
        </p:spPr>
        <p:txBody>
          <a:bodyPr>
            <a:normAutofit/>
          </a:bodyPr>
          <a:lstStyle/>
          <a:p>
            <a:r>
              <a:rPr lang="en-US" dirty="0"/>
              <a:t>Mediation and Fake News</a:t>
            </a:r>
            <a:br>
              <a:rPr lang="en-US" dirty="0"/>
            </a:br>
            <a:r>
              <a:rPr lang="en-US" sz="2700" dirty="0"/>
              <a:t>Creating Clickbait Headlines and Fabricated Personas</a:t>
            </a:r>
            <a:endParaRPr lang="en-US" sz="3200" dirty="0"/>
          </a:p>
        </p:txBody>
      </p:sp>
      <p:sp>
        <p:nvSpPr>
          <p:cNvPr id="3" name="Subtitle 2">
            <a:extLst>
              <a:ext uri="{FF2B5EF4-FFF2-40B4-BE49-F238E27FC236}">
                <a16:creationId xmlns:a16="http://schemas.microsoft.com/office/drawing/2014/main" id="{CBE88DEE-0155-4010-846D-0472278AAE16}"/>
              </a:ext>
            </a:extLst>
          </p:cNvPr>
          <p:cNvSpPr>
            <a:spLocks noGrp="1"/>
          </p:cNvSpPr>
          <p:nvPr>
            <p:ph type="subTitle" idx="1"/>
          </p:nvPr>
        </p:nvSpPr>
        <p:spPr/>
        <p:txBody>
          <a:bodyPr/>
          <a:lstStyle/>
          <a:p>
            <a:r>
              <a:rPr lang="en-US" dirty="0"/>
              <a:t>Presenter Name</a:t>
            </a:r>
          </a:p>
          <a:p>
            <a:endParaRPr lang="en-US" dirty="0"/>
          </a:p>
        </p:txBody>
      </p:sp>
    </p:spTree>
    <p:extLst>
      <p:ext uri="{BB962C8B-B14F-4D97-AF65-F5344CB8AC3E}">
        <p14:creationId xmlns:p14="http://schemas.microsoft.com/office/powerpoint/2010/main" val="242899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2D534-C7BF-4A90-BA6F-DEBA4FF1318A}"/>
              </a:ext>
            </a:extLst>
          </p:cNvPr>
          <p:cNvSpPr>
            <a:spLocks noGrp="1"/>
          </p:cNvSpPr>
          <p:nvPr>
            <p:ph type="title"/>
          </p:nvPr>
        </p:nvSpPr>
        <p:spPr/>
        <p:txBody>
          <a:bodyPr>
            <a:normAutofit fontScale="90000"/>
          </a:bodyPr>
          <a:lstStyle/>
          <a:p>
            <a:r>
              <a:rPr lang="en-US" dirty="0"/>
              <a:t>Fake news targets </a:t>
            </a:r>
            <a:r>
              <a:rPr lang="en-US" b="1" dirty="0"/>
              <a:t>diverse audiences</a:t>
            </a:r>
          </a:p>
        </p:txBody>
      </p:sp>
      <p:sp>
        <p:nvSpPr>
          <p:cNvPr id="3" name="Content Placeholder 2">
            <a:extLst>
              <a:ext uri="{FF2B5EF4-FFF2-40B4-BE49-F238E27FC236}">
                <a16:creationId xmlns:a16="http://schemas.microsoft.com/office/drawing/2014/main" id="{37EF3C48-21BA-4DDE-A3F7-649944BF7718}"/>
              </a:ext>
            </a:extLst>
          </p:cNvPr>
          <p:cNvSpPr>
            <a:spLocks noGrp="1"/>
          </p:cNvSpPr>
          <p:nvPr>
            <p:ph idx="1"/>
          </p:nvPr>
        </p:nvSpPr>
        <p:spPr/>
        <p:txBody>
          <a:bodyPr>
            <a:normAutofit/>
          </a:bodyPr>
          <a:lstStyle/>
          <a:p>
            <a:pPr marL="0" indent="0">
              <a:buNone/>
            </a:pPr>
            <a:r>
              <a:rPr lang="en-US" sz="2700" dirty="0"/>
              <a:t>Factors to consider:</a:t>
            </a:r>
          </a:p>
          <a:p>
            <a:pPr lvl="1"/>
            <a:r>
              <a:rPr lang="en-US" sz="2700" dirty="0"/>
              <a:t>Cultural background</a:t>
            </a:r>
          </a:p>
          <a:p>
            <a:pPr lvl="1"/>
            <a:r>
              <a:rPr lang="en-US" sz="2700" dirty="0"/>
              <a:t>Education</a:t>
            </a:r>
          </a:p>
          <a:p>
            <a:pPr lvl="1"/>
            <a:r>
              <a:rPr lang="en-US" sz="2700" dirty="0"/>
              <a:t>Personal experience</a:t>
            </a:r>
          </a:p>
          <a:p>
            <a:pPr lvl="1"/>
            <a:r>
              <a:rPr lang="en-US" sz="2700" dirty="0"/>
              <a:t>Political affiliation</a:t>
            </a:r>
          </a:p>
        </p:txBody>
      </p:sp>
    </p:spTree>
    <p:extLst>
      <p:ext uri="{BB962C8B-B14F-4D97-AF65-F5344CB8AC3E}">
        <p14:creationId xmlns:p14="http://schemas.microsoft.com/office/powerpoint/2010/main" val="363919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1B78-4ABD-4C96-9D0D-66E0B6115C2A}"/>
              </a:ext>
            </a:extLst>
          </p:cNvPr>
          <p:cNvSpPr>
            <a:spLocks noGrp="1"/>
          </p:cNvSpPr>
          <p:nvPr>
            <p:ph type="title"/>
          </p:nvPr>
        </p:nvSpPr>
        <p:spPr/>
        <p:txBody>
          <a:bodyPr>
            <a:noAutofit/>
          </a:bodyPr>
          <a:lstStyle/>
          <a:p>
            <a:r>
              <a:rPr lang="en-US" sz="3600" dirty="0"/>
              <a:t>Become an “enlightened” media consumer</a:t>
            </a:r>
            <a:endParaRPr lang="en-US" sz="3600" b="1" dirty="0"/>
          </a:p>
        </p:txBody>
      </p:sp>
      <p:sp>
        <p:nvSpPr>
          <p:cNvPr id="3" name="Content Placeholder 2">
            <a:extLst>
              <a:ext uri="{FF2B5EF4-FFF2-40B4-BE49-F238E27FC236}">
                <a16:creationId xmlns:a16="http://schemas.microsoft.com/office/drawing/2014/main" id="{EFE0D298-D836-48CA-B10E-F03B238BDB95}"/>
              </a:ext>
            </a:extLst>
          </p:cNvPr>
          <p:cNvSpPr>
            <a:spLocks noGrp="1"/>
          </p:cNvSpPr>
          <p:nvPr>
            <p:ph idx="1"/>
          </p:nvPr>
        </p:nvSpPr>
        <p:spPr/>
        <p:txBody>
          <a:bodyPr>
            <a:normAutofit/>
          </a:bodyPr>
          <a:lstStyle/>
          <a:p>
            <a:pPr marL="0" indent="0">
              <a:buNone/>
            </a:pPr>
            <a:r>
              <a:rPr lang="en-US" sz="2700" dirty="0"/>
              <a:t>Why is this important?</a:t>
            </a:r>
          </a:p>
          <a:p>
            <a:r>
              <a:rPr lang="en-US" sz="2700" dirty="0"/>
              <a:t>Fake news damages credibility</a:t>
            </a:r>
          </a:p>
          <a:p>
            <a:r>
              <a:rPr lang="en-US" sz="2700" dirty="0"/>
              <a:t>Gain critical analysis skills</a:t>
            </a:r>
          </a:p>
          <a:p>
            <a:r>
              <a:rPr lang="en-US" sz="2700" dirty="0"/>
              <a:t>Better understand audience</a:t>
            </a:r>
          </a:p>
          <a:p>
            <a:endParaRPr lang="en-US" sz="2700" dirty="0"/>
          </a:p>
          <a:p>
            <a:pPr marL="0" indent="0">
              <a:buNone/>
            </a:pPr>
            <a:r>
              <a:rPr lang="en-US" sz="2700" dirty="0"/>
              <a:t>*Combating fake news is a </a:t>
            </a:r>
            <a:r>
              <a:rPr lang="en-US" sz="2700" b="1" dirty="0">
                <a:solidFill>
                  <a:srgbClr val="FF3399"/>
                </a:solidFill>
              </a:rPr>
              <a:t>civic responsibility</a:t>
            </a:r>
            <a:endParaRPr lang="en-US" sz="2700" dirty="0">
              <a:solidFill>
                <a:srgbClr val="FF3399"/>
              </a:solidFill>
            </a:endParaRPr>
          </a:p>
          <a:p>
            <a:endParaRPr lang="en-US" sz="2700" dirty="0"/>
          </a:p>
        </p:txBody>
      </p:sp>
    </p:spTree>
    <p:extLst>
      <p:ext uri="{BB962C8B-B14F-4D97-AF65-F5344CB8AC3E}">
        <p14:creationId xmlns:p14="http://schemas.microsoft.com/office/powerpoint/2010/main" val="460631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FB12F-E3D7-464D-9342-6E13C016069F}"/>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9613F262-CDA8-4396-8981-0E9165477AC2}"/>
              </a:ext>
            </a:extLst>
          </p:cNvPr>
          <p:cNvSpPr>
            <a:spLocks noGrp="1"/>
          </p:cNvSpPr>
          <p:nvPr>
            <p:ph idx="1"/>
          </p:nvPr>
        </p:nvSpPr>
        <p:spPr/>
        <p:txBody>
          <a:bodyPr>
            <a:normAutofit/>
          </a:bodyPr>
          <a:lstStyle/>
          <a:p>
            <a:pPr>
              <a:lnSpc>
                <a:spcPct val="150000"/>
              </a:lnSpc>
              <a:spcBef>
                <a:spcPts val="0"/>
              </a:spcBef>
              <a:buFont typeface="+mj-lt"/>
              <a:buAutoNum type="arabi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In your group, analyze the fake generated persona</a:t>
            </a:r>
          </a:p>
          <a:p>
            <a:pPr>
              <a:lnSpc>
                <a:spcPct val="150000"/>
              </a:lnSpc>
              <a:spcBef>
                <a:spcPts val="0"/>
              </a:spcBef>
              <a:buFont typeface="+mj-lt"/>
              <a:buAutoNum type="arabi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Form clickbait headlines to cater to several specific details of the generated persona</a:t>
            </a:r>
          </a:p>
          <a:p>
            <a:pPr>
              <a:lnSpc>
                <a:spcPct val="150000"/>
              </a:lnSpc>
              <a:spcBef>
                <a:spcPts val="0"/>
              </a:spcBef>
              <a:buFont typeface="+mj-lt"/>
              <a:buAutoNum type="arabicPeriod"/>
            </a:pPr>
            <a:r>
              <a:rPr lang="en-US" sz="2800" dirty="0">
                <a:latin typeface="Times New Roman" panose="02020603050405020304" pitchFamily="18" charset="0"/>
                <a:ea typeface="Calibri" panose="020F0502020204030204" pitchFamily="34" charset="0"/>
                <a:cs typeface="Times New Roman" panose="02020603050405020304" pitchFamily="18" charset="0"/>
              </a:rPr>
              <a:t>Groups switch and create new headlines (Repeat)</a:t>
            </a:r>
          </a:p>
          <a:p>
            <a:pPr>
              <a:lnSpc>
                <a:spcPct val="150000"/>
              </a:lnSpc>
              <a:spcBef>
                <a:spcPts val="0"/>
              </a:spcBef>
              <a:buFont typeface="+mj-lt"/>
              <a:buAutoNum type="arabi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Report out and reflect</a:t>
            </a:r>
          </a:p>
        </p:txBody>
      </p:sp>
    </p:spTree>
    <p:extLst>
      <p:ext uri="{BB962C8B-B14F-4D97-AF65-F5344CB8AC3E}">
        <p14:creationId xmlns:p14="http://schemas.microsoft.com/office/powerpoint/2010/main" val="3902851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6D3CB-45D7-4CCE-BCE3-4EC84FD0D217}"/>
              </a:ext>
            </a:extLst>
          </p:cNvPr>
          <p:cNvSpPr>
            <a:spLocks noGrp="1"/>
          </p:cNvSpPr>
          <p:nvPr>
            <p:ph type="title"/>
          </p:nvPr>
        </p:nvSpPr>
        <p:spPr/>
        <p:txBody>
          <a:bodyPr/>
          <a:lstStyle/>
          <a:p>
            <a:r>
              <a:rPr lang="en-US" dirty="0"/>
              <a:t>Questions for Reflection</a:t>
            </a:r>
          </a:p>
        </p:txBody>
      </p:sp>
      <p:sp>
        <p:nvSpPr>
          <p:cNvPr id="3" name="Content Placeholder 2">
            <a:extLst>
              <a:ext uri="{FF2B5EF4-FFF2-40B4-BE49-F238E27FC236}">
                <a16:creationId xmlns:a16="http://schemas.microsoft.com/office/drawing/2014/main" id="{2E3A6286-C63D-45A9-B568-5016E39102E7}"/>
              </a:ext>
            </a:extLst>
          </p:cNvPr>
          <p:cNvSpPr>
            <a:spLocks noGrp="1"/>
          </p:cNvSpPr>
          <p:nvPr>
            <p:ph idx="1"/>
          </p:nvPr>
        </p:nvSpPr>
        <p:spPr/>
        <p:txBody>
          <a:bodyPr>
            <a:normAutofit/>
          </a:bodyPr>
          <a:lstStyle/>
          <a:p>
            <a:pPr marL="342900" marR="0" lvl="0" indent="-342900">
              <a:lnSpc>
                <a:spcPct val="150000"/>
              </a:lnSpc>
              <a:spcBef>
                <a:spcPts val="0"/>
              </a:spcBef>
              <a:spcAft>
                <a:spcPts val="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What did you discover about online article headlines?</a:t>
            </a:r>
          </a:p>
          <a:p>
            <a:pPr marL="342900" marR="0" lvl="0" indent="-342900">
              <a:lnSpc>
                <a:spcPct val="150000"/>
              </a:lnSpc>
              <a:spcBef>
                <a:spcPts val="0"/>
              </a:spcBef>
              <a:spcAft>
                <a:spcPts val="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What types of information do clickbait articles exploit? </a:t>
            </a:r>
          </a:p>
          <a:p>
            <a:pPr marL="342900" marR="0" lvl="0" indent="-342900">
              <a:lnSpc>
                <a:spcPct val="150000"/>
              </a:lnSpc>
              <a:spcBef>
                <a:spcPts val="0"/>
              </a:spcBef>
              <a:spcAft>
                <a:spcPts val="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How can social media as a medium be used to distort information by purveyors of fake news?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How might these types of headlines contribute to the spread of misinformation and fake news? </a:t>
            </a:r>
            <a:endParaRPr lang="en-US" dirty="0"/>
          </a:p>
        </p:txBody>
      </p:sp>
    </p:spTree>
    <p:extLst>
      <p:ext uri="{BB962C8B-B14F-4D97-AF65-F5344CB8AC3E}">
        <p14:creationId xmlns:p14="http://schemas.microsoft.com/office/powerpoint/2010/main" val="544732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19737-8036-4767-832F-397A0939E58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A7A705C-EE88-460F-B177-AD211FEB2939}"/>
              </a:ext>
            </a:extLst>
          </p:cNvPr>
          <p:cNvSpPr>
            <a:spLocks noGrp="1"/>
          </p:cNvSpPr>
          <p:nvPr>
            <p:ph idx="1"/>
          </p:nvPr>
        </p:nvSpPr>
        <p:spPr/>
        <p:txBody>
          <a:bodyPr>
            <a:normAutofit fontScale="62500" lnSpcReduction="20000"/>
          </a:bodyPr>
          <a:lstStyle/>
          <a:p>
            <a:r>
              <a:rPr lang="en-US" dirty="0"/>
              <a:t>Plato.  </a:t>
            </a:r>
            <a:r>
              <a:rPr lang="en-US" i="1" dirty="0"/>
              <a:t>The Republic: Book VII</a:t>
            </a:r>
            <a:r>
              <a:rPr lang="en-US" dirty="0"/>
              <a:t>.  The Internet Classics Archive.  Accessed November 26, 2019. </a:t>
            </a:r>
            <a:r>
              <a:rPr lang="en-US" u="sng" dirty="0">
                <a:hlinkClick r:id="rId2"/>
              </a:rPr>
              <a:t>http://classics.mit.edu/Plato/ republic.8.vii.html</a:t>
            </a:r>
            <a:r>
              <a:rPr lang="en-US" dirty="0"/>
              <a:t>.</a:t>
            </a:r>
          </a:p>
          <a:p>
            <a:r>
              <a:rPr lang="en-US" dirty="0"/>
              <a:t>Rivage-</a:t>
            </a:r>
            <a:r>
              <a:rPr lang="en-US" dirty="0" err="1"/>
              <a:t>Seul</a:t>
            </a:r>
            <a:r>
              <a:rPr lang="en-US" dirty="0"/>
              <a:t>, D. Michael. “Alternative Fact and Fake News Inside Plato’s Cave.” In </a:t>
            </a:r>
            <a:r>
              <a:rPr lang="en-US" i="1" dirty="0"/>
              <a:t>The Magic Glasses of Critical Thinking: Seeing Through Alternative Fact and Fake News</a:t>
            </a:r>
            <a:r>
              <a:rPr lang="en-US" dirty="0"/>
              <a:t>. New York: Peter Lang, 2018.</a:t>
            </a:r>
          </a:p>
          <a:p>
            <a:r>
              <a:rPr lang="en-US" dirty="0"/>
              <a:t>Smith, Aaron and Monica Anderson.  “Social Media Use in 2018.” Pew Research Center: Internet, Science &amp; Tech.  Pew Research Center, Mar. 1, 2018. </a:t>
            </a:r>
            <a:r>
              <a:rPr lang="en-US" u="sng" dirty="0">
                <a:hlinkClick r:id="rId3"/>
              </a:rPr>
              <a:t>https://www.pewresearch.org/internet/2018/03/01/social-media-use-in-2018</a:t>
            </a:r>
            <a:endParaRPr lang="en-US" u="sng" dirty="0"/>
          </a:p>
          <a:p>
            <a:r>
              <a:rPr lang="en-US" dirty="0"/>
              <a:t>Solomon, Laura. </a:t>
            </a:r>
            <a:r>
              <a:rPr lang="en-US" i="1" dirty="0"/>
              <a:t>The Librarian’s Nitty-Gritty Guide to Content Marketing</a:t>
            </a:r>
            <a:r>
              <a:rPr lang="en-US" dirty="0"/>
              <a:t>. Chicago: American Library Association, 2016.</a:t>
            </a:r>
          </a:p>
          <a:p>
            <a:r>
              <a:rPr lang="en-US" dirty="0" err="1"/>
              <a:t>Zengotita</a:t>
            </a:r>
            <a:r>
              <a:rPr lang="en-US" dirty="0"/>
              <a:t>, Thomas de.  </a:t>
            </a:r>
            <a:r>
              <a:rPr lang="en-US" i="1" dirty="0"/>
              <a:t>Mediated: How the Media Shapes Your World and the Way You Live in It</a:t>
            </a:r>
            <a:r>
              <a:rPr lang="en-US" dirty="0"/>
              <a:t>. New York: Bloomsbury, 2005.</a:t>
            </a:r>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9875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C8A04-3ADE-420A-B1E7-E8094BFFC20B}"/>
              </a:ext>
            </a:extLst>
          </p:cNvPr>
          <p:cNvSpPr>
            <a:spLocks noGrp="1"/>
          </p:cNvSpPr>
          <p:nvPr>
            <p:ph type="title"/>
          </p:nvPr>
        </p:nvSpPr>
        <p:spPr/>
        <p:txBody>
          <a:bodyPr>
            <a:normAutofit/>
          </a:bodyPr>
          <a:lstStyle/>
          <a:p>
            <a:r>
              <a:rPr lang="en-US" dirty="0"/>
              <a:t>Workshop Goals</a:t>
            </a:r>
          </a:p>
        </p:txBody>
      </p:sp>
      <p:sp>
        <p:nvSpPr>
          <p:cNvPr id="3" name="Content Placeholder 2">
            <a:extLst>
              <a:ext uri="{FF2B5EF4-FFF2-40B4-BE49-F238E27FC236}">
                <a16:creationId xmlns:a16="http://schemas.microsoft.com/office/drawing/2014/main" id="{8C44A4F6-BE01-4BD2-ABCB-66F2F3CCC02E}"/>
              </a:ext>
            </a:extLst>
          </p:cNvPr>
          <p:cNvSpPr>
            <a:spLocks noGrp="1"/>
          </p:cNvSpPr>
          <p:nvPr>
            <p:ph idx="1"/>
          </p:nvPr>
        </p:nvSpPr>
        <p:spPr/>
        <p:txBody>
          <a:bodyPr>
            <a:normAutofit/>
          </a:bodyPr>
          <a:lstStyle/>
          <a:p>
            <a:r>
              <a:rPr lang="en-US" sz="2700" dirty="0"/>
              <a:t>Define mediation</a:t>
            </a:r>
          </a:p>
          <a:p>
            <a:r>
              <a:rPr lang="en-US" sz="2700" dirty="0"/>
              <a:t>Recognize news as mediated experiences</a:t>
            </a:r>
          </a:p>
          <a:p>
            <a:r>
              <a:rPr lang="en-US" sz="2700" dirty="0"/>
              <a:t>Identify persuasive marketing strategies</a:t>
            </a:r>
          </a:p>
          <a:p>
            <a:r>
              <a:rPr lang="en-US" sz="2700" dirty="0"/>
              <a:t>Acknowledge diverse online audiences</a:t>
            </a:r>
          </a:p>
          <a:p>
            <a:endParaRPr lang="en-US" sz="2700" dirty="0"/>
          </a:p>
        </p:txBody>
      </p:sp>
    </p:spTree>
    <p:extLst>
      <p:ext uri="{BB962C8B-B14F-4D97-AF65-F5344CB8AC3E}">
        <p14:creationId xmlns:p14="http://schemas.microsoft.com/office/powerpoint/2010/main" val="237255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6F347C8-AFA0-44C1-8D7D-08738A942BE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886" y="774519"/>
            <a:ext cx="9144000" cy="3851910"/>
          </a:xfrm>
          <a:prstGeom prst="rect">
            <a:avLst/>
          </a:prstGeom>
        </p:spPr>
      </p:pic>
      <p:sp>
        <p:nvSpPr>
          <p:cNvPr id="16" name="TextBox 15">
            <a:extLst>
              <a:ext uri="{FF2B5EF4-FFF2-40B4-BE49-F238E27FC236}">
                <a16:creationId xmlns:a16="http://schemas.microsoft.com/office/drawing/2014/main" id="{033C1D84-B16D-40AE-A521-4B2F86EF2B50}"/>
              </a:ext>
            </a:extLst>
          </p:cNvPr>
          <p:cNvSpPr txBox="1"/>
          <p:nvPr/>
        </p:nvSpPr>
        <p:spPr>
          <a:xfrm>
            <a:off x="-10886" y="4648200"/>
            <a:ext cx="9144000" cy="230832"/>
          </a:xfrm>
          <a:prstGeom prst="rect">
            <a:avLst/>
          </a:prstGeom>
          <a:noFill/>
        </p:spPr>
        <p:txBody>
          <a:bodyPr wrap="square" rtlCol="0">
            <a:spAutoFit/>
          </a:bodyPr>
          <a:lstStyle/>
          <a:p>
            <a:r>
              <a:rPr lang="en-US" sz="900" dirty="0"/>
              <a:t>Figure 1. The Cave by Unknown Author is licensed under </a:t>
            </a:r>
            <a:r>
              <a:rPr lang="en-US" sz="900" dirty="0">
                <a:hlinkClick r:id="rId5" tooltip="https://creativecommons.org/licenses/by-sa/3.0/"/>
              </a:rPr>
              <a:t>CC BY-SA</a:t>
            </a:r>
            <a:endParaRPr lang="en-US" sz="900" dirty="0"/>
          </a:p>
        </p:txBody>
      </p:sp>
    </p:spTree>
    <p:extLst>
      <p:ext uri="{BB962C8B-B14F-4D97-AF65-F5344CB8AC3E}">
        <p14:creationId xmlns:p14="http://schemas.microsoft.com/office/powerpoint/2010/main" val="180660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78DF-6819-46B5-BC0C-BE4038FD5998}"/>
              </a:ext>
            </a:extLst>
          </p:cNvPr>
          <p:cNvSpPr>
            <a:spLocks noGrp="1"/>
          </p:cNvSpPr>
          <p:nvPr>
            <p:ph type="title"/>
          </p:nvPr>
        </p:nvSpPr>
        <p:spPr/>
        <p:txBody>
          <a:bodyPr>
            <a:normAutofit/>
          </a:bodyPr>
          <a:lstStyle/>
          <a:p>
            <a:r>
              <a:rPr lang="en-US" dirty="0"/>
              <a:t>Reflect on </a:t>
            </a:r>
            <a:r>
              <a:rPr lang="en-US" i="1" dirty="0"/>
              <a:t>Allegory of the Cave</a:t>
            </a:r>
          </a:p>
        </p:txBody>
      </p:sp>
      <p:sp>
        <p:nvSpPr>
          <p:cNvPr id="3" name="Content Placeholder 2">
            <a:extLst>
              <a:ext uri="{FF2B5EF4-FFF2-40B4-BE49-F238E27FC236}">
                <a16:creationId xmlns:a16="http://schemas.microsoft.com/office/drawing/2014/main" id="{F4DEFC6A-4B8B-4B80-935D-E99BD799DD6B}"/>
              </a:ext>
            </a:extLst>
          </p:cNvPr>
          <p:cNvSpPr>
            <a:spLocks noGrp="1"/>
          </p:cNvSpPr>
          <p:nvPr>
            <p:ph idx="1"/>
          </p:nvPr>
        </p:nvSpPr>
        <p:spPr/>
        <p:txBody>
          <a:bodyPr>
            <a:normAutofit/>
          </a:bodyPr>
          <a:lstStyle/>
          <a:p>
            <a:pPr marL="0" indent="0">
              <a:buNone/>
            </a:pPr>
            <a:r>
              <a:rPr lang="en-US" sz="2800" b="1" dirty="0"/>
              <a:t>Key concept: Mediation </a:t>
            </a:r>
          </a:p>
          <a:p>
            <a:pPr marL="0" indent="0">
              <a:buNone/>
            </a:pPr>
            <a:r>
              <a:rPr lang="en-US" sz="2400" dirty="0"/>
              <a:t>“Dealing with reality </a:t>
            </a:r>
            <a:r>
              <a:rPr lang="en-US" sz="2400" i="1" dirty="0"/>
              <a:t>through</a:t>
            </a:r>
            <a:r>
              <a:rPr lang="en-US" sz="2400" dirty="0"/>
              <a:t> something else” (</a:t>
            </a:r>
            <a:r>
              <a:rPr lang="en-US" sz="2400" dirty="0" err="1"/>
              <a:t>Zengotita</a:t>
            </a:r>
            <a:r>
              <a:rPr lang="en-US" sz="2400" dirty="0"/>
              <a:t> 8)</a:t>
            </a:r>
            <a:endParaRPr lang="en-US" sz="2800" b="1" dirty="0"/>
          </a:p>
          <a:p>
            <a:pPr marL="0" indent="0">
              <a:buNone/>
            </a:pPr>
            <a:r>
              <a:rPr lang="en-US" sz="2800" b="1" dirty="0"/>
              <a:t>Questions for understanding:</a:t>
            </a:r>
          </a:p>
          <a:p>
            <a:pPr marL="557213" indent="-557213">
              <a:buFont typeface="+mj-lt"/>
              <a:buAutoNum type="arabicPeriod"/>
            </a:pPr>
            <a:r>
              <a:rPr lang="en-US" sz="2400" dirty="0"/>
              <a:t>What does Plato tell us about the nature of truth and mediated experiences?</a:t>
            </a:r>
          </a:p>
          <a:p>
            <a:pPr marL="557213" indent="-557213">
              <a:buFont typeface="+mj-lt"/>
              <a:buAutoNum type="arabicPeriod"/>
            </a:pPr>
            <a:r>
              <a:rPr lang="en-US" sz="2400" dirty="0"/>
              <a:t>How might we view the prisoners of the cave as modern media consumers?</a:t>
            </a:r>
          </a:p>
          <a:p>
            <a:pPr marL="557213" indent="-557213">
              <a:buFont typeface="+mj-lt"/>
              <a:buAutoNum type="arabicPeriod"/>
            </a:pPr>
            <a:r>
              <a:rPr lang="en-US" sz="2400" dirty="0"/>
              <a:t>What are some examples of media?</a:t>
            </a:r>
          </a:p>
          <a:p>
            <a:pPr marL="557213" indent="-557213">
              <a:buFont typeface="+mj-lt"/>
              <a:buAutoNum type="arabicPeriod"/>
            </a:pPr>
            <a:endParaRPr lang="en-US" sz="2700" dirty="0"/>
          </a:p>
          <a:p>
            <a:pPr marL="557213" indent="-557213">
              <a:buFont typeface="+mj-lt"/>
              <a:buAutoNum type="arabicPeriod"/>
            </a:pPr>
            <a:endParaRPr lang="en-US" sz="2700" dirty="0"/>
          </a:p>
          <a:p>
            <a:endParaRPr lang="en-US" sz="2700" b="1" dirty="0"/>
          </a:p>
          <a:p>
            <a:endParaRPr lang="en-US" sz="2700" b="1" dirty="0"/>
          </a:p>
          <a:p>
            <a:pPr marL="0" indent="0">
              <a:buNone/>
            </a:pPr>
            <a:endParaRPr lang="en-US" sz="2700" b="1" dirty="0"/>
          </a:p>
          <a:p>
            <a:pPr marL="0" indent="0">
              <a:buNone/>
            </a:pPr>
            <a:endParaRPr lang="en-US" sz="2700" b="1" dirty="0"/>
          </a:p>
          <a:p>
            <a:pPr marL="0" indent="0">
              <a:buNone/>
            </a:pPr>
            <a:endParaRPr lang="en-US" sz="2700" b="1" dirty="0"/>
          </a:p>
          <a:p>
            <a:pPr marL="0" indent="0">
              <a:buNone/>
            </a:pPr>
            <a:endParaRPr lang="en-US" sz="2700" b="1" dirty="0"/>
          </a:p>
        </p:txBody>
      </p:sp>
    </p:spTree>
    <p:extLst>
      <p:ext uri="{BB962C8B-B14F-4D97-AF65-F5344CB8AC3E}">
        <p14:creationId xmlns:p14="http://schemas.microsoft.com/office/powerpoint/2010/main" val="346873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1E762-9B4F-4C36-8285-C776342D6EE2}"/>
              </a:ext>
            </a:extLst>
          </p:cNvPr>
          <p:cNvSpPr>
            <a:spLocks noGrp="1"/>
          </p:cNvSpPr>
          <p:nvPr>
            <p:ph type="title"/>
          </p:nvPr>
        </p:nvSpPr>
        <p:spPr/>
        <p:txBody>
          <a:bodyPr>
            <a:noAutofit/>
          </a:bodyPr>
          <a:lstStyle/>
          <a:p>
            <a:r>
              <a:rPr lang="en-US" sz="3600" dirty="0"/>
              <a:t>What are our news consumption habits?</a:t>
            </a:r>
          </a:p>
        </p:txBody>
      </p:sp>
      <p:sp>
        <p:nvSpPr>
          <p:cNvPr id="3" name="Content Placeholder 2">
            <a:extLst>
              <a:ext uri="{FF2B5EF4-FFF2-40B4-BE49-F238E27FC236}">
                <a16:creationId xmlns:a16="http://schemas.microsoft.com/office/drawing/2014/main" id="{4DB25A9A-B9AC-4044-9C61-B1FDBE43EBF8}"/>
              </a:ext>
            </a:extLst>
          </p:cNvPr>
          <p:cNvSpPr>
            <a:spLocks noGrp="1"/>
          </p:cNvSpPr>
          <p:nvPr>
            <p:ph idx="1"/>
          </p:nvPr>
        </p:nvSpPr>
        <p:spPr>
          <a:xfrm>
            <a:off x="617764" y="1752600"/>
            <a:ext cx="7886700" cy="847086"/>
          </a:xfrm>
        </p:spPr>
        <p:txBody>
          <a:bodyPr>
            <a:normAutofit/>
          </a:bodyPr>
          <a:lstStyle/>
          <a:p>
            <a:pPr marL="0" indent="0">
              <a:buNone/>
            </a:pPr>
            <a:r>
              <a:rPr lang="en-US" sz="2400" dirty="0"/>
              <a:t>According to The Pew Research Center, </a:t>
            </a:r>
            <a:r>
              <a:rPr lang="en-US" sz="2400" b="1" dirty="0"/>
              <a:t>89% </a:t>
            </a:r>
            <a:r>
              <a:rPr lang="en-US" sz="2400" dirty="0"/>
              <a:t>of college students receive their news from social media (2018).</a:t>
            </a:r>
          </a:p>
          <a:p>
            <a:pPr marL="0" indent="0">
              <a:buNone/>
            </a:pPr>
            <a:endParaRPr lang="en-US" sz="2400" dirty="0"/>
          </a:p>
          <a:p>
            <a:pPr marL="0" indent="0">
              <a:buNone/>
            </a:pPr>
            <a:endParaRPr lang="en-US" dirty="0"/>
          </a:p>
          <a:p>
            <a:endParaRPr lang="en-US" dirty="0"/>
          </a:p>
          <a:p>
            <a:pPr marL="0" indent="0">
              <a:buNone/>
            </a:pPr>
            <a:endParaRPr lang="en-US" dirty="0"/>
          </a:p>
        </p:txBody>
      </p:sp>
      <p:sp>
        <p:nvSpPr>
          <p:cNvPr id="4" name="TextBox 3">
            <a:extLst>
              <a:ext uri="{FF2B5EF4-FFF2-40B4-BE49-F238E27FC236}">
                <a16:creationId xmlns:a16="http://schemas.microsoft.com/office/drawing/2014/main" id="{E0401841-E8E1-4A52-9C70-720A10ED1CEA}"/>
              </a:ext>
            </a:extLst>
          </p:cNvPr>
          <p:cNvSpPr txBox="1"/>
          <p:nvPr/>
        </p:nvSpPr>
        <p:spPr>
          <a:xfrm>
            <a:off x="585107" y="2934648"/>
            <a:ext cx="7796096" cy="1569660"/>
          </a:xfrm>
          <a:prstGeom prst="rect">
            <a:avLst/>
          </a:prstGeom>
          <a:noFill/>
          <a:ln w="47625">
            <a:solidFill>
              <a:schemeClr val="accent1"/>
            </a:solidFill>
          </a:ln>
        </p:spPr>
        <p:txBody>
          <a:bodyPr wrap="square" rtlCol="0">
            <a:spAutoFit/>
          </a:bodyPr>
          <a:lstStyle/>
          <a:p>
            <a:r>
              <a:rPr lang="en-US" sz="2400" b="1" dirty="0"/>
              <a:t>Quick Self-Assessment</a:t>
            </a:r>
          </a:p>
          <a:p>
            <a:pPr marL="385763" indent="-385763">
              <a:buAutoNum type="arabicPeriod"/>
            </a:pPr>
            <a:r>
              <a:rPr lang="en-US" sz="2400" dirty="0"/>
              <a:t>Do you obtain your news from diverse sources?</a:t>
            </a:r>
          </a:p>
          <a:p>
            <a:pPr marL="385763" indent="-385763">
              <a:buAutoNum type="arabicPeriod"/>
            </a:pPr>
            <a:r>
              <a:rPr lang="en-US" sz="2400" dirty="0"/>
              <a:t>Do you watch, read, or listen to the news on a regular basis?</a:t>
            </a:r>
          </a:p>
        </p:txBody>
      </p:sp>
    </p:spTree>
    <p:extLst>
      <p:ext uri="{BB962C8B-B14F-4D97-AF65-F5344CB8AC3E}">
        <p14:creationId xmlns:p14="http://schemas.microsoft.com/office/powerpoint/2010/main" val="791387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roots of 'fake news' ">
            <a:extLst>
              <a:ext uri="{FF2B5EF4-FFF2-40B4-BE49-F238E27FC236}">
                <a16:creationId xmlns:a16="http://schemas.microsoft.com/office/drawing/2014/main" id="{D7F41A8C-9725-4C2D-9788-59901F67E71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17759" y="0"/>
            <a:ext cx="6426241" cy="59282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DAE26388-860F-478A-AA2A-095114FF2103}"/>
              </a:ext>
            </a:extLst>
          </p:cNvPr>
          <p:cNvSpPr/>
          <p:nvPr/>
        </p:nvSpPr>
        <p:spPr>
          <a:xfrm>
            <a:off x="2717759" y="6019800"/>
            <a:ext cx="3385904" cy="507831"/>
          </a:xfrm>
          <a:prstGeom prst="rect">
            <a:avLst/>
          </a:prstGeom>
        </p:spPr>
        <p:txBody>
          <a:bodyPr wrap="square">
            <a:spAutoFit/>
          </a:bodyPr>
          <a:lstStyle/>
          <a:p>
            <a:r>
              <a:rPr lang="en-US" sz="900" dirty="0"/>
              <a:t>Figure 2.  The Roots of Fake News by UNESCO</a:t>
            </a:r>
            <a:r>
              <a:rPr lang="en-US" sz="900" i="1" dirty="0"/>
              <a:t>. World Trends in Freedom of Expression and Media Development 2017/2018 Global Report </a:t>
            </a:r>
            <a:r>
              <a:rPr lang="en-US" sz="900" dirty="0"/>
              <a:t>(2018).</a:t>
            </a:r>
          </a:p>
        </p:txBody>
      </p:sp>
      <p:sp>
        <p:nvSpPr>
          <p:cNvPr id="6" name="TextBox 5">
            <a:extLst>
              <a:ext uri="{FF2B5EF4-FFF2-40B4-BE49-F238E27FC236}">
                <a16:creationId xmlns:a16="http://schemas.microsoft.com/office/drawing/2014/main" id="{42836DB3-8962-4A95-A3B7-E53D338D4929}"/>
              </a:ext>
            </a:extLst>
          </p:cNvPr>
          <p:cNvSpPr txBox="1"/>
          <p:nvPr/>
        </p:nvSpPr>
        <p:spPr>
          <a:xfrm>
            <a:off x="152400" y="228600"/>
            <a:ext cx="2362200" cy="2308324"/>
          </a:xfrm>
          <a:prstGeom prst="rect">
            <a:avLst/>
          </a:prstGeom>
          <a:noFill/>
        </p:spPr>
        <p:txBody>
          <a:bodyPr wrap="square" rtlCol="0">
            <a:spAutoFit/>
          </a:bodyPr>
          <a:lstStyle/>
          <a:p>
            <a:r>
              <a:rPr lang="en-US" sz="2400" b="1" dirty="0"/>
              <a:t>Social media </a:t>
            </a:r>
            <a:r>
              <a:rPr lang="en-US" sz="2400" dirty="0"/>
              <a:t>serves as one of the major </a:t>
            </a:r>
            <a:r>
              <a:rPr lang="en-US" sz="2400" b="1" dirty="0"/>
              <a:t>mediums</a:t>
            </a:r>
            <a:r>
              <a:rPr lang="en-US" sz="2400" dirty="0"/>
              <a:t> through which we process news.</a:t>
            </a:r>
          </a:p>
        </p:txBody>
      </p:sp>
    </p:spTree>
    <p:extLst>
      <p:ext uri="{BB962C8B-B14F-4D97-AF65-F5344CB8AC3E}">
        <p14:creationId xmlns:p14="http://schemas.microsoft.com/office/powerpoint/2010/main" val="363448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771F1-AEAC-4EAA-84C3-31630EB4316F}"/>
              </a:ext>
            </a:extLst>
          </p:cNvPr>
          <p:cNvSpPr>
            <a:spLocks noGrp="1"/>
          </p:cNvSpPr>
          <p:nvPr>
            <p:ph type="title"/>
          </p:nvPr>
        </p:nvSpPr>
        <p:spPr/>
        <p:txBody>
          <a:bodyPr>
            <a:noAutofit/>
          </a:bodyPr>
          <a:lstStyle/>
          <a:p>
            <a:r>
              <a:rPr lang="en-US" sz="3200" dirty="0"/>
              <a:t>Two factors motivate producers of fake news</a:t>
            </a:r>
          </a:p>
        </p:txBody>
      </p:sp>
      <p:sp>
        <p:nvSpPr>
          <p:cNvPr id="3" name="Content Placeholder 2">
            <a:extLst>
              <a:ext uri="{FF2B5EF4-FFF2-40B4-BE49-F238E27FC236}">
                <a16:creationId xmlns:a16="http://schemas.microsoft.com/office/drawing/2014/main" id="{8AC6C241-3694-454C-AECE-1D7402620584}"/>
              </a:ext>
            </a:extLst>
          </p:cNvPr>
          <p:cNvSpPr>
            <a:spLocks noGrp="1"/>
          </p:cNvSpPr>
          <p:nvPr>
            <p:ph idx="1"/>
          </p:nvPr>
        </p:nvSpPr>
        <p:spPr/>
        <p:txBody>
          <a:bodyPr/>
          <a:lstStyle/>
          <a:p>
            <a:pPr marL="0" indent="0">
              <a:buNone/>
            </a:pPr>
            <a:r>
              <a:rPr lang="en-US" sz="2700" b="1" dirty="0"/>
              <a:t>Financial Incentives</a:t>
            </a:r>
          </a:p>
          <a:p>
            <a:pPr marL="0" indent="0">
              <a:buNone/>
            </a:pPr>
            <a:r>
              <a:rPr lang="en-US" sz="2700" dirty="0"/>
              <a:t>Examples: advertising revenue, merchandise sales</a:t>
            </a:r>
          </a:p>
          <a:p>
            <a:pPr marL="0" indent="0">
              <a:buNone/>
            </a:pPr>
            <a:endParaRPr lang="en-US" sz="2700" b="1" dirty="0"/>
          </a:p>
          <a:p>
            <a:pPr marL="0" indent="0">
              <a:buNone/>
            </a:pPr>
            <a:r>
              <a:rPr lang="en-US" sz="2700" b="1" dirty="0"/>
              <a:t>Ideological Motivations</a:t>
            </a:r>
          </a:p>
          <a:p>
            <a:pPr marL="0" indent="0">
              <a:buNone/>
            </a:pPr>
            <a:r>
              <a:rPr lang="en-US" sz="2700" dirty="0"/>
              <a:t>Examples: political propaganda, conspiracy theories</a:t>
            </a:r>
          </a:p>
          <a:p>
            <a:pPr marL="342900" lvl="1" indent="0">
              <a:buNone/>
            </a:pPr>
            <a:endParaRPr lang="en-US" sz="2400" dirty="0"/>
          </a:p>
        </p:txBody>
      </p:sp>
    </p:spTree>
    <p:extLst>
      <p:ext uri="{BB962C8B-B14F-4D97-AF65-F5344CB8AC3E}">
        <p14:creationId xmlns:p14="http://schemas.microsoft.com/office/powerpoint/2010/main" val="625186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E5533-7F24-496A-84FB-A5A30281A527}"/>
              </a:ext>
            </a:extLst>
          </p:cNvPr>
          <p:cNvSpPr>
            <a:spLocks noGrp="1"/>
          </p:cNvSpPr>
          <p:nvPr>
            <p:ph type="title"/>
          </p:nvPr>
        </p:nvSpPr>
        <p:spPr/>
        <p:txBody>
          <a:bodyPr/>
          <a:lstStyle/>
          <a:p>
            <a:r>
              <a:rPr lang="en-US" dirty="0"/>
              <a:t>What is click-bait?</a:t>
            </a:r>
          </a:p>
        </p:txBody>
      </p:sp>
      <p:sp>
        <p:nvSpPr>
          <p:cNvPr id="3" name="Content Placeholder 2">
            <a:extLst>
              <a:ext uri="{FF2B5EF4-FFF2-40B4-BE49-F238E27FC236}">
                <a16:creationId xmlns:a16="http://schemas.microsoft.com/office/drawing/2014/main" id="{9A3633B6-EAAB-4C3B-9FB7-7296C92E6FB2}"/>
              </a:ext>
            </a:extLst>
          </p:cNvPr>
          <p:cNvSpPr>
            <a:spLocks noGrp="1"/>
          </p:cNvSpPr>
          <p:nvPr>
            <p:ph idx="1"/>
          </p:nvPr>
        </p:nvSpPr>
        <p:spPr/>
        <p:txBody>
          <a:bodyPr/>
          <a:lstStyle/>
          <a:p>
            <a:pPr marL="0" indent="0">
              <a:buNone/>
            </a:pPr>
            <a:r>
              <a:rPr lang="en-US" sz="2700" b="1" dirty="0"/>
              <a:t>Click-bait</a:t>
            </a:r>
            <a:r>
              <a:rPr lang="en-US" sz="2700" dirty="0"/>
              <a:t> uses sensationalized headlines to grab the readers attention, often at the expense of truth and accuracy.</a:t>
            </a:r>
          </a:p>
          <a:p>
            <a:pPr marL="0" indent="0">
              <a:buNone/>
            </a:pPr>
            <a:endParaRPr lang="en-US" sz="2700" dirty="0"/>
          </a:p>
          <a:p>
            <a:pPr marL="0" indent="0">
              <a:buNone/>
            </a:pPr>
            <a:r>
              <a:rPr lang="en-US" sz="2700" dirty="0"/>
              <a:t>Basic formula: </a:t>
            </a:r>
          </a:p>
          <a:p>
            <a:pPr marL="0" indent="0">
              <a:buNone/>
            </a:pPr>
            <a:r>
              <a:rPr lang="en-US" sz="2400" dirty="0"/>
              <a:t>Number or Trigger Word + Adjective + Keyword + Promise</a:t>
            </a:r>
          </a:p>
          <a:p>
            <a:pPr marL="0" indent="0">
              <a:buNone/>
            </a:pPr>
            <a:endParaRPr lang="en-US" dirty="0"/>
          </a:p>
        </p:txBody>
      </p:sp>
    </p:spTree>
    <p:extLst>
      <p:ext uri="{BB962C8B-B14F-4D97-AF65-F5344CB8AC3E}">
        <p14:creationId xmlns:p14="http://schemas.microsoft.com/office/powerpoint/2010/main" val="410067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1E696F47-274B-4395-9D63-74D0069A73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710866"/>
            <a:ext cx="2519375" cy="300147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pple-engineer-sweatshirt">
            <a:extLst>
              <a:ext uri="{FF2B5EF4-FFF2-40B4-BE49-F238E27FC236}">
                <a16:creationId xmlns:a16="http://schemas.microsoft.com/office/drawing/2014/main" id="{7A75641F-5805-4EB9-AA26-32D51614E4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0375" y="1710866"/>
            <a:ext cx="2389526" cy="300147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onald-trump-nyt-buzzfeed-headline">
            <a:extLst>
              <a:ext uri="{FF2B5EF4-FFF2-40B4-BE49-F238E27FC236}">
                <a16:creationId xmlns:a16="http://schemas.microsoft.com/office/drawing/2014/main" id="{9527EDEB-4AC5-4D9B-ABAD-A0EF26B568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6101" y="1828800"/>
            <a:ext cx="3626882" cy="21304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1793AD3-24E4-41D9-B1B4-C5D05D902DD0}"/>
              </a:ext>
            </a:extLst>
          </p:cNvPr>
          <p:cNvSpPr/>
          <p:nvPr/>
        </p:nvSpPr>
        <p:spPr>
          <a:xfrm>
            <a:off x="457200" y="4890156"/>
            <a:ext cx="8896661" cy="230832"/>
          </a:xfrm>
          <a:prstGeom prst="rect">
            <a:avLst/>
          </a:prstGeom>
        </p:spPr>
        <p:txBody>
          <a:bodyPr wrap="square">
            <a:spAutoFit/>
          </a:bodyPr>
          <a:lstStyle/>
          <a:p>
            <a:r>
              <a:rPr lang="en-US" sz="900" dirty="0"/>
              <a:t>Figure 3.  Examples of click-bait by Neil Patel</a:t>
            </a:r>
            <a:r>
              <a:rPr lang="en-US" sz="900" i="1" dirty="0"/>
              <a:t>. Adapted from </a:t>
            </a:r>
            <a:r>
              <a:rPr lang="en-US" sz="900" dirty="0">
                <a:hlinkClick r:id="rId6"/>
              </a:rPr>
              <a:t>https://neilpatel.com/blog/why-clickbait-works/</a:t>
            </a:r>
            <a:endParaRPr lang="en-US" sz="900" dirty="0"/>
          </a:p>
        </p:txBody>
      </p:sp>
      <p:sp>
        <p:nvSpPr>
          <p:cNvPr id="6" name="Title 5">
            <a:extLst>
              <a:ext uri="{FF2B5EF4-FFF2-40B4-BE49-F238E27FC236}">
                <a16:creationId xmlns:a16="http://schemas.microsoft.com/office/drawing/2014/main" id="{B42AB057-DD2F-4AC8-A628-C87F6495A980}"/>
              </a:ext>
            </a:extLst>
          </p:cNvPr>
          <p:cNvSpPr>
            <a:spLocks noGrp="1"/>
          </p:cNvSpPr>
          <p:nvPr>
            <p:ph type="title"/>
          </p:nvPr>
        </p:nvSpPr>
        <p:spPr/>
        <p:txBody>
          <a:bodyPr>
            <a:normAutofit/>
          </a:bodyPr>
          <a:lstStyle/>
          <a:p>
            <a:r>
              <a:rPr lang="en-US" dirty="0"/>
              <a:t>Click-bait examples</a:t>
            </a:r>
          </a:p>
        </p:txBody>
      </p:sp>
    </p:spTree>
    <p:extLst>
      <p:ext uri="{BB962C8B-B14F-4D97-AF65-F5344CB8AC3E}">
        <p14:creationId xmlns:p14="http://schemas.microsoft.com/office/powerpoint/2010/main" val="2230510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912</Words>
  <Application>Microsoft Office PowerPoint</Application>
  <PresentationFormat>On-screen Show (4:3)</PresentationFormat>
  <Paragraphs>96</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Symbol</vt:lpstr>
      <vt:lpstr>Times New Roman</vt:lpstr>
      <vt:lpstr>Office Theme</vt:lpstr>
      <vt:lpstr>Mediation and Fake News Creating Clickbait Headlines and Fabricated Personas</vt:lpstr>
      <vt:lpstr>Workshop Goals</vt:lpstr>
      <vt:lpstr>PowerPoint Presentation</vt:lpstr>
      <vt:lpstr>Reflect on Allegory of the Cave</vt:lpstr>
      <vt:lpstr>What are our news consumption habits?</vt:lpstr>
      <vt:lpstr>PowerPoint Presentation</vt:lpstr>
      <vt:lpstr>Two factors motivate producers of fake news</vt:lpstr>
      <vt:lpstr>What is click-bait?</vt:lpstr>
      <vt:lpstr>Click-bait examples</vt:lpstr>
      <vt:lpstr>Fake news targets diverse audiences</vt:lpstr>
      <vt:lpstr>Become an “enlightened” media consumer</vt:lpstr>
      <vt:lpstr>Activity</vt:lpstr>
      <vt:lpstr>Questions for Reflection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2012-08-24T00:53:15Z</dcterms:created>
  <dcterms:modified xsi:type="dcterms:W3CDTF">2021-07-23T17:17:59Z</dcterms:modified>
</cp:coreProperties>
</file>