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61" r:id="rId2"/>
    <p:sldId id="264" r:id="rId3"/>
    <p:sldId id="269" r:id="rId4"/>
    <p:sldId id="262" r:id="rId5"/>
    <p:sldId id="270" r:id="rId6"/>
    <p:sldId id="271" r:id="rId7"/>
    <p:sldId id="272" r:id="rId8"/>
    <p:sldId id="27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3022" autoAdjust="0"/>
  </p:normalViewPr>
  <p:slideViewPr>
    <p:cSldViewPr>
      <p:cViewPr varScale="1">
        <p:scale>
          <a:sx n="95" d="100"/>
          <a:sy n="95" d="100"/>
        </p:scale>
        <p:origin x="20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E861C-486B-4E18-A0E9-A790238A915C}" type="datetimeFigureOut">
              <a:rPr lang="en-US" smtClean="0"/>
              <a:t>8/9/2021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1066-0135-4CAA-8AD4-89A97190AC0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sets up why students should care – data is all around them, all the time (regardless of their major/subject area/career). They will need to be able to evaluate data in many different contexts (social media, news media, etc.) to successfully engage on many different issues. It is important to know how data and their visuals can be manipulated such that they can be more literate and savvy when interacting with data in the wild. </a:t>
            </a:r>
          </a:p>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2</a:t>
            </a:fld>
            <a:endParaRPr lang="en-US"/>
          </a:p>
        </p:txBody>
      </p:sp>
    </p:spTree>
    <p:extLst>
      <p:ext uri="{BB962C8B-B14F-4D97-AF65-F5344CB8AC3E}">
        <p14:creationId xmlns:p14="http://schemas.microsoft.com/office/powerpoint/2010/main" val="667072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Visualization are always telling/constructing a narrative. Collecting data and making data visualizations are both processes that include many choices. Many of these choices are subjective and can lead to very different data and data visualizations. Important to see these as processes, not objective or neutral. Now we’ll go over some of the choices that can lead to misleading data visualizations – it is important to know about these so that you can more critically evaluate data visualizations. </a:t>
            </a:r>
          </a:p>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3</a:t>
            </a:fld>
            <a:endParaRPr lang="en-US"/>
          </a:p>
        </p:txBody>
      </p:sp>
    </p:spTree>
    <p:extLst>
      <p:ext uri="{BB962C8B-B14F-4D97-AF65-F5344CB8AC3E}">
        <p14:creationId xmlns:p14="http://schemas.microsoft.com/office/powerpoint/2010/main" val="2794277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a:spcBef>
                <a:spcPts val="600"/>
              </a:spcBef>
            </a:pPr>
            <a:r>
              <a:rPr lang="en-US" sz="2800" dirty="0" smtClean="0"/>
              <a:t>How data can</a:t>
            </a:r>
            <a:r>
              <a:rPr lang="en-US" sz="2800" baseline="0" dirty="0" smtClean="0"/>
              <a:t> be used to mislead: </a:t>
            </a:r>
            <a:r>
              <a:rPr lang="en-US" sz="2800" dirty="0" smtClean="0"/>
              <a:t>Data collection &amp; analysis phase:</a:t>
            </a:r>
          </a:p>
          <a:p>
            <a:pPr marL="342900" lvl="0" indent="-342900">
              <a:spcBef>
                <a:spcPts val="600"/>
              </a:spcBef>
              <a:buFont typeface="Arial" panose="020B0604020202020204" pitchFamily="34" charset="0"/>
              <a:buChar char="•"/>
            </a:pPr>
            <a:r>
              <a:rPr lang="en-US" sz="2400" dirty="0" smtClean="0"/>
              <a:t>Inappropriate data collection methods: students should, whenever possible, try to trace</a:t>
            </a:r>
            <a:r>
              <a:rPr lang="en-US" sz="2400" baseline="0" dirty="0" smtClean="0"/>
              <a:t> down the data collection methods (if supplied) and critically question if these are appropriate methods to collect data to try to answer a research question. This can include the issue of not collecting enough data – i.e. too small sample size. A lack of transparency re: methods (or even, minimally, a citation for the data source or relevant publication) is a red flag. </a:t>
            </a:r>
            <a:endParaRPr lang="en-US" sz="2400" dirty="0" smtClean="0"/>
          </a:p>
          <a:p>
            <a:pPr marL="342900" lvl="0" indent="-342900">
              <a:spcBef>
                <a:spcPts val="600"/>
              </a:spcBef>
              <a:buFont typeface="Arial" panose="020B0604020202020204" pitchFamily="34" charset="0"/>
              <a:buChar char="•"/>
            </a:pPr>
            <a:r>
              <a:rPr lang="en-US" sz="2400" dirty="0" smtClean="0"/>
              <a:t>Inappropriate or incorrect analysis: Students should also be critically evaluating the methods</a:t>
            </a:r>
            <a:r>
              <a:rPr lang="en-US" sz="2400" baseline="0" dirty="0" smtClean="0"/>
              <a:t> of analysis, to the extent possible. Again, a lack of transparency is a red flag.</a:t>
            </a:r>
            <a:endParaRPr lang="en-US" sz="2400" dirty="0" smtClean="0"/>
          </a:p>
          <a:p>
            <a:pPr marL="342900" lvl="0" indent="-342900">
              <a:spcBef>
                <a:spcPts val="600"/>
              </a:spcBef>
              <a:buFont typeface="Arial" panose="020B0604020202020204" pitchFamily="34" charset="0"/>
              <a:buChar char="•"/>
            </a:pPr>
            <a:r>
              <a:rPr lang="en-US" sz="2400" dirty="0" smtClean="0"/>
              <a:t>Correlation vs causation: Students should be critical of any graph that conflates</a:t>
            </a:r>
            <a:r>
              <a:rPr lang="en-US" sz="2400" baseline="0" dirty="0" smtClean="0"/>
              <a:t> correlation with causation, particularly if there is little to no additional context given </a:t>
            </a:r>
            <a:r>
              <a:rPr lang="en-US" sz="2400" baseline="0" dirty="0" smtClean="0"/>
              <a:t>within and outside </a:t>
            </a:r>
            <a:r>
              <a:rPr lang="en-US" sz="2400" baseline="0" dirty="0" smtClean="0"/>
              <a:t>of the figure itself. This example from Spurious Correlations shows how visually persuasive a figure can be, despite being based on nonsense. </a:t>
            </a:r>
            <a:endParaRPr lang="en-US" sz="2400" dirty="0" smtClean="0"/>
          </a:p>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4</a:t>
            </a:fld>
            <a:endParaRPr lang="en-US"/>
          </a:p>
        </p:txBody>
      </p:sp>
    </p:spTree>
    <p:extLst>
      <p:ext uri="{BB962C8B-B14F-4D97-AF65-F5344CB8AC3E}">
        <p14:creationId xmlns:p14="http://schemas.microsoft.com/office/powerpoint/2010/main" val="660319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pPr>
            <a:r>
              <a:rPr lang="en-US" sz="1400" dirty="0" smtClean="0"/>
              <a:t>How data can</a:t>
            </a:r>
            <a:r>
              <a:rPr lang="en-US" sz="1400" baseline="0" dirty="0" smtClean="0"/>
              <a:t> be used to mislead: data selection &amp; figure </a:t>
            </a:r>
            <a:r>
              <a:rPr lang="en-US" sz="1400" baseline="0" dirty="0" smtClean="0"/>
              <a:t>design:</a:t>
            </a:r>
            <a:endParaRPr lang="en-US" sz="1400" dirty="0" smtClean="0"/>
          </a:p>
          <a:p>
            <a:pPr marL="342900" lvl="0" indent="-342900">
              <a:spcBef>
                <a:spcPts val="600"/>
              </a:spcBef>
              <a:buFont typeface="Arial" panose="020B0604020202020204" pitchFamily="34" charset="0"/>
              <a:buChar char="•"/>
            </a:pPr>
            <a:r>
              <a:rPr lang="en-US" sz="1200" dirty="0" smtClean="0"/>
              <a:t>Highlighting</a:t>
            </a:r>
            <a:r>
              <a:rPr lang="en-US" sz="1200" baseline="0" dirty="0" smtClean="0"/>
              <a:t> outliers: sometimes highlighting an outlier and giving it undue significance can be misleading the viewer. Giving appropriate context re: why an outlier exists and </a:t>
            </a:r>
            <a:r>
              <a:rPr lang="en-US" sz="1200" baseline="0" dirty="0" smtClean="0"/>
              <a:t>how it relates to </a:t>
            </a:r>
            <a:r>
              <a:rPr lang="en-US" sz="1200" baseline="0" dirty="0" smtClean="0"/>
              <a:t>the overall data set is important.</a:t>
            </a:r>
          </a:p>
          <a:p>
            <a:pPr marL="342900" lvl="0" indent="-342900">
              <a:spcBef>
                <a:spcPts val="600"/>
              </a:spcBef>
              <a:buFont typeface="Arial" panose="020B0604020202020204" pitchFamily="34" charset="0"/>
              <a:buChar char="•"/>
            </a:pPr>
            <a:r>
              <a:rPr lang="en-US" sz="1200" baseline="0" dirty="0" smtClean="0"/>
              <a:t>Obscuring outliers: conversely, trying to leave out or otherwise obscure outliers can be just as misleading. This is, again, an issue of both transparency and context. </a:t>
            </a:r>
          </a:p>
          <a:p>
            <a:pPr marL="342900" lvl="0" indent="-342900">
              <a:spcBef>
                <a:spcPts val="600"/>
              </a:spcBef>
              <a:buFont typeface="Arial" panose="020B0604020202020204" pitchFamily="34" charset="0"/>
              <a:buChar char="•"/>
            </a:pPr>
            <a:r>
              <a:rPr lang="en-US" sz="1200" baseline="0" dirty="0" smtClean="0"/>
              <a:t>In the example above the December 09 and January 10 data points have different significance depending on what scale is used on the y axis. Neither is inherently misleading, but either could be depending on the context. Both are presented with a clearly labeled y axis, which is a transparent choice. </a:t>
            </a:r>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5</a:t>
            </a:fld>
            <a:endParaRPr lang="en-US"/>
          </a:p>
        </p:txBody>
      </p:sp>
    </p:spTree>
    <p:extLst>
      <p:ext uri="{BB962C8B-B14F-4D97-AF65-F5344CB8AC3E}">
        <p14:creationId xmlns:p14="http://schemas.microsoft.com/office/powerpoint/2010/main" val="2628994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spcBef>
                <a:spcPts val="600"/>
              </a:spcBef>
            </a:pPr>
            <a:r>
              <a:rPr lang="en-US" sz="2800" dirty="0" smtClean="0"/>
              <a:t>How data can</a:t>
            </a:r>
            <a:r>
              <a:rPr lang="en-US" sz="2800" baseline="0" dirty="0" smtClean="0"/>
              <a:t> be used to mislead: </a:t>
            </a:r>
            <a:r>
              <a:rPr lang="en-US" sz="2800" dirty="0" smtClean="0"/>
              <a:t>Spatial</a:t>
            </a:r>
            <a:r>
              <a:rPr lang="en-US" sz="2800" baseline="0" dirty="0" smtClean="0"/>
              <a:t> &amp; pictorial issues: Lie factor</a:t>
            </a:r>
            <a:r>
              <a:rPr lang="en-US" sz="2800" dirty="0" smtClean="0"/>
              <a:t>: Students</a:t>
            </a:r>
            <a:r>
              <a:rPr lang="en-US" sz="2800" baseline="0" dirty="0" smtClean="0"/>
              <a:t> should be especially critical of data visualizations that use pictorial elements and/or represent differences in data with </a:t>
            </a:r>
            <a:r>
              <a:rPr lang="en-US" sz="2800" baseline="0" dirty="0" smtClean="0"/>
              <a:t>area or volume </a:t>
            </a:r>
            <a:r>
              <a:rPr lang="en-US" sz="2800" baseline="0" dirty="0" smtClean="0"/>
              <a:t>differences. A common misleading element is that of the lie factor, which is the size of the difference in the visualization divided by the size of the difference in the data. In an ethically designed visualization the lie factor should be as close to 1 as possible; otherwise the visual distortion can cause the viewer to infer conclusions that are not faithfully based on the data. </a:t>
            </a:r>
            <a:endParaRPr lang="en-US" sz="2800" dirty="0" smtClean="0"/>
          </a:p>
          <a:p>
            <a:pPr marL="342900" lvl="0" indent="-342900">
              <a:spcBef>
                <a:spcPts val="600"/>
              </a:spcBef>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6</a:t>
            </a:fld>
            <a:endParaRPr lang="en-US"/>
          </a:p>
        </p:txBody>
      </p:sp>
    </p:spTree>
    <p:extLst>
      <p:ext uri="{BB962C8B-B14F-4D97-AF65-F5344CB8AC3E}">
        <p14:creationId xmlns:p14="http://schemas.microsoft.com/office/powerpoint/2010/main" val="444582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a:spcBef>
                <a:spcPts val="600"/>
              </a:spcBef>
            </a:pPr>
            <a:r>
              <a:rPr lang="en-US" sz="2800" dirty="0" smtClean="0"/>
              <a:t>How data can</a:t>
            </a:r>
            <a:r>
              <a:rPr lang="en-US" sz="2800" baseline="0" dirty="0" smtClean="0"/>
              <a:t> be used to mislead: Trouble with axes:</a:t>
            </a:r>
          </a:p>
          <a:p>
            <a:pPr>
              <a:spcBef>
                <a:spcPts val="600"/>
              </a:spcBef>
            </a:pPr>
            <a:r>
              <a:rPr lang="en-US" sz="2800" baseline="0" dirty="0" smtClean="0"/>
              <a:t>Axes should always be clearly labeled – it is a big red flag when the are not, as this displays a lack of transparency. Axes that do not start at zero are not inherently misleading; when axes start at a value that is not zero there should be a clear reason why (e.g. to highlight a very small effect that happens well above zero) and the axes should be clearly labeled as such. In the example above the y axis does not start at zero in the original graphic – the y axis is labeled, but minimally </a:t>
            </a:r>
            <a:r>
              <a:rPr lang="en-US" sz="2800" baseline="0" dirty="0" smtClean="0"/>
              <a:t>so, and without a strong reason for doing so. </a:t>
            </a:r>
            <a:r>
              <a:rPr lang="en-US" sz="2800" baseline="0" dirty="0" smtClean="0"/>
              <a:t>Given that this is only displaying two data points, and given the oversized lie factor in the first graphic, the second graphic is a less misleading version of the data. </a:t>
            </a:r>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7</a:t>
            </a:fld>
            <a:endParaRPr lang="en-US"/>
          </a:p>
        </p:txBody>
      </p:sp>
    </p:spTree>
    <p:extLst>
      <p:ext uri="{BB962C8B-B14F-4D97-AF65-F5344CB8AC3E}">
        <p14:creationId xmlns:p14="http://schemas.microsoft.com/office/powerpoint/2010/main" val="1657869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a:spcBef>
                <a:spcPts val="600"/>
              </a:spcBef>
            </a:pPr>
            <a:r>
              <a:rPr lang="en-US" sz="2800" dirty="0" smtClean="0"/>
              <a:t>Activity:</a:t>
            </a:r>
            <a:r>
              <a:rPr lang="en-US" sz="2800" baseline="0" dirty="0" smtClean="0"/>
              <a:t> This is an example activity wherein students (on their own, in pairs, or in small groups) evaluate the data visualization on the slide, list out the design choices that the creator made, and suggest more transparent/ethical design choices that could make the figure less misleading. </a:t>
            </a:r>
            <a:r>
              <a:rPr lang="en-US" sz="2800" baseline="0" dirty="0" smtClean="0"/>
              <a:t>Feel free to add more visualizations to the slide (or add more slides) so that each group is working with a different example. For more details and a full lesson plan see the chapter “Evaluating Data Visualizations for Misinformation &amp; Disinformation” in the book: </a:t>
            </a:r>
            <a:r>
              <a:rPr lang="en-US" sz="2800" i="1" baseline="0" dirty="0" smtClean="0"/>
              <a:t>Teaching About Fake News</a:t>
            </a:r>
            <a:r>
              <a:rPr lang="en-US" sz="2800" i="0" baseline="0" dirty="0" smtClean="0"/>
              <a:t>. </a:t>
            </a:r>
            <a:endParaRPr lang="en-US" sz="2800" baseline="0" dirty="0" smtClean="0"/>
          </a:p>
          <a:p>
            <a:pPr>
              <a:spcBef>
                <a:spcPts val="600"/>
              </a:spcBef>
            </a:pPr>
            <a:r>
              <a:rPr lang="en-US" sz="2800" baseline="0" dirty="0" smtClean="0"/>
              <a:t>Examples of the design choices made: the y axis not starting at zero; use of spatial/pictorial elements that aren’t precise; overall narrative isn’t totally clear (is it all kinds of alcohol, or just those whose bottles/cans are represented?)</a:t>
            </a:r>
          </a:p>
          <a:p>
            <a:pPr>
              <a:spcBef>
                <a:spcPts val="600"/>
              </a:spcBef>
            </a:pPr>
            <a:r>
              <a:rPr lang="en-US" sz="2800" baseline="0" dirty="0" smtClean="0"/>
              <a:t>Examples of more transparent/ethical design choices: starting y axis at zero; using a bar chart with non-pictorial bars; more descriptive title: “Percentage of high-school senior who drink alcohol, 1980-2010”</a:t>
            </a:r>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8</a:t>
            </a:fld>
            <a:endParaRPr lang="en-US"/>
          </a:p>
        </p:txBody>
      </p:sp>
    </p:spTree>
    <p:extLst>
      <p:ext uri="{BB962C8B-B14F-4D97-AF65-F5344CB8AC3E}">
        <p14:creationId xmlns:p14="http://schemas.microsoft.com/office/powerpoint/2010/main" val="2852152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Footer Placeholder 4">
            <a:extLst>
              <a:ext uri="{FF2B5EF4-FFF2-40B4-BE49-F238E27FC236}">
                <a16:creationId xmlns:a16="http://schemas.microsoft.com/office/drawing/2014/main" id="{22A9B7A3-89C7-4444-BB11-FE08B3C3A3C4}"/>
              </a:ext>
            </a:extLst>
          </p:cNvPr>
          <p:cNvSpPr txBox="1">
            <a:spLocks/>
          </p:cNvSpPr>
          <p:nvPr userDrawn="1"/>
        </p:nvSpPr>
        <p:spPr>
          <a:xfrm>
            <a:off x="3124200" y="6356349"/>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i="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Teaching About Fake News: Lesson Plans for Different Disciplines and Audiences</a:t>
            </a:r>
          </a:p>
        </p:txBody>
      </p:sp>
      <p:sp>
        <p:nvSpPr>
          <p:cNvPr id="19" name="Slide Number Placeholder 5">
            <a:extLst>
              <a:ext uri="{FF2B5EF4-FFF2-40B4-BE49-F238E27FC236}">
                <a16:creationId xmlns:a16="http://schemas.microsoft.com/office/drawing/2014/main" id="{9684C66B-C538-404A-85C9-1E4AEB65978B}"/>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E299AC4C-6278-E347-9557-E56541852D3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25E666A2-83BD-1341-829D-BE5B62BDE060}"/>
              </a:ext>
            </a:extLst>
          </p:cNvPr>
          <p:cNvSpPr/>
          <p:nvPr userDrawn="1"/>
        </p:nvSpPr>
        <p:spPr>
          <a:xfrm>
            <a:off x="6556248" y="6301421"/>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405265"/>
            <a:ext cx="2895600" cy="365125"/>
          </a:xfrm>
        </p:spPr>
        <p:txBody>
          <a:bodyPr/>
          <a:lstStyle/>
          <a:p>
            <a:r>
              <a:rPr lang="en-US" dirty="0"/>
              <a:t>Teaching About Fake News: Lesson Plans for Different Disciplines and Audiences</a:t>
            </a:r>
          </a:p>
          <a:p>
            <a:endParaRPr lang="en-US" dirty="0"/>
          </a:p>
        </p:txBody>
      </p:sp>
      <p:sp>
        <p:nvSpPr>
          <p:cNvPr id="8" name="TextBox 7">
            <a:extLst>
              <a:ext uri="{FF2B5EF4-FFF2-40B4-BE49-F238E27FC236}">
                <a16:creationId xmlns:a16="http://schemas.microsoft.com/office/drawing/2014/main" id="{EE24BDA0-E35D-4A46-B47B-77B6E095B4A9}"/>
              </a:ext>
            </a:extLst>
          </p:cNvPr>
          <p:cNvSpPr txBox="1"/>
          <p:nvPr userDrawn="1"/>
        </p:nvSpPr>
        <p:spPr>
          <a:xfrm>
            <a:off x="6553200" y="6308725"/>
            <a:ext cx="2133600" cy="461665"/>
          </a:xfrm>
          <a:prstGeom prst="rect">
            <a:avLst/>
          </a:prstGeom>
          <a:noFill/>
        </p:spPr>
        <p:txBody>
          <a:bodyPr wrap="square" rtlCol="0">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5082B1F9-A70E-2E46-9F4F-A2C55B4FAA8B}"/>
              </a:ext>
            </a:extLst>
          </p:cNvPr>
          <p:cNvSpPr/>
          <p:nvPr userDrawn="1"/>
        </p:nvSpPr>
        <p:spPr>
          <a:xfrm>
            <a:off x="6364161"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C1ABF082-2F5F-5E49-A124-55AC2F6739F9}"/>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10" name="Rectangle 9">
            <a:extLst>
              <a:ext uri="{FF2B5EF4-FFF2-40B4-BE49-F238E27FC236}">
                <a16:creationId xmlns:a16="http://schemas.microsoft.com/office/drawing/2014/main" id="{DB0D9DE4-FBDB-1646-94F9-CF876238B70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6" name="Rectangle 5">
            <a:extLst>
              <a:ext uri="{FF2B5EF4-FFF2-40B4-BE49-F238E27FC236}">
                <a16:creationId xmlns:a16="http://schemas.microsoft.com/office/drawing/2014/main" id="{A5E967F8-6155-6D47-BB87-255E1AAC2B12}"/>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Rectangle 4">
            <a:extLst>
              <a:ext uri="{FF2B5EF4-FFF2-40B4-BE49-F238E27FC236}">
                <a16:creationId xmlns:a16="http://schemas.microsoft.com/office/drawing/2014/main" id="{279FB97B-349F-D148-B20D-40574C53DDD8}"/>
              </a:ext>
            </a:extLst>
          </p:cNvPr>
          <p:cNvSpPr/>
          <p:nvPr userDrawn="1"/>
        </p:nvSpPr>
        <p:spPr>
          <a:xfrm>
            <a:off x="64008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837B039D-F181-A446-8060-73F040205C75}"/>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BDAE8485-A027-7442-A042-10C70A7EBEC2}"/>
              </a:ext>
            </a:extLst>
          </p:cNvPr>
          <p:cNvSpPr/>
          <p:nvPr userDrawn="1"/>
        </p:nvSpPr>
        <p:spPr>
          <a:xfrm>
            <a:off x="6477000" y="6308127"/>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i="1">
                <a:solidFill>
                  <a:schemeClr val="tx1">
                    <a:tint val="75000"/>
                  </a:schemeClr>
                </a:solidFill>
              </a:defRPr>
            </a:lvl1pPr>
          </a:lstStyle>
          <a:p>
            <a:r>
              <a:rPr lang="en-US" dirty="0"/>
              <a:t>Teaching About Fake News: Lesson Plans for Different Disciplines and Audiences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pic>
        <p:nvPicPr>
          <p:cNvPr id="8" name="Picture 7">
            <a:extLst>
              <a:ext uri="{FF2B5EF4-FFF2-40B4-BE49-F238E27FC236}">
                <a16:creationId xmlns:a16="http://schemas.microsoft.com/office/drawing/2014/main" id="{6EDA6261-D0F5-1E40-840C-41BE4379294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4962" y="5323168"/>
            <a:ext cx="2298287" cy="15303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s://commons.wikimedia.org/wiki/File:Celebrate_Men%27s_Health_Month_Infographic.jpg" TargetMode="External"/><Relationship Id="rId4" Type="http://schemas.openxmlformats.org/officeDocument/2006/relationships/hyperlink" Target="https://www.ncdc.noaa.gov/sotc/global/201908"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tylervigen.com/spurious-correlation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omhopper.me/2010/08/30/graphing-highly-skewed-data/"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eagereyes.org/blog/2008/ny-times-the-best-and-worst-of-data-visualizatio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mediamatters.org/research/2012/10/01/a-history-of-dishonest-fox-charts/190225" TargetMode="Externa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ell.blogs.nytimes.com/2012/02/02/the-kids-are-more-than-all-righ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92793-D84E-114F-802E-449F8CC24023}"/>
              </a:ext>
            </a:extLst>
          </p:cNvPr>
          <p:cNvSpPr>
            <a:spLocks noGrp="1"/>
          </p:cNvSpPr>
          <p:nvPr>
            <p:ph type="ctrTitle"/>
          </p:nvPr>
        </p:nvSpPr>
        <p:spPr/>
        <p:txBody>
          <a:bodyPr/>
          <a:lstStyle/>
          <a:p>
            <a:r>
              <a:rPr lang="en-US" dirty="0" smtClean="0"/>
              <a:t>Misleading data visualizations</a:t>
            </a:r>
            <a:endParaRPr lang="en-US" dirty="0"/>
          </a:p>
        </p:txBody>
      </p:sp>
      <p:sp>
        <p:nvSpPr>
          <p:cNvPr id="3" name="Subtitle 2">
            <a:extLst>
              <a:ext uri="{FF2B5EF4-FFF2-40B4-BE49-F238E27FC236}">
                <a16:creationId xmlns:a16="http://schemas.microsoft.com/office/drawing/2014/main" id="{AA5456B1-5C9B-8748-A950-181F55B627A0}"/>
              </a:ext>
            </a:extLst>
          </p:cNvPr>
          <p:cNvSpPr>
            <a:spLocks noGrp="1"/>
          </p:cNvSpPr>
          <p:nvPr>
            <p:ph type="subTitle" idx="1"/>
          </p:nvPr>
        </p:nvSpPr>
        <p:spPr/>
        <p:txBody>
          <a:bodyPr/>
          <a:lstStyle/>
          <a:p>
            <a:r>
              <a:rPr lang="en-US" dirty="0" smtClean="0"/>
              <a:t>How to evaluate graphs, charts, </a:t>
            </a:r>
            <a:br>
              <a:rPr lang="en-US" dirty="0" smtClean="0"/>
            </a:br>
            <a:r>
              <a:rPr lang="en-US" dirty="0" smtClean="0"/>
              <a:t>&amp; infographics</a:t>
            </a:r>
            <a:endParaRPr lang="en-US" dirty="0"/>
          </a:p>
        </p:txBody>
      </p:sp>
    </p:spTree>
    <p:extLst>
      <p:ext uri="{BB962C8B-B14F-4D97-AF65-F5344CB8AC3E}">
        <p14:creationId xmlns:p14="http://schemas.microsoft.com/office/powerpoint/2010/main" val="390217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39741-FE6F-9840-9064-16C9D57A2D74}"/>
              </a:ext>
            </a:extLst>
          </p:cNvPr>
          <p:cNvSpPr>
            <a:spLocks noGrp="1"/>
          </p:cNvSpPr>
          <p:nvPr>
            <p:ph type="title"/>
          </p:nvPr>
        </p:nvSpPr>
        <p:spPr/>
        <p:txBody>
          <a:bodyPr/>
          <a:lstStyle/>
          <a:p>
            <a:r>
              <a:rPr lang="en-US" dirty="0" smtClean="0"/>
              <a:t>Data in our daily lives</a:t>
            </a:r>
            <a:endParaRPr lang="en-US" dirty="0"/>
          </a:p>
        </p:txBody>
      </p:sp>
      <p:pic>
        <p:nvPicPr>
          <p:cNvPr id="5" name="Picture 8">
            <a:extLst>
              <a:ext uri="{FF2B5EF4-FFF2-40B4-BE49-F238E27FC236}">
                <a16:creationId xmlns:a16="http://schemas.microsoft.com/office/drawing/2014/main" id="{18AB6432-D2F8-43D2-9F6C-002C6B9F0C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8916" y="1402398"/>
            <a:ext cx="2418364" cy="3900588"/>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D149747-DEC0-4D23-9893-6D27585675CE}"/>
              </a:ext>
            </a:extLst>
          </p:cNvPr>
          <p:cNvSpPr txBox="1"/>
          <p:nvPr/>
        </p:nvSpPr>
        <p:spPr>
          <a:xfrm>
            <a:off x="2362200" y="5791200"/>
            <a:ext cx="3810000" cy="830997"/>
          </a:xfrm>
          <a:prstGeom prst="rect">
            <a:avLst/>
          </a:prstGeom>
          <a:noFill/>
        </p:spPr>
        <p:txBody>
          <a:bodyPr wrap="square" rtlCol="0">
            <a:spAutoFit/>
          </a:bodyPr>
          <a:lstStyle/>
          <a:p>
            <a:r>
              <a:rPr lang="en-US" sz="1200" dirty="0"/>
              <a:t>Image sources: </a:t>
            </a:r>
            <a:r>
              <a:rPr lang="en-US" sz="1200" dirty="0">
                <a:hlinkClick r:id="rId4"/>
              </a:rPr>
              <a:t>https://www.ncdc.noaa.gov/sotc/global/201908</a:t>
            </a:r>
            <a:endParaRPr lang="en-US" sz="1200" dirty="0"/>
          </a:p>
          <a:p>
            <a:r>
              <a:rPr lang="en-US" sz="1200" dirty="0">
                <a:hlinkClick r:id="rId5"/>
              </a:rPr>
              <a:t>https://commons.wikimedia.org/wiki/File:Celebrate_Men%27s_Health_Month_Infographic.jpg</a:t>
            </a:r>
            <a:endParaRPr lang="en-US" sz="1200" dirty="0"/>
          </a:p>
        </p:txBody>
      </p:sp>
      <p:pic>
        <p:nvPicPr>
          <p:cNvPr id="7" name="Picture 4" descr="Global Land and Ocean Temperature Anomalies for August">
            <a:extLst>
              <a:ext uri="{FF2B5EF4-FFF2-40B4-BE49-F238E27FC236}">
                <a16:creationId xmlns:a16="http://schemas.microsoft.com/office/drawing/2014/main" id="{D28BE606-55D7-4BC8-9A8E-B6B8DA13E7B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 y="1877040"/>
            <a:ext cx="5443609" cy="2966544"/>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6158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1B79B-46F7-104B-ADBD-D95931C894D8}"/>
              </a:ext>
            </a:extLst>
          </p:cNvPr>
          <p:cNvSpPr>
            <a:spLocks noGrp="1"/>
          </p:cNvSpPr>
          <p:nvPr>
            <p:ph type="title"/>
          </p:nvPr>
        </p:nvSpPr>
        <p:spPr>
          <a:xfrm>
            <a:off x="914400" y="2514600"/>
            <a:ext cx="7162800" cy="1143000"/>
          </a:xfrm>
        </p:spPr>
        <p:txBody>
          <a:bodyPr>
            <a:normAutofit fontScale="90000"/>
          </a:bodyPr>
          <a:lstStyle/>
          <a:p>
            <a:r>
              <a:rPr lang="en-US" dirty="0"/>
              <a:t>Data and data visualizations </a:t>
            </a:r>
            <a:r>
              <a:rPr lang="en-US" dirty="0" smtClean="0"/>
              <a:t/>
            </a:r>
            <a:br>
              <a:rPr lang="en-US" dirty="0" smtClean="0"/>
            </a:br>
            <a:r>
              <a:rPr lang="en-US" dirty="0" smtClean="0"/>
              <a:t>are </a:t>
            </a:r>
            <a:r>
              <a:rPr lang="en-US" dirty="0"/>
              <a:t>not neutral</a:t>
            </a:r>
          </a:p>
        </p:txBody>
      </p:sp>
    </p:spTree>
    <p:extLst>
      <p:ext uri="{BB962C8B-B14F-4D97-AF65-F5344CB8AC3E}">
        <p14:creationId xmlns:p14="http://schemas.microsoft.com/office/powerpoint/2010/main" val="14138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dirty="0"/>
              <a:t>How data can be used to mislead</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405601"/>
            <a:ext cx="8229600" cy="4525963"/>
          </a:xfrm>
        </p:spPr>
        <p:txBody>
          <a:bodyPr>
            <a:normAutofit/>
          </a:bodyPr>
          <a:lstStyle/>
          <a:p>
            <a:pPr>
              <a:spcBef>
                <a:spcPts val="600"/>
              </a:spcBef>
            </a:pPr>
            <a:r>
              <a:rPr lang="en-US" sz="2800" dirty="0"/>
              <a:t>Data collection &amp; </a:t>
            </a:r>
            <a:r>
              <a:rPr lang="en-US" sz="2800" dirty="0" smtClean="0"/>
              <a:t>analysis:</a:t>
            </a:r>
            <a:endParaRPr lang="en-US" sz="2800" dirty="0"/>
          </a:p>
          <a:p>
            <a:pPr lvl="1">
              <a:spcBef>
                <a:spcPts val="600"/>
              </a:spcBef>
              <a:buFont typeface="Courier New" panose="02070309020205020404" pitchFamily="49" charset="0"/>
              <a:buChar char="o"/>
            </a:pPr>
            <a:r>
              <a:rPr lang="en-US" sz="2400" dirty="0"/>
              <a:t>Inappropriate data collection methods</a:t>
            </a:r>
          </a:p>
          <a:p>
            <a:pPr lvl="1">
              <a:spcBef>
                <a:spcPts val="600"/>
              </a:spcBef>
              <a:buFont typeface="Courier New" panose="02070309020205020404" pitchFamily="49" charset="0"/>
              <a:buChar char="o"/>
            </a:pPr>
            <a:r>
              <a:rPr lang="en-US" sz="2400" dirty="0"/>
              <a:t>Inappropriate or incorrect analysis</a:t>
            </a:r>
          </a:p>
          <a:p>
            <a:pPr lvl="1">
              <a:spcBef>
                <a:spcPts val="600"/>
              </a:spcBef>
              <a:buFont typeface="Courier New" panose="02070309020205020404" pitchFamily="49" charset="0"/>
              <a:buChar char="o"/>
            </a:pPr>
            <a:r>
              <a:rPr lang="en-US" sz="2400" dirty="0"/>
              <a:t>Correlation vs </a:t>
            </a:r>
            <a:r>
              <a:rPr lang="en-US" sz="2400" dirty="0" smtClean="0"/>
              <a:t>causation</a:t>
            </a:r>
            <a:endParaRPr lang="en-US" sz="2400" dirty="0"/>
          </a:p>
        </p:txBody>
      </p:sp>
      <p:pic>
        <p:nvPicPr>
          <p:cNvPr id="4" name="Picture 3" descr="A close up of a map&#10;&#10;Description automatically generated">
            <a:extLst>
              <a:ext uri="{FF2B5EF4-FFF2-40B4-BE49-F238E27FC236}">
                <a16:creationId xmlns:a16="http://schemas.microsoft.com/office/drawing/2014/main" id="{88466019-C72D-4252-A5D7-76D3DF131E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8400" y="3505200"/>
            <a:ext cx="6124147" cy="2414328"/>
          </a:xfrm>
          <a:prstGeom prst="rect">
            <a:avLst/>
          </a:prstGeom>
          <a:ln>
            <a:solidFill>
              <a:schemeClr val="tx1"/>
            </a:solidFill>
          </a:ln>
        </p:spPr>
      </p:pic>
      <p:sp>
        <p:nvSpPr>
          <p:cNvPr id="5" name="TextBox 4">
            <a:extLst>
              <a:ext uri="{FF2B5EF4-FFF2-40B4-BE49-F238E27FC236}">
                <a16:creationId xmlns:a16="http://schemas.microsoft.com/office/drawing/2014/main" id="{BD149747-DEC0-4D23-9893-6D27585675CE}"/>
              </a:ext>
            </a:extLst>
          </p:cNvPr>
          <p:cNvSpPr txBox="1"/>
          <p:nvPr/>
        </p:nvSpPr>
        <p:spPr>
          <a:xfrm>
            <a:off x="2362200" y="5943600"/>
            <a:ext cx="5867400" cy="276999"/>
          </a:xfrm>
          <a:prstGeom prst="rect">
            <a:avLst/>
          </a:prstGeom>
          <a:noFill/>
        </p:spPr>
        <p:txBody>
          <a:bodyPr wrap="square" rtlCol="0">
            <a:spAutoFit/>
          </a:bodyPr>
          <a:lstStyle/>
          <a:p>
            <a:r>
              <a:rPr lang="en-US" sz="1200" dirty="0"/>
              <a:t>Image </a:t>
            </a:r>
            <a:r>
              <a:rPr lang="en-US" sz="1200" dirty="0" smtClean="0"/>
              <a:t>source</a:t>
            </a:r>
            <a:r>
              <a:rPr lang="en-US" sz="1200" dirty="0"/>
              <a:t>: </a:t>
            </a:r>
            <a:r>
              <a:rPr lang="en-US" sz="1200" dirty="0">
                <a:hlinkClick r:id="rId4"/>
              </a:rPr>
              <a:t>https://</a:t>
            </a:r>
            <a:r>
              <a:rPr lang="en-US" sz="1200" dirty="0" smtClean="0">
                <a:hlinkClick r:id="rId4"/>
              </a:rPr>
              <a:t>www.tylervigen.com/spurious-correlations</a:t>
            </a:r>
            <a:r>
              <a:rPr lang="en-US" sz="1200" dirty="0" smtClean="0"/>
              <a:t> </a:t>
            </a:r>
            <a:endParaRPr lang="en-US" sz="1200" dirty="0"/>
          </a:p>
        </p:txBody>
      </p:sp>
    </p:spTree>
    <p:extLst>
      <p:ext uri="{BB962C8B-B14F-4D97-AF65-F5344CB8AC3E}">
        <p14:creationId xmlns:p14="http://schemas.microsoft.com/office/powerpoint/2010/main" val="221443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dirty="0"/>
              <a:t>How data can be used to mislead</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405601"/>
            <a:ext cx="8229600" cy="4525963"/>
          </a:xfrm>
        </p:spPr>
        <p:txBody>
          <a:bodyPr>
            <a:normAutofit/>
          </a:bodyPr>
          <a:lstStyle/>
          <a:p>
            <a:r>
              <a:rPr lang="en-US" sz="2800" dirty="0" smtClean="0"/>
              <a:t>Data selection &amp; figure </a:t>
            </a:r>
            <a:br>
              <a:rPr lang="en-US" sz="2800" dirty="0" smtClean="0"/>
            </a:br>
            <a:r>
              <a:rPr lang="en-US" sz="2800" dirty="0" smtClean="0"/>
              <a:t>design: </a:t>
            </a:r>
            <a:endParaRPr lang="en-US" sz="2800" dirty="0"/>
          </a:p>
          <a:p>
            <a:pPr lvl="1">
              <a:buFont typeface="Courier New" panose="02070309020205020404" pitchFamily="49" charset="0"/>
              <a:buChar char="o"/>
            </a:pPr>
            <a:r>
              <a:rPr lang="en-US" sz="2400" dirty="0" smtClean="0"/>
              <a:t>Highlighting </a:t>
            </a:r>
            <a:r>
              <a:rPr lang="en-US" sz="2400" dirty="0"/>
              <a:t>outliers</a:t>
            </a:r>
          </a:p>
          <a:p>
            <a:pPr lvl="1">
              <a:buFont typeface="Courier New" panose="02070309020205020404" pitchFamily="49" charset="0"/>
              <a:buChar char="o"/>
            </a:pPr>
            <a:r>
              <a:rPr lang="en-US" sz="2400" dirty="0"/>
              <a:t>Obscuring outliers </a:t>
            </a:r>
          </a:p>
        </p:txBody>
      </p:sp>
      <p:pic>
        <p:nvPicPr>
          <p:cNvPr id="6" name="Picture 2" descr="Bar chart with all data plotted">
            <a:extLst>
              <a:ext uri="{FF2B5EF4-FFF2-40B4-BE49-F238E27FC236}">
                <a16:creationId xmlns:a16="http://schemas.microsoft.com/office/drawing/2014/main" id="{287234D3-5D2D-49C7-A607-3B1252E7DC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9910" y="1217950"/>
            <a:ext cx="3242090" cy="230188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7" name="Picture 4" descr="Bar Chart with Logarithmic Axis">
            <a:extLst>
              <a:ext uri="{FF2B5EF4-FFF2-40B4-BE49-F238E27FC236}">
                <a16:creationId xmlns:a16="http://schemas.microsoft.com/office/drawing/2014/main" id="{C40C1205-6534-4DFE-ACF4-94ADEDD4E2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39910" y="3962400"/>
            <a:ext cx="3242090" cy="228027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EFD1AE3A-6D10-4468-8306-FC859E7FD0C5}"/>
              </a:ext>
            </a:extLst>
          </p:cNvPr>
          <p:cNvSpPr txBox="1"/>
          <p:nvPr/>
        </p:nvSpPr>
        <p:spPr>
          <a:xfrm>
            <a:off x="2514600" y="5919504"/>
            <a:ext cx="2438628" cy="646331"/>
          </a:xfrm>
          <a:prstGeom prst="rect">
            <a:avLst/>
          </a:prstGeom>
          <a:noFill/>
        </p:spPr>
        <p:txBody>
          <a:bodyPr wrap="square" rtlCol="0">
            <a:spAutoFit/>
          </a:bodyPr>
          <a:lstStyle/>
          <a:p>
            <a:r>
              <a:rPr lang="en-US" sz="1200" dirty="0"/>
              <a:t>Graphs source: Tom Hopper: </a:t>
            </a:r>
            <a:r>
              <a:rPr lang="en-US" sz="1200" dirty="0">
                <a:hlinkClick r:id="rId5"/>
              </a:rPr>
              <a:t>https://tomhopper.me/2010/08/30/graphing-highly-skewed-data/</a:t>
            </a:r>
            <a:endParaRPr lang="en-US" sz="1200" dirty="0"/>
          </a:p>
        </p:txBody>
      </p:sp>
      <p:sp>
        <p:nvSpPr>
          <p:cNvPr id="9" name="Content Placeholder 2">
            <a:extLst>
              <a:ext uri="{FF2B5EF4-FFF2-40B4-BE49-F238E27FC236}">
                <a16:creationId xmlns:a16="http://schemas.microsoft.com/office/drawing/2014/main" id="{BE3CAECF-265C-4D13-A6B9-E3304FA6A20D}"/>
              </a:ext>
            </a:extLst>
          </p:cNvPr>
          <p:cNvSpPr txBox="1">
            <a:spLocks/>
          </p:cNvSpPr>
          <p:nvPr/>
        </p:nvSpPr>
        <p:spPr>
          <a:xfrm>
            <a:off x="6629400" y="3551949"/>
            <a:ext cx="643435" cy="6550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VS</a:t>
            </a:r>
          </a:p>
        </p:txBody>
      </p:sp>
    </p:spTree>
    <p:extLst>
      <p:ext uri="{BB962C8B-B14F-4D97-AF65-F5344CB8AC3E}">
        <p14:creationId xmlns:p14="http://schemas.microsoft.com/office/powerpoint/2010/main" val="2539533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dirty="0"/>
              <a:t>How data can be used to mislead</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405601"/>
            <a:ext cx="8229600" cy="4525963"/>
          </a:xfrm>
        </p:spPr>
        <p:txBody>
          <a:bodyPr>
            <a:normAutofit/>
          </a:bodyPr>
          <a:lstStyle/>
          <a:p>
            <a:pPr>
              <a:spcBef>
                <a:spcPts val="600"/>
              </a:spcBef>
            </a:pPr>
            <a:r>
              <a:rPr lang="en-US" sz="2800" dirty="0"/>
              <a:t>Spatial &amp; pictorial issues: Lie </a:t>
            </a:r>
            <a:r>
              <a:rPr lang="en-US" sz="2800" dirty="0" smtClean="0"/>
              <a:t>factor</a:t>
            </a:r>
            <a:endParaRPr lang="en-US" sz="2800" dirty="0"/>
          </a:p>
        </p:txBody>
      </p:sp>
      <p:sp>
        <p:nvSpPr>
          <p:cNvPr id="6" name="TextBox 5">
            <a:extLst>
              <a:ext uri="{FF2B5EF4-FFF2-40B4-BE49-F238E27FC236}">
                <a16:creationId xmlns:a16="http://schemas.microsoft.com/office/drawing/2014/main" id="{6A7930AE-C10E-4399-BC88-8BA1CA161A40}"/>
              </a:ext>
            </a:extLst>
          </p:cNvPr>
          <p:cNvSpPr txBox="1"/>
          <p:nvPr/>
        </p:nvSpPr>
        <p:spPr>
          <a:xfrm>
            <a:off x="1493320" y="3539593"/>
            <a:ext cx="1337739" cy="400110"/>
          </a:xfrm>
          <a:prstGeom prst="rect">
            <a:avLst/>
          </a:prstGeom>
          <a:noFill/>
        </p:spPr>
        <p:txBody>
          <a:bodyPr wrap="none" rtlCol="0">
            <a:spAutoFit/>
          </a:bodyPr>
          <a:lstStyle/>
          <a:p>
            <a:r>
              <a:rPr lang="en-US" sz="2000" dirty="0"/>
              <a:t>Lie factor =</a:t>
            </a:r>
          </a:p>
        </p:txBody>
      </p:sp>
      <p:sp>
        <p:nvSpPr>
          <p:cNvPr id="7" name="TextBox 6">
            <a:extLst>
              <a:ext uri="{FF2B5EF4-FFF2-40B4-BE49-F238E27FC236}">
                <a16:creationId xmlns:a16="http://schemas.microsoft.com/office/drawing/2014/main" id="{068D8954-C157-4DA7-B2A0-62E75561C1AC}"/>
              </a:ext>
            </a:extLst>
          </p:cNvPr>
          <p:cNvSpPr txBox="1"/>
          <p:nvPr/>
        </p:nvSpPr>
        <p:spPr>
          <a:xfrm>
            <a:off x="2869490" y="2974109"/>
            <a:ext cx="2436436" cy="707886"/>
          </a:xfrm>
          <a:prstGeom prst="rect">
            <a:avLst/>
          </a:prstGeom>
          <a:noFill/>
        </p:spPr>
        <p:txBody>
          <a:bodyPr wrap="none" rtlCol="0">
            <a:spAutoFit/>
          </a:bodyPr>
          <a:lstStyle/>
          <a:p>
            <a:pPr algn="ctr"/>
            <a:r>
              <a:rPr lang="en-US" sz="2000" dirty="0"/>
              <a:t>Size of the difference </a:t>
            </a:r>
            <a:endParaRPr lang="en-US" sz="2000" dirty="0" smtClean="0"/>
          </a:p>
          <a:p>
            <a:pPr algn="ctr"/>
            <a:r>
              <a:rPr lang="en-US" sz="2000" dirty="0" smtClean="0"/>
              <a:t>in </a:t>
            </a:r>
            <a:r>
              <a:rPr lang="en-US" sz="2000" dirty="0"/>
              <a:t>the visualization</a:t>
            </a:r>
          </a:p>
        </p:txBody>
      </p:sp>
      <p:sp>
        <p:nvSpPr>
          <p:cNvPr id="8" name="TextBox 7">
            <a:extLst>
              <a:ext uri="{FF2B5EF4-FFF2-40B4-BE49-F238E27FC236}">
                <a16:creationId xmlns:a16="http://schemas.microsoft.com/office/drawing/2014/main" id="{CDE41063-E7CA-4CC9-AD8D-079265C858E0}"/>
              </a:ext>
            </a:extLst>
          </p:cNvPr>
          <p:cNvSpPr txBox="1"/>
          <p:nvPr/>
        </p:nvSpPr>
        <p:spPr>
          <a:xfrm>
            <a:off x="2897564" y="3787914"/>
            <a:ext cx="2436436" cy="707886"/>
          </a:xfrm>
          <a:prstGeom prst="rect">
            <a:avLst/>
          </a:prstGeom>
          <a:noFill/>
        </p:spPr>
        <p:txBody>
          <a:bodyPr wrap="none" rtlCol="0">
            <a:spAutoFit/>
          </a:bodyPr>
          <a:lstStyle/>
          <a:p>
            <a:pPr algn="ctr"/>
            <a:r>
              <a:rPr lang="en-US" sz="2000" dirty="0"/>
              <a:t>Size of the difference </a:t>
            </a:r>
            <a:endParaRPr lang="en-US" sz="2000" dirty="0" smtClean="0"/>
          </a:p>
          <a:p>
            <a:pPr algn="ctr"/>
            <a:r>
              <a:rPr lang="en-US" sz="2000" dirty="0" smtClean="0"/>
              <a:t>in </a:t>
            </a:r>
            <a:r>
              <a:rPr lang="en-US" sz="2000" dirty="0"/>
              <a:t>the data</a:t>
            </a:r>
          </a:p>
        </p:txBody>
      </p:sp>
      <p:cxnSp>
        <p:nvCxnSpPr>
          <p:cNvPr id="12" name="Straight Connector 11"/>
          <p:cNvCxnSpPr/>
          <p:nvPr/>
        </p:nvCxnSpPr>
        <p:spPr>
          <a:xfrm>
            <a:off x="2897564" y="3755830"/>
            <a:ext cx="2408362" cy="0"/>
          </a:xfrm>
          <a:prstGeom prst="line">
            <a:avLst/>
          </a:prstGeom>
        </p:spPr>
        <p:style>
          <a:lnRef idx="1">
            <a:schemeClr val="dk1"/>
          </a:lnRef>
          <a:fillRef idx="0">
            <a:schemeClr val="dk1"/>
          </a:fillRef>
          <a:effectRef idx="0">
            <a:schemeClr val="dk1"/>
          </a:effectRef>
          <a:fontRef idx="minor">
            <a:schemeClr val="tx1"/>
          </a:fontRef>
        </p:style>
      </p:cxnSp>
      <p:pic>
        <p:nvPicPr>
          <p:cNvPr id="13" name="Picture 2" descr="New York Times Magazine, 14-Sep-2008">
            <a:extLst>
              <a:ext uri="{FF2B5EF4-FFF2-40B4-BE49-F238E27FC236}">
                <a16:creationId xmlns:a16="http://schemas.microsoft.com/office/drawing/2014/main" id="{B9BD4612-CF04-46CA-8B04-5581FB4D9D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1897" y="1359789"/>
            <a:ext cx="2176880" cy="476736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194EE85C-1F18-472C-B016-F6E382A86315}"/>
              </a:ext>
            </a:extLst>
          </p:cNvPr>
          <p:cNvSpPr txBox="1"/>
          <p:nvPr/>
        </p:nvSpPr>
        <p:spPr>
          <a:xfrm>
            <a:off x="2286000" y="6126107"/>
            <a:ext cx="3817516" cy="461665"/>
          </a:xfrm>
          <a:prstGeom prst="rect">
            <a:avLst/>
          </a:prstGeom>
          <a:noFill/>
        </p:spPr>
        <p:txBody>
          <a:bodyPr wrap="square" rtlCol="0">
            <a:spAutoFit/>
          </a:bodyPr>
          <a:lstStyle/>
          <a:p>
            <a:r>
              <a:rPr lang="en-US" sz="1200" dirty="0"/>
              <a:t>Image source: </a:t>
            </a:r>
            <a:r>
              <a:rPr lang="en-US" sz="1200" dirty="0">
                <a:hlinkClick r:id="rId4"/>
              </a:rPr>
              <a:t>https://eagereyes.org/blog/2008/ny-times-the-best-and-worst-of-data-visualization</a:t>
            </a:r>
            <a:endParaRPr lang="en-US" sz="1200" dirty="0"/>
          </a:p>
        </p:txBody>
      </p:sp>
    </p:spTree>
    <p:extLst>
      <p:ext uri="{BB962C8B-B14F-4D97-AF65-F5344CB8AC3E}">
        <p14:creationId xmlns:p14="http://schemas.microsoft.com/office/powerpoint/2010/main" val="4020827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dirty="0"/>
              <a:t>How data can be used to mislead</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405601"/>
            <a:ext cx="8229600" cy="4525963"/>
          </a:xfrm>
        </p:spPr>
        <p:txBody>
          <a:bodyPr>
            <a:normAutofit/>
          </a:bodyPr>
          <a:lstStyle/>
          <a:p>
            <a:pPr>
              <a:spcBef>
                <a:spcPts val="600"/>
              </a:spcBef>
            </a:pPr>
            <a:r>
              <a:rPr lang="en-US" sz="2800" dirty="0" smtClean="0"/>
              <a:t>Trouble with axes</a:t>
            </a:r>
            <a:endParaRPr lang="en-US" sz="2800" dirty="0"/>
          </a:p>
        </p:txBody>
      </p:sp>
      <p:pic>
        <p:nvPicPr>
          <p:cNvPr id="10" name="Picture 2" descr="taxes">
            <a:extLst>
              <a:ext uri="{FF2B5EF4-FFF2-40B4-BE49-F238E27FC236}">
                <a16:creationId xmlns:a16="http://schemas.microsoft.com/office/drawing/2014/main" id="{EC1D870A-8425-4EE8-8E6B-86E30EB671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883" y="2286000"/>
            <a:ext cx="3862259" cy="2880330"/>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pic>
      <p:pic>
        <p:nvPicPr>
          <p:cNvPr id="11" name="Picture 3" descr="expire">
            <a:extLst>
              <a:ext uri="{FF2B5EF4-FFF2-40B4-BE49-F238E27FC236}">
                <a16:creationId xmlns:a16="http://schemas.microsoft.com/office/drawing/2014/main" id="{DAF5F75D-AA8D-43B6-BAD4-0B275A5979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6925" y="2313958"/>
            <a:ext cx="2352675" cy="2790826"/>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 name="Content Placeholder 2">
            <a:extLst>
              <a:ext uri="{FF2B5EF4-FFF2-40B4-BE49-F238E27FC236}">
                <a16:creationId xmlns:a16="http://schemas.microsoft.com/office/drawing/2014/main" id="{9628463C-5B0C-4E98-9FD1-08504B360273}"/>
              </a:ext>
            </a:extLst>
          </p:cNvPr>
          <p:cNvSpPr txBox="1">
            <a:spLocks/>
          </p:cNvSpPr>
          <p:nvPr/>
        </p:nvSpPr>
        <p:spPr>
          <a:xfrm>
            <a:off x="4930816" y="3451814"/>
            <a:ext cx="643435" cy="6550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VS</a:t>
            </a:r>
          </a:p>
        </p:txBody>
      </p:sp>
      <p:sp>
        <p:nvSpPr>
          <p:cNvPr id="16" name="TextBox 15">
            <a:extLst>
              <a:ext uri="{FF2B5EF4-FFF2-40B4-BE49-F238E27FC236}">
                <a16:creationId xmlns:a16="http://schemas.microsoft.com/office/drawing/2014/main" id="{9EC89CF1-923B-4CEB-95E1-E3A684E83A87}"/>
              </a:ext>
            </a:extLst>
          </p:cNvPr>
          <p:cNvSpPr txBox="1"/>
          <p:nvPr/>
        </p:nvSpPr>
        <p:spPr>
          <a:xfrm>
            <a:off x="2438400" y="5915522"/>
            <a:ext cx="3639933" cy="646331"/>
          </a:xfrm>
          <a:prstGeom prst="rect">
            <a:avLst/>
          </a:prstGeom>
          <a:noFill/>
        </p:spPr>
        <p:txBody>
          <a:bodyPr wrap="square" rtlCol="0">
            <a:spAutoFit/>
          </a:bodyPr>
          <a:lstStyle/>
          <a:p>
            <a:r>
              <a:rPr lang="en-US" sz="1200" dirty="0"/>
              <a:t>Image source: Media Matters for America: </a:t>
            </a:r>
            <a:r>
              <a:rPr lang="en-US" sz="1200" dirty="0">
                <a:hlinkClick r:id="rId5"/>
              </a:rPr>
              <a:t>http://mediamatters.org/research/2012/10/01/a-history-of-dishonest-fox-charts/190225</a:t>
            </a:r>
            <a:r>
              <a:rPr lang="en-US" sz="1200" dirty="0"/>
              <a:t> </a:t>
            </a:r>
          </a:p>
        </p:txBody>
      </p:sp>
    </p:spTree>
    <p:extLst>
      <p:ext uri="{BB962C8B-B14F-4D97-AF65-F5344CB8AC3E}">
        <p14:creationId xmlns:p14="http://schemas.microsoft.com/office/powerpoint/2010/main" val="3767969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dirty="0" smtClean="0"/>
              <a:t>Activity</a:t>
            </a:r>
            <a:endParaRPr lang="en-US" dirty="0"/>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405601"/>
            <a:ext cx="4419600" cy="4525963"/>
          </a:xfrm>
        </p:spPr>
        <p:txBody>
          <a:bodyPr>
            <a:normAutofit/>
          </a:bodyPr>
          <a:lstStyle/>
          <a:p>
            <a:pPr>
              <a:spcBef>
                <a:spcPts val="600"/>
              </a:spcBef>
            </a:pPr>
            <a:r>
              <a:rPr lang="en-US" sz="2800" dirty="0" smtClean="0"/>
              <a:t>List out design choices</a:t>
            </a:r>
          </a:p>
          <a:p>
            <a:pPr>
              <a:spcBef>
                <a:spcPts val="600"/>
              </a:spcBef>
            </a:pPr>
            <a:r>
              <a:rPr lang="en-US" sz="2800" dirty="0" smtClean="0"/>
              <a:t>Suggest more transparent/ethical design choices</a:t>
            </a:r>
            <a:endParaRPr lang="en-US" sz="2800" dirty="0"/>
          </a:p>
        </p:txBody>
      </p:sp>
      <p:pic>
        <p:nvPicPr>
          <p:cNvPr id="8" name="Picture 2">
            <a:extLst>
              <a:ext uri="{FF2B5EF4-FFF2-40B4-BE49-F238E27FC236}">
                <a16:creationId xmlns:a16="http://schemas.microsoft.com/office/drawing/2014/main" id="{926ECC79-3158-4D37-805E-2E8563524A1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7650" b="23165"/>
          <a:stretch/>
        </p:blipFill>
        <p:spPr bwMode="auto">
          <a:xfrm>
            <a:off x="5113562" y="1417638"/>
            <a:ext cx="3328453" cy="292839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C7A2311-7FE8-456C-AF1E-29192164560F}"/>
              </a:ext>
            </a:extLst>
          </p:cNvPr>
          <p:cNvSpPr txBox="1"/>
          <p:nvPr/>
        </p:nvSpPr>
        <p:spPr>
          <a:xfrm>
            <a:off x="2362201" y="5994891"/>
            <a:ext cx="3733800" cy="646331"/>
          </a:xfrm>
          <a:prstGeom prst="rect">
            <a:avLst/>
          </a:prstGeom>
          <a:noFill/>
        </p:spPr>
        <p:txBody>
          <a:bodyPr wrap="square" rtlCol="0">
            <a:spAutoFit/>
          </a:bodyPr>
          <a:lstStyle/>
          <a:p>
            <a:r>
              <a:rPr lang="en-US" sz="1200" dirty="0"/>
              <a:t>Image source: New York Times: </a:t>
            </a:r>
            <a:r>
              <a:rPr lang="en-US" sz="1200" dirty="0">
                <a:hlinkClick r:id="rId4"/>
              </a:rPr>
              <a:t>https://well.blogs.nytimes.com/2012/02/02/the-kids-are-more-than-all-right/</a:t>
            </a:r>
            <a:endParaRPr lang="en-US" sz="1200" dirty="0"/>
          </a:p>
        </p:txBody>
      </p:sp>
    </p:spTree>
    <p:extLst>
      <p:ext uri="{BB962C8B-B14F-4D97-AF65-F5344CB8AC3E}">
        <p14:creationId xmlns:p14="http://schemas.microsoft.com/office/powerpoint/2010/main" val="349138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1136</Words>
  <Application>Microsoft Office PowerPoint</Application>
  <PresentationFormat>On-screen Show (4:3)</PresentationFormat>
  <Paragraphs>57</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Courier New</vt:lpstr>
      <vt:lpstr>Office Theme</vt:lpstr>
      <vt:lpstr>Misleading data visualizations</vt:lpstr>
      <vt:lpstr>Data in our daily lives</vt:lpstr>
      <vt:lpstr>Data and data visualizations  are not neutral</vt:lpstr>
      <vt:lpstr>How data can be used to mislead</vt:lpstr>
      <vt:lpstr>How data can be used to mislead</vt:lpstr>
      <vt:lpstr>How data can be used to mislead</vt:lpstr>
      <vt:lpstr>How data can be used to mislead</vt:lpstr>
      <vt:lpstr>Activity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2012-08-24T00:53:15Z</dcterms:created>
  <dcterms:modified xsi:type="dcterms:W3CDTF">2021-08-09T16:02:33Z</dcterms:modified>
</cp:coreProperties>
</file>