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7" r:id="rId3"/>
    <p:sldId id="260" r:id="rId4"/>
    <p:sldId id="279" r:id="rId5"/>
    <p:sldId id="262" r:id="rId6"/>
    <p:sldId id="288" r:id="rId7"/>
    <p:sldId id="292" r:id="rId8"/>
    <p:sldId id="263" r:id="rId9"/>
    <p:sldId id="295" r:id="rId10"/>
    <p:sldId id="293" r:id="rId11"/>
    <p:sldId id="291" r:id="rId12"/>
    <p:sldId id="287" r:id="rId13"/>
    <p:sldId id="290" r:id="rId14"/>
    <p:sldId id="27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32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660"/>
  </p:normalViewPr>
  <p:slideViewPr>
    <p:cSldViewPr>
      <p:cViewPr varScale="1">
        <p:scale>
          <a:sx n="99" d="100"/>
          <a:sy n="99" d="100"/>
        </p:scale>
        <p:origin x="108" y="90"/>
      </p:cViewPr>
      <p:guideLst>
        <p:guide orient="horz" pos="5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CD60-CEAD-41C8-81BA-CB354236F82F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C8F0-8B42-44AA-B9B1-50C20F2A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DA4AF6-F510-4255-BA09-823C3F229C35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48FAB1E-2894-4D3E-B3EA-1D677A54FC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1300" y="1752600"/>
            <a:ext cx="4331473" cy="3048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32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Gilchrist, MLS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rgbClr val="932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sgilchrist@towson.edu</a:t>
            </a:r>
            <a:endParaRPr lang="en-US" sz="2000" b="1" dirty="0" smtClean="0">
              <a:solidFill>
                <a:srgbClr val="932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rgbClr val="932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932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Instruction Librarian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932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S. Cook Library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6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257800" cy="548640"/>
          </a:xfrm>
          <a:solidFill>
            <a:srgbClr val="00B0F0">
              <a:alpha val="72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932968"/>
                </a:solidFill>
              </a:rPr>
              <a:t>Searching as Strategic Exploration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6400800" cy="2743200"/>
          </a:xfrm>
          <a:solidFill>
            <a:srgbClr val="00B0F0">
              <a:alpha val="72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000" dirty="0" smtClean="0"/>
              <a:t>The act of searching often begins with a question that directs the act of finding needed information [using a combination of]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inquiry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discovery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serendipity</a:t>
            </a:r>
            <a:r>
              <a:rPr lang="en-US" sz="2000" dirty="0" smtClean="0"/>
              <a:t>. </a:t>
            </a:r>
          </a:p>
          <a:p>
            <a:pPr marL="0" indent="0" algn="ctr">
              <a:spcBef>
                <a:spcPts val="0"/>
              </a:spcBef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</a:pPr>
            <a:r>
              <a:rPr lang="en-US" sz="2000" dirty="0" smtClean="0"/>
              <a:t>Searching . . . is often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nonlinear</a:t>
            </a:r>
            <a:r>
              <a:rPr lang="en-US" sz="2000" dirty="0" smtClean="0"/>
              <a:t> and iterative, </a:t>
            </a:r>
            <a:br>
              <a:rPr lang="en-US" sz="2000" dirty="0" smtClean="0"/>
            </a:br>
            <a:r>
              <a:rPr lang="en-US" sz="2000" dirty="0" smtClean="0"/>
              <a:t>requiring the evaluation of a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range</a:t>
            </a:r>
            <a:r>
              <a:rPr lang="en-US" sz="2000" dirty="0" smtClean="0"/>
              <a:t> of information sources and the mental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flexibility </a:t>
            </a:r>
            <a:r>
              <a:rPr lang="en-US" sz="2000" dirty="0" smtClean="0"/>
              <a:t>to pursue alternate avenues </a:t>
            </a:r>
            <a:br>
              <a:rPr lang="en-US" sz="2000" dirty="0" smtClean="0"/>
            </a:br>
            <a:r>
              <a:rPr lang="en-US" sz="2000" dirty="0" smtClean="0"/>
              <a:t>as new understanding develops.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8640" y="5105400"/>
            <a:ext cx="804672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ts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Association for College and Research </a:t>
            </a:r>
            <a:b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</a:b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Libraries (ACRL) Framework for </a:t>
            </a:r>
            <a:b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</a:b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Information Literacy for Higher Education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Create an Activity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804672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</a:pPr>
            <a:r>
              <a:rPr lang="en-US" sz="2000" dirty="0" smtClean="0"/>
              <a:t>Group assignments include: 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 smtClean="0"/>
              <a:t>Grade 2</a:t>
            </a:r>
            <a:r>
              <a:rPr lang="en-US" b="0" dirty="0" smtClean="0"/>
              <a:t> – </a:t>
            </a:r>
            <a:br>
              <a:rPr lang="en-US" b="0" dirty="0" smtClean="0"/>
            </a:br>
            <a:r>
              <a:rPr lang="en-US" b="0" dirty="0" smtClean="0"/>
              <a:t>Earth Space Science: Planets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/>
              <a:t>Grade 2</a:t>
            </a:r>
            <a:r>
              <a:rPr lang="en-US" b="0" dirty="0"/>
              <a:t> –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Life </a:t>
            </a:r>
            <a:r>
              <a:rPr lang="en-US" b="0" dirty="0"/>
              <a:t>Science: </a:t>
            </a:r>
            <a:r>
              <a:rPr lang="en-US" b="0" dirty="0" smtClean="0"/>
              <a:t>Plant Life Cycle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/>
              <a:t>Grade 2</a:t>
            </a:r>
            <a:r>
              <a:rPr lang="en-US" b="0" dirty="0"/>
              <a:t> –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Life Science: Animal Life Science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/>
              <a:t>Grade 3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Earth </a:t>
            </a:r>
            <a:r>
              <a:rPr lang="en-US" b="0" dirty="0"/>
              <a:t>Space Science: </a:t>
            </a:r>
            <a:r>
              <a:rPr lang="en-US" b="0" dirty="0" smtClean="0"/>
              <a:t>Geographic Features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/>
              <a:t>Grade 3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Social Studies: Peoples of the Nation and World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/>
              <a:t>Grade 3 </a:t>
            </a:r>
            <a:r>
              <a:rPr lang="en-US" b="0" i="1" dirty="0"/>
              <a:t>– </a:t>
            </a:r>
            <a:br>
              <a:rPr lang="en-US" b="0" i="1" dirty="0"/>
            </a:br>
            <a:r>
              <a:rPr lang="en-US" b="0" i="1" dirty="0"/>
              <a:t>Earth Space Science: Weather and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3259" y="5108138"/>
            <a:ext cx="6032101" cy="12926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http://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mdk12.msde.maryland.gov/</a:t>
            </a:r>
            <a:b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instruction/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commoncore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/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40" y="914401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EBSCO’s Primary Search Database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8640" y="914400"/>
            <a:ext cx="557412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2000" b="1" dirty="0" smtClean="0"/>
              <a:t>Includes </a:t>
            </a:r>
            <a:r>
              <a:rPr lang="en-US" sz="2000" b="1" dirty="0"/>
              <a:t>links to: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Children’s magazines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Audio files for comprehension support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Background information</a:t>
            </a:r>
            <a:endParaRPr lang="en-US" sz="20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Vocabulary keywords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000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Materials may be sorted by Lexile level:</a:t>
            </a:r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1 - 200 to 400	Grade 7 - 950 to 1075</a:t>
            </a:r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2 - 300 to 500	Grade 8 - 1000 to 1100</a:t>
            </a:r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3 - 500 to 700	Grade 9 - 1050 to 1150</a:t>
            </a:r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4 - 650 to 850	Grade 10 - 1100 to 1200</a:t>
            </a:r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5 - 750 to 950	Grade 11 - </a:t>
            </a:r>
            <a:r>
              <a:rPr lang="en-US" sz="1800" dirty="0"/>
              <a:t>1100 to 1300</a:t>
            </a:r>
            <a:endParaRPr lang="en-US" sz="1800" dirty="0" smtClean="0"/>
          </a:p>
          <a:p>
            <a:pPr marL="0" lvl="1" indent="0" defTabSz="876300">
              <a:spcBef>
                <a:spcPts val="0"/>
              </a:spcBef>
              <a:buNone/>
            </a:pPr>
            <a:r>
              <a:rPr lang="en-US" sz="1800" dirty="0" smtClean="0"/>
              <a:t>Grade 6 - 850 to 1050	Grade 12 </a:t>
            </a:r>
            <a:r>
              <a:rPr lang="en-US" sz="1800" dirty="0"/>
              <a:t>- 1100 to 1300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6289" y="5105400"/>
            <a:ext cx="479907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http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://libraries.towson.edu/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0"/>
            <a:ext cx="2564040" cy="3579812"/>
          </a:xfrm>
        </p:spPr>
      </p:pic>
    </p:spTree>
    <p:extLst>
      <p:ext uri="{BB962C8B-B14F-4D97-AF65-F5344CB8AC3E}">
        <p14:creationId xmlns:p14="http://schemas.microsoft.com/office/powerpoint/2010/main" val="28374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Common Sense Media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8640" y="914400"/>
            <a:ext cx="557412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000" dirty="0" smtClean="0"/>
              <a:t>Common Sense Media -</a:t>
            </a:r>
            <a:endParaRPr lang="en-US" sz="2000" dirty="0"/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Digital Citizenship Scope &amp; Sequence</a:t>
            </a:r>
            <a:endParaRPr lang="en-US" sz="2000" dirty="0"/>
          </a:p>
          <a:p>
            <a:pPr lvl="3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Choose K-2; Unit 2; “Using Keywords”</a:t>
            </a:r>
          </a:p>
          <a:p>
            <a:pPr lvl="3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Choose 3-5; Unit 1; “The Key to Keywords”</a:t>
            </a:r>
            <a:endParaRPr lang="en-US" sz="2000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000" b="1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Once you find the lesson plan: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Read Keywords lesson plan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Search EBSCO’s </a:t>
            </a:r>
            <a:r>
              <a:rPr lang="en-US" sz="2000" smtClean="0"/>
              <a:t>Primary </a:t>
            </a:r>
            <a:r>
              <a:rPr lang="en-US" sz="2000" smtClean="0"/>
              <a:t>Search </a:t>
            </a:r>
            <a:r>
              <a:rPr lang="en-US" sz="2000" dirty="0" smtClean="0"/>
              <a:t>for content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Apply content to create your own lesson plan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Share findings with larger group visually, textually, and verbally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052" y="5108138"/>
            <a:ext cx="6651308" cy="12926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https://www.commonsensemedia.org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/</a:t>
            </a:r>
            <a:b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educators/scope-and-sequence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/</a:t>
            </a:r>
          </a:p>
          <a:p>
            <a:pPr algn="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40" y="914400"/>
            <a:ext cx="2743200" cy="2204847"/>
          </a:xfrm>
        </p:spPr>
      </p:pic>
    </p:spTree>
    <p:extLst>
      <p:ext uri="{BB962C8B-B14F-4D97-AF65-F5344CB8AC3E}">
        <p14:creationId xmlns:p14="http://schemas.microsoft.com/office/powerpoint/2010/main" val="32385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Learning outcomes Revisited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804672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/>
              <a:t>Understand digital citizenship and information literacy</a:t>
            </a:r>
            <a:br>
              <a:rPr lang="en-US" sz="2000" dirty="0"/>
            </a:br>
            <a:r>
              <a:rPr lang="en-US" sz="2000" dirty="0"/>
              <a:t>in order to explain these concepts to your own students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b="0" dirty="0" smtClean="0"/>
              <a:t>Locate </a:t>
            </a:r>
            <a:r>
              <a:rPr lang="en-US" sz="2000" b="0" dirty="0"/>
              <a:t>and use EBSCO’s Primary Search database</a:t>
            </a:r>
            <a:br>
              <a:rPr lang="en-US" sz="2000" b="0" dirty="0"/>
            </a:br>
            <a:r>
              <a:rPr lang="en-US" sz="2000" b="0" dirty="0"/>
              <a:t>in order to discover materials for your own lessons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/>
              <a:t>Create lesson plans using information literacy and research skills</a:t>
            </a:r>
            <a:br>
              <a:rPr lang="en-US" sz="2000" dirty="0"/>
            </a:br>
            <a:r>
              <a:rPr lang="en-US" sz="2000" dirty="0"/>
              <a:t>in order to integrate Common Core State Standards into your classes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953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932968"/>
                </a:solidFill>
              </a:rPr>
              <a:t>Questions?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8046720" cy="5029200"/>
          </a:xfrm>
        </p:spPr>
        <p:txBody>
          <a:bodyPr>
            <a:normAutofit/>
          </a:bodyPr>
          <a:lstStyle/>
          <a:p>
            <a:pPr marL="0" indent="0">
              <a:tabLst>
                <a:tab pos="1943100" algn="ctr"/>
                <a:tab pos="3943350" algn="ctr"/>
                <a:tab pos="5943600" algn="ctr"/>
                <a:tab pos="7772400" algn="r"/>
              </a:tabLst>
            </a:pPr>
            <a:r>
              <a:rPr lang="en-US" sz="2000" dirty="0"/>
              <a:t>Feel free to contact us</a:t>
            </a:r>
            <a:r>
              <a:rPr lang="en-US" sz="2000" dirty="0" smtClean="0"/>
              <a:t>:</a:t>
            </a:r>
          </a:p>
          <a:p>
            <a:pPr marL="0" indent="0">
              <a:tabLst>
                <a:tab pos="1371600" algn="ctr"/>
                <a:tab pos="3886200" algn="ctr"/>
                <a:tab pos="6400800" algn="ctr"/>
                <a:tab pos="7772400" algn="r"/>
              </a:tabLst>
            </a:pPr>
            <a:r>
              <a:rPr lang="en-US" dirty="0" smtClean="0">
                <a:solidFill>
                  <a:srgbClr val="932968"/>
                </a:solidFill>
              </a:rPr>
              <a:t>	Sarah </a:t>
            </a:r>
            <a:r>
              <a:rPr lang="en-US" dirty="0">
                <a:solidFill>
                  <a:srgbClr val="932968"/>
                </a:solidFill>
              </a:rPr>
              <a:t>Gilchrist	 </a:t>
            </a:r>
            <a:r>
              <a:rPr lang="en-US" dirty="0" smtClean="0">
                <a:solidFill>
                  <a:srgbClr val="932968"/>
                </a:solidFill>
              </a:rPr>
              <a:t>Claire Holmes	Miriam DesHarnais</a:t>
            </a:r>
            <a:r>
              <a:rPr lang="en-US" dirty="0">
                <a:solidFill>
                  <a:srgbClr val="932968"/>
                </a:solidFill>
              </a:rPr>
              <a:t/>
            </a:r>
            <a:br>
              <a:rPr lang="en-US" dirty="0">
                <a:solidFill>
                  <a:srgbClr val="932968"/>
                </a:solidFill>
              </a:rPr>
            </a:br>
            <a:r>
              <a:rPr lang="en-US" dirty="0" smtClean="0">
                <a:solidFill>
                  <a:srgbClr val="932968"/>
                </a:solidFill>
              </a:rPr>
              <a:t>	</a:t>
            </a:r>
            <a:r>
              <a:rPr lang="en-US" dirty="0" smtClean="0"/>
              <a:t>sgilchrist@towson.edu 	cholmes@towson.edu 	mdesharnais@towson.edu</a:t>
            </a:r>
            <a:r>
              <a:rPr lang="en-US" sz="2000" dirty="0"/>
              <a:t>			</a:t>
            </a:r>
            <a:br>
              <a:rPr lang="en-US" sz="2000" dirty="0"/>
            </a:br>
            <a:r>
              <a:rPr lang="en-US" sz="2000" dirty="0"/>
              <a:t>Or any reference librarian:</a:t>
            </a:r>
          </a:p>
          <a:p>
            <a:pPr marL="0" indent="0" algn="ctr">
              <a:spcAft>
                <a:spcPts val="800"/>
              </a:spcAft>
              <a:tabLst>
                <a:tab pos="1943100" algn="ctr"/>
                <a:tab pos="3943350" algn="ctr"/>
                <a:tab pos="5943600" algn="ctr"/>
                <a:tab pos="7772400" algn="r"/>
              </a:tabLst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932968"/>
                </a:solidFill>
              </a:rPr>
              <a:t>Cook </a:t>
            </a:r>
            <a:r>
              <a:rPr lang="en-US" sz="2000" dirty="0">
                <a:solidFill>
                  <a:srgbClr val="932968"/>
                </a:solidFill>
              </a:rPr>
              <a:t>Library Reference </a:t>
            </a:r>
            <a:r>
              <a:rPr lang="en-US" sz="2000" dirty="0" smtClean="0">
                <a:solidFill>
                  <a:srgbClr val="932968"/>
                </a:solidFill>
              </a:rPr>
              <a:t>Desk Fall Hours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>
              <a:spcBef>
                <a:spcPts val="0"/>
              </a:spcBef>
              <a:tabLst>
                <a:tab pos="1943100" algn="ctr"/>
                <a:tab pos="3943350" algn="ctr"/>
                <a:tab pos="5943600" algn="ctr"/>
                <a:tab pos="7772400" algn="r"/>
              </a:tabLst>
            </a:pPr>
            <a:r>
              <a:rPr lang="en-US" sz="2000" dirty="0" smtClean="0"/>
              <a:t>	Monday to Thursday: 8am-10pm		Friday: 8am-8pm</a:t>
            </a:r>
            <a:endParaRPr lang="en-US" sz="2000" dirty="0"/>
          </a:p>
          <a:p>
            <a:pPr marL="0" indent="0">
              <a:spcBef>
                <a:spcPts val="0"/>
              </a:spcBef>
              <a:tabLst>
                <a:tab pos="1943100" algn="ctr"/>
                <a:tab pos="3943350" algn="ctr"/>
                <a:tab pos="5943600" algn="ctr"/>
                <a:tab pos="7772400" algn="r"/>
              </a:tabLst>
            </a:pPr>
            <a:r>
              <a:rPr lang="en-US" sz="2000" dirty="0" smtClean="0"/>
              <a:t>	Saturday: 12pm-8pm		Sunday: 2pm-10pm</a:t>
            </a:r>
          </a:p>
          <a:p>
            <a:pPr marL="0" indent="0">
              <a:spcBef>
                <a:spcPts val="1800"/>
              </a:spcBef>
              <a:tabLst>
                <a:tab pos="3943350" algn="ctr"/>
                <a:tab pos="7772400" algn="r"/>
              </a:tabLst>
            </a:pPr>
            <a:endParaRPr lang="en-US" sz="2000" dirty="0" smtClean="0">
              <a:solidFill>
                <a:srgbClr val="932968"/>
              </a:solidFill>
            </a:endParaRPr>
          </a:p>
          <a:p>
            <a:pPr marL="0" indent="0">
              <a:spcBef>
                <a:spcPts val="0"/>
              </a:spcBef>
              <a:tabLst>
                <a:tab pos="3943350" algn="ctr"/>
                <a:tab pos="7772400" algn="r"/>
              </a:tabLst>
            </a:pPr>
            <a:r>
              <a:rPr lang="en-US" sz="2000" dirty="0" smtClean="0">
                <a:solidFill>
                  <a:srgbClr val="932968"/>
                </a:solidFill>
              </a:rPr>
              <a:t>Phone</a:t>
            </a:r>
            <a:r>
              <a:rPr lang="en-US" sz="2000" dirty="0" smtClean="0"/>
              <a:t>: 410-704-2462	</a:t>
            </a:r>
            <a:r>
              <a:rPr lang="en-US" sz="2000" dirty="0" smtClean="0">
                <a:solidFill>
                  <a:srgbClr val="932968"/>
                </a:solidFill>
              </a:rPr>
              <a:t>Chat</a:t>
            </a:r>
            <a:r>
              <a:rPr lang="en-US" sz="2000" dirty="0" smtClean="0"/>
              <a:t>: Ask a Librarian	</a:t>
            </a:r>
            <a:r>
              <a:rPr lang="en-US" sz="2000" dirty="0" smtClean="0">
                <a:solidFill>
                  <a:srgbClr val="932968"/>
                </a:solidFill>
              </a:rPr>
              <a:t>Text</a:t>
            </a:r>
            <a:r>
              <a:rPr lang="en-US" sz="2000" dirty="0" smtClean="0"/>
              <a:t>: </a:t>
            </a:r>
            <a:r>
              <a:rPr lang="en-US" sz="2000" dirty="0"/>
              <a:t>410-774-1398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467600" y="2133600"/>
            <a:ext cx="1371600" cy="11430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24!</a:t>
            </a:r>
            <a:br>
              <a:rPr lang="en-US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hours</a:t>
            </a:r>
            <a:endParaRPr lang="en-US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552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8640" y="914400"/>
            <a:ext cx="804672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Fostering Digital Citizenship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10215"/>
          <a:stretch/>
        </p:blipFill>
        <p:spPr>
          <a:xfrm>
            <a:off x="0" y="1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Learning Agenda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804672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932968"/>
                </a:solidFill>
              </a:rPr>
              <a:t>By the end of our activity, you will be able to:</a:t>
            </a:r>
            <a:endParaRPr lang="en-US" sz="2000" dirty="0" smtClean="0"/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/>
              <a:t>Understand digital citizenship and information literacy</a:t>
            </a:r>
            <a:br>
              <a:rPr lang="en-US" sz="2000" dirty="0" smtClean="0"/>
            </a:br>
            <a:r>
              <a:rPr lang="en-US" sz="2000" dirty="0" smtClean="0"/>
              <a:t>in order to explain these concepts to your own students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b="0" dirty="0" smtClean="0"/>
              <a:t>Locate and use EBSCO’s Primary Search database</a:t>
            </a:r>
            <a:br>
              <a:rPr lang="en-US" sz="2000" b="0" dirty="0" smtClean="0"/>
            </a:br>
            <a:r>
              <a:rPr lang="en-US" sz="2000" b="0" dirty="0" smtClean="0"/>
              <a:t>in order to discover materials for your own lessons</a:t>
            </a:r>
          </a:p>
          <a:p>
            <a:pPr eaLnBrk="1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/>
              <a:t>Create lesson plans using information literacy and research skills</a:t>
            </a:r>
            <a:br>
              <a:rPr lang="en-US" sz="2000" dirty="0" smtClean="0"/>
            </a:br>
            <a:r>
              <a:rPr lang="en-US" sz="2000" dirty="0" smtClean="0"/>
              <a:t>in order to integrate Common Core State Standards into your classes</a:t>
            </a:r>
          </a:p>
        </p:txBody>
      </p:sp>
    </p:spTree>
    <p:extLst>
      <p:ext uri="{BB962C8B-B14F-4D97-AF65-F5344CB8AC3E}">
        <p14:creationId xmlns:p14="http://schemas.microsoft.com/office/powerpoint/2010/main" val="2964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59377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Common Core State Standards and the Framework for 21</a:t>
            </a:r>
            <a:r>
              <a:rPr kumimoji="0" lang="en-US" sz="30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st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Century Skills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406399" y="1514374"/>
            <a:ext cx="8204201" cy="32862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15888"/>
            <a:endParaRPr lang="en-US" sz="1000" dirty="0" smtClean="0"/>
          </a:p>
          <a:p>
            <a:pPr marL="115888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Shared Areas of Alignment: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Critical Thinking and Problem Solving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Core Subjects/Content Knowledge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Communication/Comprehension/Critique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Information Literacy</a:t>
            </a:r>
            <a:r>
              <a:rPr lang="en-US" sz="2000" dirty="0" smtClean="0"/>
              <a:t>/Value </a:t>
            </a:r>
            <a:r>
              <a:rPr lang="en-US" sz="2000" dirty="0"/>
              <a:t>Evidence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Self-direction/Independence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Global Awareness/Perspectives and Cultures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Information. Media and Technology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336232"/>
            <a:ext cx="5486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1506" y="5105400"/>
            <a:ext cx="52852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457200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Partnership for 21</a:t>
            </a:r>
            <a:r>
              <a:rPr lang="en-US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Century Skills. (2011). P21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Common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ore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toolkit: A guide to aligning the Common Core State Standards with the framework for 21</a:t>
            </a:r>
            <a:r>
              <a:rPr lang="en-US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century skills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. Washington, DC: Author.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Retrieved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from http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://www.p21.org/storage/documents/P21CommonCoreToolkit.pdf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286000" cy="16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Your OWN Research Experience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804672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</a:pPr>
            <a:r>
              <a:rPr lang="en-US" sz="2000" dirty="0" smtClean="0"/>
              <a:t>In your research classes you learned to: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Find reputable sources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Evaluate materials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Avoid plagiarism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Apply citation styles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Share information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30097"/>
            <a:ext cx="4572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Share Your Experience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914400"/>
            <a:ext cx="463296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</a:pPr>
            <a:r>
              <a:rPr lang="en-US" sz="2000" dirty="0" smtClean="0"/>
              <a:t>In your classes you help students. . . 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Find reputable sources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Evaluate materials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Avoid plagiarism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Apply citation styles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Share information</a:t>
            </a:r>
          </a:p>
          <a:p>
            <a:pPr marL="0" indent="0" eaLnBrk="1" hangingPunct="1">
              <a:spcBef>
                <a:spcPts val="600"/>
              </a:spcBef>
            </a:pPr>
            <a:endParaRPr lang="en-US" sz="2000" dirty="0" smtClean="0"/>
          </a:p>
          <a:p>
            <a:pPr marL="0" indent="0" eaLnBrk="1" hangingPunct="1">
              <a:spcBef>
                <a:spcPts val="600"/>
              </a:spcBef>
            </a:pPr>
            <a:r>
              <a:rPr lang="en-US" sz="2000" dirty="0" smtClean="0"/>
              <a:t>. . . through the creation of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information literacy</a:t>
            </a:r>
            <a:r>
              <a:rPr lang="en-US" sz="2000" dirty="0" smtClean="0"/>
              <a:t> and</a:t>
            </a:r>
            <a:r>
              <a:rPr lang="en-US" sz="2000" dirty="0"/>
              <a:t> </a:t>
            </a:r>
            <a:r>
              <a:rPr lang="en-US" sz="2000" dirty="0" smtClean="0"/>
              <a:t>digital citizenship activities and lesson plans.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b="4268"/>
          <a:stretch/>
        </p:blipFill>
        <p:spPr>
          <a:xfrm>
            <a:off x="5334000" y="1530097"/>
            <a:ext cx="3276600" cy="30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495800" cy="548640"/>
          </a:xfrm>
          <a:solidFill>
            <a:srgbClr val="00B0F0">
              <a:alpha val="72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932968"/>
                </a:solidFill>
              </a:rPr>
              <a:t>Scholarship AS Conversation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6400800" cy="2743200"/>
          </a:xfrm>
          <a:solidFill>
            <a:srgbClr val="00B0F0">
              <a:alpha val="72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000" dirty="0" smtClean="0"/>
              <a:t>Research in scholarly and professional fields </a:t>
            </a:r>
            <a:br>
              <a:rPr lang="en-US" sz="2000" dirty="0" smtClean="0"/>
            </a:br>
            <a:r>
              <a:rPr lang="en-US" sz="2000" dirty="0" smtClean="0"/>
              <a:t>is a discursive practice in which ideas are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formulated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debated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weighed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against one another over extended periods of time.</a:t>
            </a:r>
          </a:p>
          <a:p>
            <a:pPr marL="0" indent="0" algn="ctr">
              <a:spcBef>
                <a:spcPts val="0"/>
              </a:spcBef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</a:pPr>
            <a:r>
              <a:rPr lang="en-US" sz="2000" dirty="0" smtClean="0"/>
              <a:t>Experts understand that a given issue may be characterized by several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competing perspectives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8640" y="5105400"/>
            <a:ext cx="804672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ts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Association for College and Research </a:t>
            </a:r>
            <a:b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</a:b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Libraries (ACRL) Framework for </a:t>
            </a:r>
            <a:b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</a:br>
            <a:r>
              <a:rPr 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Information Literacy for Higher Education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ISTC 301/501 Course Gateway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8640" y="914400"/>
            <a:ext cx="379719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000" dirty="0"/>
              <a:t>Course Gateway-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Cook Library Homepage; </a:t>
            </a:r>
          </a:p>
          <a:p>
            <a:pPr lvl="3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Research tab;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select </a:t>
            </a:r>
            <a:r>
              <a:rPr lang="en-US" sz="2000" dirty="0"/>
              <a:t>Course Gateways</a:t>
            </a:r>
          </a:p>
          <a:p>
            <a:pPr lvl="4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View all…;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choose ISTC 301/501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000" b="1" dirty="0"/>
              <a:t>Includes links to: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Research materials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Your Librarian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Help </a:t>
            </a:r>
            <a:r>
              <a:rPr lang="en-US" sz="2000" dirty="0"/>
              <a:t>Guides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Recommended Websites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6289" y="5105400"/>
            <a:ext cx="479907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http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://libraries.towson.edu/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42" y="924233"/>
            <a:ext cx="4136948" cy="3579812"/>
          </a:xfrm>
        </p:spPr>
      </p:pic>
    </p:spTree>
    <p:extLst>
      <p:ext uri="{BB962C8B-B14F-4D97-AF65-F5344CB8AC3E}">
        <p14:creationId xmlns:p14="http://schemas.microsoft.com/office/powerpoint/2010/main" val="26359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32968"/>
                </a:solidFill>
              </a:rPr>
              <a:t>New Gateways - </a:t>
            </a:r>
            <a:r>
              <a:rPr lang="en-US" sz="2400" b="1" dirty="0" err="1" smtClean="0">
                <a:solidFill>
                  <a:srgbClr val="932968"/>
                </a:solidFill>
              </a:rPr>
              <a:t>LibGuides</a:t>
            </a:r>
            <a:endParaRPr lang="en-US" sz="2400" b="1" dirty="0" smtClean="0">
              <a:solidFill>
                <a:srgbClr val="932968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8640" y="914400"/>
            <a:ext cx="804672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LibGuides</a:t>
            </a:r>
            <a:r>
              <a:rPr lang="en-US" sz="2000" dirty="0" smtClean="0">
                <a:solidFill>
                  <a:srgbClr val="000000"/>
                </a:solidFill>
              </a:rPr>
              <a:t> are: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Easy to Update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List </a:t>
            </a:r>
            <a:r>
              <a:rPr lang="en-US" sz="2000" dirty="0" smtClean="0">
                <a:solidFill>
                  <a:srgbClr val="000000"/>
                </a:solidFill>
              </a:rPr>
              <a:t>Liaison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Link </a:t>
            </a:r>
            <a:r>
              <a:rPr lang="en-US" sz="2000" dirty="0">
                <a:solidFill>
                  <a:srgbClr val="000000"/>
                </a:solidFill>
              </a:rPr>
              <a:t>to Databases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Present Alternate Sources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5872" y="5105400"/>
            <a:ext cx="608948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http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ahoma" pitchFamily="34" charset="0"/>
              </a:rPr>
              <a:t>://towson.demo.libguides.com/</a:t>
            </a: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cs typeface="Tahoma" pitchFamily="34" charset="0"/>
            </a:endParaRPr>
          </a:p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007714"/>
            <a:ext cx="4572000" cy="34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1444</TotalTime>
  <Words>430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Tahoma</vt:lpstr>
      <vt:lpstr>Tunga</vt:lpstr>
      <vt:lpstr>Wingdings</vt:lpstr>
      <vt:lpstr>Angles</vt:lpstr>
      <vt:lpstr>PowerPoint Presentation</vt:lpstr>
      <vt:lpstr>PowerPoint Presentation</vt:lpstr>
      <vt:lpstr>Learning Agenda</vt:lpstr>
      <vt:lpstr>PowerPoint Presentation</vt:lpstr>
      <vt:lpstr>Your OWN Research Experience</vt:lpstr>
      <vt:lpstr>Share Your Experience</vt:lpstr>
      <vt:lpstr>Scholarship AS Conversation</vt:lpstr>
      <vt:lpstr>ISTC 301/501 Course Gateway</vt:lpstr>
      <vt:lpstr>New Gateways - LibGuides</vt:lpstr>
      <vt:lpstr>Searching as Strategic Exploration</vt:lpstr>
      <vt:lpstr>Create an Activity</vt:lpstr>
      <vt:lpstr>EBSCO’s Primary Search Database</vt:lpstr>
      <vt:lpstr>Common Sense Media</vt:lpstr>
      <vt:lpstr>Learning outcomes Revisited</vt:lpstr>
      <vt:lpstr>Questions?</vt:lpstr>
    </vt:vector>
  </TitlesOfParts>
  <Company>Towson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cholmes</dc:creator>
  <cp:lastModifiedBy>Sarah Burns Gilchrist</cp:lastModifiedBy>
  <cp:revision>237</cp:revision>
  <dcterms:created xsi:type="dcterms:W3CDTF">2012-03-01T20:40:54Z</dcterms:created>
  <dcterms:modified xsi:type="dcterms:W3CDTF">2016-02-25T21:40:44Z</dcterms:modified>
</cp:coreProperties>
</file>