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60" r:id="rId3"/>
    <p:sldId id="262" r:id="rId4"/>
    <p:sldId id="263" r:id="rId5"/>
    <p:sldId id="264" r:id="rId6"/>
    <p:sldId id="265" r:id="rId7"/>
    <p:sldId id="267" r:id="rId8"/>
    <p:sldId id="266" r:id="rId9"/>
    <p:sldId id="268" r:id="rId10"/>
    <p:sldId id="269" r:id="rId11"/>
    <p:sldId id="270" r:id="rId12"/>
    <p:sldId id="271" r:id="rId13"/>
    <p:sldId id="273" r:id="rId14"/>
    <p:sldId id="272" r:id="rId15"/>
    <p:sldId id="275" r:id="rId16"/>
    <p:sldId id="274" r:id="rId17"/>
    <p:sldId id="276"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4660"/>
  </p:normalViewPr>
  <p:slideViewPr>
    <p:cSldViewPr snapToGrid="0">
      <p:cViewPr varScale="1">
        <p:scale>
          <a:sx n="118" d="100"/>
          <a:sy n="118" d="100"/>
        </p:scale>
        <p:origin x="329" y="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556da640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556da640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2594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94471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542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5934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2121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5806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6151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834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390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3982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701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3266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44985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9726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7def3a2b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7def3a2b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7063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373950"/>
            <a:ext cx="8520600" cy="1580400"/>
          </a:xfrm>
          <a:prstGeom prst="rect">
            <a:avLst/>
          </a:prstGeom>
        </p:spPr>
        <p:txBody>
          <a:bodyPr spcFirstLastPara="1" wrap="square" lIns="91425" tIns="91425" rIns="91425" bIns="91425" anchor="b" anchorCtr="0">
            <a:noAutofit/>
          </a:bodyPr>
          <a:lstStyle/>
          <a:p>
            <a:pPr lvl="0">
              <a:lnSpc>
                <a:spcPct val="80000"/>
              </a:lnSpc>
            </a:pPr>
            <a:r>
              <a:rPr lang="en-US" sz="3900" b="1" dirty="0">
                <a:solidFill>
                  <a:schemeClr val="lt1"/>
                </a:solidFill>
                <a:latin typeface="Raleway"/>
                <a:ea typeface="Raleway"/>
                <a:cs typeface="Raleway"/>
                <a:sym typeface="Raleway"/>
              </a:rPr>
              <a:t>Geospatial Tools for</a:t>
            </a:r>
            <a:br>
              <a:rPr lang="en-US" sz="3900" b="1" dirty="0">
                <a:solidFill>
                  <a:schemeClr val="lt1"/>
                </a:solidFill>
                <a:latin typeface="Raleway"/>
                <a:ea typeface="Raleway"/>
                <a:cs typeface="Raleway"/>
                <a:sym typeface="Raleway"/>
              </a:rPr>
            </a:br>
            <a:r>
              <a:rPr lang="en-US" sz="3900" b="1" dirty="0">
                <a:solidFill>
                  <a:schemeClr val="lt1"/>
                </a:solidFill>
                <a:latin typeface="Raleway"/>
                <a:ea typeface="Raleway"/>
                <a:cs typeface="Raleway"/>
                <a:sym typeface="Raleway"/>
              </a:rPr>
              <a:t>Environmental Health Issues</a:t>
            </a:r>
            <a:endParaRPr sz="3900" b="1" dirty="0">
              <a:solidFill>
                <a:schemeClr val="lt1"/>
              </a:solidFill>
              <a:latin typeface="Raleway"/>
              <a:ea typeface="Raleway"/>
              <a:cs typeface="Raleway"/>
              <a:sym typeface="Raleway"/>
            </a:endParaRPr>
          </a:p>
        </p:txBody>
      </p:sp>
      <p:sp>
        <p:nvSpPr>
          <p:cNvPr id="55" name="Google Shape;55;p13"/>
          <p:cNvSpPr txBox="1">
            <a:spLocks noGrp="1"/>
          </p:cNvSpPr>
          <p:nvPr>
            <p:ph type="subTitle" idx="1"/>
          </p:nvPr>
        </p:nvSpPr>
        <p:spPr>
          <a:xfrm>
            <a:off x="311700" y="2231440"/>
            <a:ext cx="8520600" cy="1686300"/>
          </a:xfrm>
          <a:prstGeom prst="rect">
            <a:avLst/>
          </a:prstGeom>
        </p:spPr>
        <p:txBody>
          <a:bodyPr spcFirstLastPara="1" wrap="square" lIns="91425" tIns="91425" rIns="91425" bIns="91425" anchor="t" anchorCtr="0">
            <a:noAutofit/>
          </a:bodyPr>
          <a:lstStyle/>
          <a:p>
            <a:pPr marL="0" lvl="0" indent="0">
              <a:lnSpc>
                <a:spcPct val="90000"/>
              </a:lnSpc>
            </a:pPr>
            <a:r>
              <a:rPr lang="en-US" sz="2000" b="1" dirty="0">
                <a:solidFill>
                  <a:schemeClr val="lt1"/>
                </a:solidFill>
                <a:latin typeface="Raleway"/>
                <a:ea typeface="Raleway"/>
                <a:cs typeface="Raleway"/>
                <a:sym typeface="Raleway"/>
              </a:rPr>
              <a:t>Chunrong Jia, Ph.D.</a:t>
            </a:r>
          </a:p>
          <a:p>
            <a:pPr marL="0" lvl="0" indent="0" algn="ctr" rtl="0">
              <a:lnSpc>
                <a:spcPct val="90000"/>
              </a:lnSpc>
              <a:spcBef>
                <a:spcPts val="0"/>
              </a:spcBef>
              <a:spcAft>
                <a:spcPts val="0"/>
              </a:spcAft>
              <a:buClr>
                <a:schemeClr val="dk1"/>
              </a:buClr>
              <a:buSzPts val="1100"/>
              <a:buFont typeface="Arial"/>
              <a:buNone/>
            </a:pPr>
            <a:endParaRPr lang="en-US" sz="1800" dirty="0">
              <a:solidFill>
                <a:srgbClr val="D8AB0B"/>
              </a:solidFill>
              <a:latin typeface="Raleway"/>
              <a:ea typeface="Raleway"/>
              <a:cs typeface="Raleway"/>
              <a:sym typeface="Raleway"/>
            </a:endParaRPr>
          </a:p>
        </p:txBody>
      </p:sp>
      <p:sp>
        <p:nvSpPr>
          <p:cNvPr id="4" name="AutoShape 2">
            <a:extLst>
              <a:ext uri="{FF2B5EF4-FFF2-40B4-BE49-F238E27FC236}">
                <a16:creationId xmlns:a16="http://schemas.microsoft.com/office/drawing/2014/main" id="{E65F30C0-9592-4BE9-A7A0-DDAE603D8F5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id="{9E0EFB7B-B4AE-4486-B238-5741974F9CA1}"/>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A7B1705E-FFB9-422A-97CA-54B96F5FFD9D}"/>
              </a:ext>
            </a:extLst>
          </p:cNvPr>
          <p:cNvSpPr txBox="1"/>
          <p:nvPr/>
        </p:nvSpPr>
        <p:spPr>
          <a:xfrm>
            <a:off x="0" y="4076409"/>
            <a:ext cx="9144000" cy="1067091"/>
          </a:xfrm>
          <a:prstGeom prst="rect">
            <a:avLst/>
          </a:prstGeom>
          <a:solidFill>
            <a:schemeClr val="bg1"/>
          </a:solidFill>
        </p:spPr>
        <p:txBody>
          <a:bodyPr wrap="square" rtlCol="0">
            <a:spAutoFit/>
          </a:bodyPr>
          <a:lstStyle/>
          <a:p>
            <a:endParaRPr lang="en-US" dirty="0"/>
          </a:p>
        </p:txBody>
      </p:sp>
      <p:pic>
        <p:nvPicPr>
          <p:cNvPr id="14" name="Google Shape;71;p15">
            <a:extLst>
              <a:ext uri="{FF2B5EF4-FFF2-40B4-BE49-F238E27FC236}">
                <a16:creationId xmlns:a16="http://schemas.microsoft.com/office/drawing/2014/main" id="{C87DE8D8-7E29-4D46-827B-629266DFB511}"/>
              </a:ext>
            </a:extLst>
          </p:cNvPr>
          <p:cNvPicPr preferRelativeResize="0"/>
          <p:nvPr/>
        </p:nvPicPr>
        <p:blipFill>
          <a:blip r:embed="rId3">
            <a:alphaModFix/>
          </a:blip>
          <a:stretch>
            <a:fillRect/>
          </a:stretch>
        </p:blipFill>
        <p:spPr>
          <a:xfrm>
            <a:off x="311700" y="4270805"/>
            <a:ext cx="2660903" cy="706516"/>
          </a:xfrm>
          <a:prstGeom prst="rect">
            <a:avLst/>
          </a:prstGeom>
          <a:noFill/>
          <a:ln>
            <a:noFill/>
          </a:ln>
        </p:spPr>
      </p:pic>
      <p:pic>
        <p:nvPicPr>
          <p:cNvPr id="3" name="Picture 2" descr="Shape&#10;&#10;Description automatically generated with low confidence">
            <a:extLst>
              <a:ext uri="{FF2B5EF4-FFF2-40B4-BE49-F238E27FC236}">
                <a16:creationId xmlns:a16="http://schemas.microsoft.com/office/drawing/2014/main" id="{CA461701-FBC5-9842-58E9-5AD814E85FBD}"/>
              </a:ext>
            </a:extLst>
          </p:cNvPr>
          <p:cNvPicPr>
            <a:picLocks noChangeAspect="1"/>
          </p:cNvPicPr>
          <p:nvPr/>
        </p:nvPicPr>
        <p:blipFill>
          <a:blip r:embed="rId4"/>
          <a:stretch>
            <a:fillRect/>
          </a:stretch>
        </p:blipFill>
        <p:spPr>
          <a:xfrm>
            <a:off x="7468427" y="3725151"/>
            <a:ext cx="1363873" cy="13638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5">
                    <a:lumMod val="75000"/>
                  </a:schemeClr>
                </a:solidFill>
                <a:latin typeface="Raleway"/>
                <a:ea typeface="Raleway"/>
                <a:cs typeface="Raleway"/>
                <a:sym typeface="Raleway"/>
              </a:rPr>
              <a:t>Spatial Regression Analysis – An Example</a:t>
            </a:r>
            <a:endParaRPr b="1" dirty="0">
              <a:solidFill>
                <a:schemeClr val="accent5">
                  <a:lumMod val="75000"/>
                </a:schemeClr>
              </a:solidFill>
              <a:latin typeface="Raleway"/>
              <a:ea typeface="Raleway"/>
              <a:cs typeface="Raleway"/>
              <a:sym typeface="Raleway"/>
            </a:endParaRPr>
          </a:p>
        </p:txBody>
      </p:sp>
      <p:sp>
        <p:nvSpPr>
          <p:cNvPr id="88" name="Google Shape;88;p17"/>
          <p:cNvSpPr txBox="1">
            <a:spLocks noGrp="1"/>
          </p:cNvSpPr>
          <p:nvPr>
            <p:ph type="body" idx="1"/>
          </p:nvPr>
        </p:nvSpPr>
        <p:spPr>
          <a:xfrm>
            <a:off x="311700" y="1152475"/>
            <a:ext cx="8520600" cy="303311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altLang="zh-CN" dirty="0">
                <a:solidFill>
                  <a:schemeClr val="tx1"/>
                </a:solidFill>
                <a:latin typeface="Raleway"/>
                <a:ea typeface="Raleway"/>
                <a:cs typeface="Raleway"/>
                <a:sym typeface="Raleway"/>
              </a:rPr>
              <a:t>G</a:t>
            </a:r>
            <a:r>
              <a:rPr lang="en-US" dirty="0">
                <a:solidFill>
                  <a:schemeClr val="tx1"/>
                </a:solidFill>
                <a:latin typeface="Raleway"/>
                <a:ea typeface="Raleway"/>
                <a:cs typeface="Raleway"/>
                <a:sym typeface="Raleway"/>
              </a:rPr>
              <a:t>eospatially weighted regression (GWR) analysis, e.g.,</a:t>
            </a:r>
            <a:endParaRPr lang="en-US" altLang="zh-CN" dirty="0">
              <a:solidFill>
                <a:schemeClr val="tx1"/>
              </a:solidFill>
              <a:latin typeface="Raleway"/>
              <a:ea typeface="Raleway"/>
              <a:cs typeface="Raleway"/>
              <a:sym typeface="Raleway"/>
            </a:endParaRPr>
          </a:p>
          <a:p>
            <a:pPr marL="0" lvl="0" indent="0" algn="l" rtl="0">
              <a:spcBef>
                <a:spcPts val="0"/>
              </a:spcBef>
              <a:spcAft>
                <a:spcPts val="1600"/>
              </a:spcAft>
              <a:buNone/>
            </a:pPr>
            <a:r>
              <a:rPr lang="en-US" altLang="zh-CN" dirty="0">
                <a:solidFill>
                  <a:schemeClr val="tx1"/>
                </a:solidFill>
                <a:latin typeface="Raleway"/>
                <a:ea typeface="Raleway"/>
                <a:cs typeface="Raleway"/>
                <a:sym typeface="Raleway"/>
              </a:rPr>
              <a:t>	Exposure </a:t>
            </a:r>
            <a:r>
              <a:rPr lang="en-US" dirty="0">
                <a:solidFill>
                  <a:schemeClr val="tx1"/>
                </a:solidFill>
                <a:latin typeface="Raleway"/>
                <a:ea typeface="Raleway"/>
                <a:cs typeface="Raleway"/>
                <a:sym typeface="Raleway"/>
              </a:rPr>
              <a:t>= AA%  + covariables + </a:t>
            </a:r>
            <a:r>
              <a:rPr lang="el-GR" dirty="0">
                <a:solidFill>
                  <a:schemeClr val="tx1"/>
                </a:solidFill>
                <a:latin typeface="Raleway"/>
                <a:ea typeface="Raleway"/>
                <a:cs typeface="Raleway"/>
                <a:sym typeface="Raleway"/>
              </a:rPr>
              <a:t>λ</a:t>
            </a:r>
            <a:r>
              <a:rPr lang="en-US" dirty="0">
                <a:solidFill>
                  <a:schemeClr val="tx1"/>
                </a:solidFill>
                <a:latin typeface="Raleway"/>
                <a:ea typeface="Raleway"/>
                <a:cs typeface="Raleway"/>
                <a:sym typeface="Raleway"/>
              </a:rPr>
              <a:t>Wu + e</a:t>
            </a:r>
          </a:p>
          <a:p>
            <a:pPr marL="0" lvl="0" indent="0" algn="l" rtl="0">
              <a:spcBef>
                <a:spcPts val="0"/>
              </a:spcBef>
              <a:spcAft>
                <a:spcPts val="1600"/>
              </a:spcAft>
              <a:buNone/>
            </a:pPr>
            <a:r>
              <a:rPr lang="en-US" dirty="0">
                <a:solidFill>
                  <a:schemeClr val="tx1"/>
                </a:solidFill>
                <a:latin typeface="Raleway"/>
                <a:ea typeface="Raleway"/>
                <a:cs typeface="Raleway"/>
                <a:sym typeface="Raleway"/>
              </a:rPr>
              <a:t>where AA% is the percent of African Americans, </a:t>
            </a:r>
            <a:r>
              <a:rPr lang="el-GR" dirty="0">
                <a:solidFill>
                  <a:schemeClr val="tx1"/>
                </a:solidFill>
                <a:latin typeface="Raleway"/>
                <a:ea typeface="Raleway"/>
                <a:cs typeface="Raleway"/>
                <a:sym typeface="Raleway"/>
              </a:rPr>
              <a:t>λ</a:t>
            </a:r>
            <a:r>
              <a:rPr lang="en-US" dirty="0">
                <a:solidFill>
                  <a:schemeClr val="tx1"/>
                </a:solidFill>
                <a:latin typeface="Raleway"/>
                <a:ea typeface="Raleway"/>
                <a:cs typeface="Raleway"/>
                <a:sym typeface="Raleway"/>
              </a:rPr>
              <a:t>, W, and u are spatial parameters, and e represents the random error term in the ordinary linear square (OLS) model.</a:t>
            </a:r>
          </a:p>
          <a:p>
            <a:pPr marL="0" lvl="0" indent="0" algn="l" rtl="0">
              <a:spcBef>
                <a:spcPts val="0"/>
              </a:spcBef>
              <a:spcAft>
                <a:spcPts val="1600"/>
              </a:spcAft>
              <a:buNone/>
            </a:pPr>
            <a:r>
              <a:rPr lang="en-US" dirty="0">
                <a:solidFill>
                  <a:schemeClr val="tx1"/>
                </a:solidFill>
                <a:latin typeface="Raleway"/>
                <a:ea typeface="Raleway"/>
                <a:cs typeface="Raleway"/>
                <a:sym typeface="Raleway"/>
              </a:rPr>
              <a:t>In Memphis, AA neighborhoods had 6% more exposure than white neighborhoods.</a:t>
            </a: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3361975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5">
                    <a:lumMod val="75000"/>
                  </a:schemeClr>
                </a:solidFill>
                <a:latin typeface="Raleway"/>
                <a:ea typeface="Raleway"/>
                <a:cs typeface="Raleway"/>
                <a:sym typeface="Raleway"/>
              </a:rPr>
              <a:t>Causes of Environmental Disparities</a:t>
            </a:r>
            <a:endParaRPr b="1" dirty="0">
              <a:solidFill>
                <a:schemeClr val="accent5">
                  <a:lumMod val="75000"/>
                </a:schemeClr>
              </a:solidFill>
              <a:latin typeface="Raleway"/>
              <a:ea typeface="Raleway"/>
              <a:cs typeface="Raleway"/>
              <a:sym typeface="Raleway"/>
            </a:endParaRPr>
          </a:p>
        </p:txBody>
      </p:sp>
      <p:sp>
        <p:nvSpPr>
          <p:cNvPr id="88" name="Google Shape;88;p17"/>
          <p:cNvSpPr txBox="1">
            <a:spLocks noGrp="1"/>
          </p:cNvSpPr>
          <p:nvPr>
            <p:ph type="body" idx="1"/>
          </p:nvPr>
        </p:nvSpPr>
        <p:spPr>
          <a:xfrm>
            <a:off x="311700" y="1152475"/>
            <a:ext cx="8520600" cy="3033112"/>
          </a:xfrm>
          <a:prstGeom prst="rect">
            <a:avLst/>
          </a:prstGeom>
        </p:spPr>
        <p:txBody>
          <a:bodyPr spcFirstLastPara="1" wrap="square" lIns="91425" tIns="91425" rIns="91425" bIns="91425" anchor="t" anchorCtr="0">
            <a:noAutofit/>
          </a:bodyPr>
          <a:lstStyle/>
          <a:p>
            <a:pPr marL="285750" indent="-285750">
              <a:spcAft>
                <a:spcPts val="1600"/>
              </a:spcAft>
            </a:pPr>
            <a:r>
              <a:rPr lang="en-US" b="1" dirty="0">
                <a:solidFill>
                  <a:schemeClr val="tx1"/>
                </a:solidFill>
                <a:latin typeface="Raleway"/>
                <a:ea typeface="Raleway"/>
                <a:cs typeface="Raleway"/>
                <a:sym typeface="Raleway"/>
              </a:rPr>
              <a:t>“Siting”:</a:t>
            </a:r>
            <a:r>
              <a:rPr lang="en-US" dirty="0">
                <a:solidFill>
                  <a:schemeClr val="tx1"/>
                </a:solidFill>
                <a:latin typeface="Raleway"/>
                <a:ea typeface="Raleway"/>
                <a:cs typeface="Raleway"/>
                <a:sym typeface="Raleway"/>
              </a:rPr>
              <a:t> it is easy for companies to locate their polluting facilities in disadvantaged communities.</a:t>
            </a:r>
          </a:p>
          <a:p>
            <a:pPr marL="285750" indent="-285750">
              <a:spcAft>
                <a:spcPts val="1600"/>
              </a:spcAft>
            </a:pPr>
            <a:r>
              <a:rPr lang="en-US" b="1" dirty="0">
                <a:solidFill>
                  <a:schemeClr val="tx1"/>
                </a:solidFill>
                <a:latin typeface="Raleway"/>
                <a:ea typeface="Raleway"/>
                <a:cs typeface="Raleway"/>
                <a:sym typeface="Raleway"/>
              </a:rPr>
              <a:t>“Move-in”: </a:t>
            </a:r>
            <a:r>
              <a:rPr lang="en-US" dirty="0">
                <a:solidFill>
                  <a:schemeClr val="tx1"/>
                </a:solidFill>
                <a:latin typeface="Raleway"/>
                <a:ea typeface="Raleway"/>
                <a:cs typeface="Raleway"/>
                <a:sym typeface="Raleway"/>
              </a:rPr>
              <a:t>low-income or minority people tend to move into polluted areas due to job opportunities and low housing costs.</a:t>
            </a:r>
          </a:p>
          <a:p>
            <a:pPr marL="285750" indent="-285750">
              <a:spcAft>
                <a:spcPts val="1600"/>
              </a:spcAft>
            </a:pPr>
            <a:r>
              <a:rPr lang="en-US" dirty="0">
                <a:solidFill>
                  <a:schemeClr val="tx1"/>
                </a:solidFill>
                <a:latin typeface="Raleway"/>
                <a:ea typeface="Raleway"/>
                <a:cs typeface="Raleway"/>
                <a:sym typeface="Raleway"/>
              </a:rPr>
              <a:t>Temporal studies found that disparities were driven primarily by “siting” rather than “move-in.</a:t>
            </a: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3892860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accent5">
                    <a:lumMod val="75000"/>
                  </a:schemeClr>
                </a:solidFill>
                <a:latin typeface="Raleway"/>
                <a:ea typeface="Raleway"/>
                <a:cs typeface="Raleway"/>
                <a:sym typeface="Raleway"/>
              </a:rPr>
              <a:t>Exposure-Health Associations</a:t>
            </a:r>
            <a:endParaRPr b="1" dirty="0">
              <a:solidFill>
                <a:schemeClr val="accent5">
                  <a:lumMod val="75000"/>
                </a:schemeClr>
              </a:solidFill>
              <a:latin typeface="Raleway"/>
              <a:ea typeface="Raleway"/>
              <a:cs typeface="Raleway"/>
              <a:sym typeface="Raleway"/>
            </a:endParaRPr>
          </a:p>
        </p:txBody>
      </p:sp>
      <p:sp>
        <p:nvSpPr>
          <p:cNvPr id="88" name="Google Shape;88;p17"/>
          <p:cNvSpPr txBox="1">
            <a:spLocks noGrp="1"/>
          </p:cNvSpPr>
          <p:nvPr>
            <p:ph type="body" idx="1"/>
          </p:nvPr>
        </p:nvSpPr>
        <p:spPr>
          <a:xfrm>
            <a:off x="311700" y="1048652"/>
            <a:ext cx="8520600" cy="3033112"/>
          </a:xfrm>
          <a:prstGeom prst="rect">
            <a:avLst/>
          </a:prstGeom>
        </p:spPr>
        <p:txBody>
          <a:bodyPr spcFirstLastPara="1" wrap="square" lIns="91425" tIns="91425" rIns="91425" bIns="91425" anchor="t" anchorCtr="0">
            <a:noAutofit/>
          </a:bodyPr>
          <a:lstStyle/>
          <a:p>
            <a:pPr marL="285750" indent="-285750">
              <a:spcAft>
                <a:spcPts val="1600"/>
              </a:spcAft>
            </a:pPr>
            <a:r>
              <a:rPr lang="en-US" dirty="0">
                <a:solidFill>
                  <a:schemeClr val="tx1"/>
                </a:solidFill>
                <a:latin typeface="Raleway"/>
                <a:ea typeface="Raleway"/>
                <a:cs typeface="Raleway"/>
                <a:sym typeface="Raleway"/>
              </a:rPr>
              <a:t>Environmental epidemiology provides tools to examine exposure-health associations.</a:t>
            </a:r>
          </a:p>
          <a:p>
            <a:pPr marL="285750" indent="-285750">
              <a:spcAft>
                <a:spcPts val="1600"/>
              </a:spcAft>
            </a:pPr>
            <a:r>
              <a:rPr lang="en-US" dirty="0">
                <a:solidFill>
                  <a:schemeClr val="tx1"/>
                </a:solidFill>
                <a:latin typeface="Raleway"/>
                <a:ea typeface="Raleway"/>
                <a:cs typeface="Raleway"/>
                <a:sym typeface="Raleway"/>
              </a:rPr>
              <a:t>Environmental epidemiology is the study of the distribution and environmental determinants of disease.</a:t>
            </a:r>
          </a:p>
          <a:p>
            <a:pPr marL="742950" lvl="1" indent="-285750">
              <a:spcBef>
                <a:spcPts val="0"/>
              </a:spcBef>
              <a:spcAft>
                <a:spcPts val="600"/>
              </a:spcAft>
            </a:pPr>
            <a:r>
              <a:rPr lang="en-US" dirty="0">
                <a:solidFill>
                  <a:schemeClr val="tx1"/>
                </a:solidFill>
                <a:latin typeface="Raleway"/>
                <a:ea typeface="Raleway"/>
                <a:cs typeface="Raleway"/>
                <a:sym typeface="Raleway"/>
              </a:rPr>
              <a:t>Examines the association in real-world scenarios among human populations.</a:t>
            </a:r>
          </a:p>
          <a:p>
            <a:pPr marL="742950" lvl="1" indent="-285750">
              <a:spcBef>
                <a:spcPts val="0"/>
              </a:spcBef>
              <a:spcAft>
                <a:spcPts val="600"/>
              </a:spcAft>
            </a:pPr>
            <a:r>
              <a:rPr lang="en-US" dirty="0">
                <a:solidFill>
                  <a:schemeClr val="tx1"/>
                </a:solidFill>
                <a:latin typeface="Raleway"/>
                <a:ea typeface="Raleway"/>
                <a:cs typeface="Raleway"/>
                <a:sym typeface="Raleway"/>
              </a:rPr>
              <a:t>Descriptive studies: case, cross-sectional, and ecologic studies. They cannot confirm the causal relationship but formulate hypotheses.</a:t>
            </a:r>
          </a:p>
          <a:p>
            <a:pPr marL="742950" lvl="1" indent="-285750">
              <a:spcBef>
                <a:spcPts val="0"/>
              </a:spcBef>
              <a:spcAft>
                <a:spcPts val="600"/>
              </a:spcAft>
            </a:pPr>
            <a:r>
              <a:rPr lang="en-US" dirty="0">
                <a:solidFill>
                  <a:schemeClr val="tx1"/>
                </a:solidFill>
                <a:latin typeface="Raleway"/>
                <a:ea typeface="Raleway"/>
                <a:cs typeface="Raleway"/>
                <a:sym typeface="Raleway"/>
              </a:rPr>
              <a:t>Analytic studies: cohort, case-control, and case-crossover studies. Test the hypothesized association between exposure and outcome. </a:t>
            </a: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3247952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accent5">
                    <a:lumMod val="75000"/>
                  </a:schemeClr>
                </a:solidFill>
                <a:latin typeface="Raleway"/>
                <a:ea typeface="Raleway"/>
                <a:cs typeface="Raleway"/>
                <a:sym typeface="Raleway"/>
              </a:rPr>
              <a:t>Spatial Epidemiology - Mapping</a:t>
            </a:r>
            <a:endParaRPr b="1" dirty="0">
              <a:solidFill>
                <a:schemeClr val="accent5">
                  <a:lumMod val="75000"/>
                </a:schemeClr>
              </a:solidFill>
              <a:latin typeface="Raleway"/>
              <a:ea typeface="Raleway"/>
              <a:cs typeface="Raleway"/>
              <a:sym typeface="Raleway"/>
            </a:endParaRP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grpSp>
        <p:nvGrpSpPr>
          <p:cNvPr id="2" name="Group 1">
            <a:extLst>
              <a:ext uri="{FF2B5EF4-FFF2-40B4-BE49-F238E27FC236}">
                <a16:creationId xmlns:a16="http://schemas.microsoft.com/office/drawing/2014/main" id="{4ED90A6E-3B20-FCBE-2EBC-8D49FF44E713}"/>
              </a:ext>
            </a:extLst>
          </p:cNvPr>
          <p:cNvGrpSpPr/>
          <p:nvPr/>
        </p:nvGrpSpPr>
        <p:grpSpPr>
          <a:xfrm>
            <a:off x="487359" y="1151704"/>
            <a:ext cx="7619996" cy="2943641"/>
            <a:chOff x="1042988" y="652047"/>
            <a:chExt cx="7619996" cy="2943641"/>
          </a:xfrm>
        </p:grpSpPr>
        <p:pic>
          <p:nvPicPr>
            <p:cNvPr id="3" name="Picture 2">
              <a:extLst>
                <a:ext uri="{FF2B5EF4-FFF2-40B4-BE49-F238E27FC236}">
                  <a16:creationId xmlns:a16="http://schemas.microsoft.com/office/drawing/2014/main" id="{9A79155D-FB4C-899D-2DDC-2E10BCC8F64E}"/>
                </a:ext>
              </a:extLst>
            </p:cNvPr>
            <p:cNvPicPr>
              <a:picLocks noChangeAspect="1"/>
            </p:cNvPicPr>
            <p:nvPr/>
          </p:nvPicPr>
          <p:blipFill rotWithShape="1">
            <a:blip r:embed="rId4"/>
            <a:srcRect t="13295" r="3351" b="2245"/>
            <a:stretch/>
          </p:blipFill>
          <p:spPr>
            <a:xfrm>
              <a:off x="4906169" y="685563"/>
              <a:ext cx="3756815" cy="2910125"/>
            </a:xfrm>
            <a:prstGeom prst="rect">
              <a:avLst/>
            </a:prstGeom>
          </p:spPr>
        </p:pic>
        <p:pic>
          <p:nvPicPr>
            <p:cNvPr id="4" name="Picture 3">
              <a:extLst>
                <a:ext uri="{FF2B5EF4-FFF2-40B4-BE49-F238E27FC236}">
                  <a16:creationId xmlns:a16="http://schemas.microsoft.com/office/drawing/2014/main" id="{E6B8929C-18C9-087D-DBC4-90FC9880B5BF}"/>
                </a:ext>
              </a:extLst>
            </p:cNvPr>
            <p:cNvPicPr>
              <a:picLocks noChangeAspect="1"/>
            </p:cNvPicPr>
            <p:nvPr/>
          </p:nvPicPr>
          <p:blipFill rotWithShape="1">
            <a:blip r:embed="rId5"/>
            <a:srcRect t="1" r="1818" b="2588"/>
            <a:stretch/>
          </p:blipFill>
          <p:spPr>
            <a:xfrm>
              <a:off x="1042989" y="685563"/>
              <a:ext cx="3795711" cy="2910125"/>
            </a:xfrm>
            <a:prstGeom prst="rect">
              <a:avLst/>
            </a:prstGeom>
          </p:spPr>
        </p:pic>
        <p:pic>
          <p:nvPicPr>
            <p:cNvPr id="5" name="Picture 4">
              <a:extLst>
                <a:ext uri="{FF2B5EF4-FFF2-40B4-BE49-F238E27FC236}">
                  <a16:creationId xmlns:a16="http://schemas.microsoft.com/office/drawing/2014/main" id="{4C734C3B-7798-7371-F63F-0B3F565E98F0}"/>
                </a:ext>
              </a:extLst>
            </p:cNvPr>
            <p:cNvPicPr>
              <a:picLocks noChangeAspect="1"/>
            </p:cNvPicPr>
            <p:nvPr/>
          </p:nvPicPr>
          <p:blipFill>
            <a:blip r:embed="rId6"/>
            <a:stretch>
              <a:fillRect/>
            </a:stretch>
          </p:blipFill>
          <p:spPr>
            <a:xfrm>
              <a:off x="1042988" y="685563"/>
              <a:ext cx="819150" cy="811494"/>
            </a:xfrm>
            <a:prstGeom prst="rect">
              <a:avLst/>
            </a:prstGeom>
          </p:spPr>
        </p:pic>
        <p:pic>
          <p:nvPicPr>
            <p:cNvPr id="6" name="Picture 5">
              <a:extLst>
                <a:ext uri="{FF2B5EF4-FFF2-40B4-BE49-F238E27FC236}">
                  <a16:creationId xmlns:a16="http://schemas.microsoft.com/office/drawing/2014/main" id="{6D4CBE5C-8D13-A5D0-A129-CD26D0C41688}"/>
                </a:ext>
              </a:extLst>
            </p:cNvPr>
            <p:cNvPicPr>
              <a:picLocks noChangeAspect="1"/>
            </p:cNvPicPr>
            <p:nvPr/>
          </p:nvPicPr>
          <p:blipFill>
            <a:blip r:embed="rId7"/>
            <a:stretch>
              <a:fillRect/>
            </a:stretch>
          </p:blipFill>
          <p:spPr>
            <a:xfrm>
              <a:off x="4906170" y="685564"/>
              <a:ext cx="623089" cy="912166"/>
            </a:xfrm>
            <a:prstGeom prst="rect">
              <a:avLst/>
            </a:prstGeom>
          </p:spPr>
        </p:pic>
        <p:sp>
          <p:nvSpPr>
            <p:cNvPr id="7" name="TextBox 6">
              <a:extLst>
                <a:ext uri="{FF2B5EF4-FFF2-40B4-BE49-F238E27FC236}">
                  <a16:creationId xmlns:a16="http://schemas.microsoft.com/office/drawing/2014/main" id="{7012C458-1D5D-F1BE-6E44-690C676D2EB7}"/>
                </a:ext>
              </a:extLst>
            </p:cNvPr>
            <p:cNvSpPr txBox="1"/>
            <p:nvPr/>
          </p:nvSpPr>
          <p:spPr>
            <a:xfrm>
              <a:off x="2728320" y="668805"/>
              <a:ext cx="317716" cy="369332"/>
            </a:xfrm>
            <a:prstGeom prst="rect">
              <a:avLst/>
            </a:prstGeom>
            <a:noFill/>
          </p:spPr>
          <p:txBody>
            <a:bodyPr wrap="none" rtlCol="0">
              <a:spAutoFit/>
            </a:bodyPr>
            <a:lstStyle/>
            <a:p>
              <a:r>
                <a:rPr lang="en-US" dirty="0"/>
                <a:t>A</a:t>
              </a:r>
            </a:p>
          </p:txBody>
        </p:sp>
        <p:sp>
          <p:nvSpPr>
            <p:cNvPr id="8" name="TextBox 7">
              <a:extLst>
                <a:ext uri="{FF2B5EF4-FFF2-40B4-BE49-F238E27FC236}">
                  <a16:creationId xmlns:a16="http://schemas.microsoft.com/office/drawing/2014/main" id="{A4D0F00F-B0D7-380F-15D5-0D8E70AA2458}"/>
                </a:ext>
              </a:extLst>
            </p:cNvPr>
            <p:cNvSpPr txBox="1"/>
            <p:nvPr/>
          </p:nvSpPr>
          <p:spPr>
            <a:xfrm>
              <a:off x="6608668" y="652047"/>
              <a:ext cx="309700" cy="369332"/>
            </a:xfrm>
            <a:prstGeom prst="rect">
              <a:avLst/>
            </a:prstGeom>
            <a:noFill/>
          </p:spPr>
          <p:txBody>
            <a:bodyPr wrap="square" rtlCol="0">
              <a:spAutoFit/>
            </a:bodyPr>
            <a:lstStyle/>
            <a:p>
              <a:r>
                <a:rPr lang="en-US" dirty="0"/>
                <a:t>B</a:t>
              </a:r>
            </a:p>
          </p:txBody>
        </p:sp>
      </p:grpSp>
    </p:spTree>
    <p:extLst>
      <p:ext uri="{BB962C8B-B14F-4D97-AF65-F5344CB8AC3E}">
        <p14:creationId xmlns:p14="http://schemas.microsoft.com/office/powerpoint/2010/main" val="214583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accent5">
                    <a:lumMod val="75000"/>
                  </a:schemeClr>
                </a:solidFill>
                <a:latin typeface="Raleway"/>
                <a:ea typeface="Raleway"/>
                <a:cs typeface="Raleway"/>
                <a:sym typeface="Raleway"/>
              </a:rPr>
              <a:t>Spatial Epi: </a:t>
            </a:r>
            <a:r>
              <a:rPr lang="en" b="1" dirty="0">
                <a:solidFill>
                  <a:schemeClr val="accent5">
                    <a:lumMod val="75000"/>
                  </a:schemeClr>
                </a:solidFill>
                <a:latin typeface="Raleway"/>
                <a:ea typeface="Raleway"/>
                <a:cs typeface="Raleway"/>
                <a:sym typeface="Raleway"/>
              </a:rPr>
              <a:t>Geospatial Correlations</a:t>
            </a:r>
            <a:endParaRPr b="1" dirty="0">
              <a:solidFill>
                <a:schemeClr val="accent5">
                  <a:lumMod val="75000"/>
                </a:schemeClr>
              </a:solidFill>
              <a:latin typeface="Raleway"/>
              <a:ea typeface="Raleway"/>
              <a:cs typeface="Raleway"/>
              <a:sym typeface="Raleway"/>
            </a:endParaRPr>
          </a:p>
        </p:txBody>
      </p:sp>
      <p:sp>
        <p:nvSpPr>
          <p:cNvPr id="88" name="Google Shape;88;p17"/>
          <p:cNvSpPr txBox="1">
            <a:spLocks noGrp="1"/>
          </p:cNvSpPr>
          <p:nvPr>
            <p:ph type="body" idx="1"/>
          </p:nvPr>
        </p:nvSpPr>
        <p:spPr>
          <a:xfrm>
            <a:off x="311700" y="1152475"/>
            <a:ext cx="8520600" cy="3033112"/>
          </a:xfrm>
          <a:prstGeom prst="rect">
            <a:avLst/>
          </a:prstGeom>
        </p:spPr>
        <p:txBody>
          <a:bodyPr spcFirstLastPara="1" wrap="square" lIns="91425" tIns="91425" rIns="91425" bIns="91425" anchor="t" anchorCtr="0">
            <a:noAutofit/>
          </a:bodyPr>
          <a:lstStyle/>
          <a:p>
            <a:pPr marL="0" indent="0">
              <a:spcAft>
                <a:spcPts val="1600"/>
              </a:spcAft>
              <a:buNone/>
            </a:pPr>
            <a:r>
              <a:rPr lang="en-US" dirty="0">
                <a:solidFill>
                  <a:schemeClr val="tx1"/>
                </a:solidFill>
                <a:latin typeface="Raleway"/>
                <a:ea typeface="Raleway"/>
                <a:cs typeface="Raleway"/>
                <a:sym typeface="Raleway"/>
              </a:rPr>
              <a:t>An example of asthma in Memphis. Asthma prevalence and diesel particulate matter (PM) data were collected at the census tract level.</a:t>
            </a:r>
          </a:p>
          <a:p>
            <a:pPr marL="285750" indent="-285750">
              <a:spcAft>
                <a:spcPts val="1600"/>
              </a:spcAft>
            </a:pPr>
            <a:r>
              <a:rPr lang="en-US" dirty="0">
                <a:solidFill>
                  <a:schemeClr val="tx1"/>
                </a:solidFill>
                <a:latin typeface="Raleway"/>
                <a:ea typeface="Raleway"/>
                <a:cs typeface="Raleway"/>
                <a:sym typeface="Raleway"/>
              </a:rPr>
              <a:t>Model:  Asthma prevalence = β0 + β1 · Diesel PM</a:t>
            </a:r>
          </a:p>
          <a:p>
            <a:pPr marL="285750" indent="-285750">
              <a:spcAft>
                <a:spcPts val="1600"/>
              </a:spcAft>
            </a:pPr>
            <a:r>
              <a:rPr lang="en-US" dirty="0">
                <a:solidFill>
                  <a:schemeClr val="tx1"/>
                </a:solidFill>
                <a:latin typeface="Raleway"/>
                <a:ea typeface="Raleway"/>
                <a:cs typeface="Raleway"/>
                <a:sym typeface="Raleway"/>
              </a:rPr>
              <a:t>Results: β1 = 9.7, p&lt;0.05. The mean (±standard deviation) diesel PM is 0.30±0.07 </a:t>
            </a:r>
            <a:r>
              <a:rPr lang="en-US" dirty="0" err="1">
                <a:solidFill>
                  <a:schemeClr val="tx1"/>
                </a:solidFill>
                <a:latin typeface="Raleway"/>
                <a:ea typeface="Raleway"/>
                <a:cs typeface="Raleway"/>
                <a:sym typeface="Raleway"/>
              </a:rPr>
              <a:t>μg</a:t>
            </a:r>
            <a:r>
              <a:rPr lang="en-US" dirty="0">
                <a:solidFill>
                  <a:schemeClr val="tx1"/>
                </a:solidFill>
                <a:latin typeface="Raleway"/>
                <a:ea typeface="Raleway"/>
                <a:cs typeface="Raleway"/>
                <a:sym typeface="Raleway"/>
              </a:rPr>
              <a:t>/m</a:t>
            </a:r>
            <a:r>
              <a:rPr lang="en-US" baseline="30000" dirty="0">
                <a:solidFill>
                  <a:schemeClr val="tx1"/>
                </a:solidFill>
                <a:latin typeface="Raleway"/>
                <a:ea typeface="Raleway"/>
                <a:cs typeface="Raleway"/>
                <a:sym typeface="Raleway"/>
              </a:rPr>
              <a:t>3</a:t>
            </a:r>
            <a:r>
              <a:rPr lang="en-US" dirty="0">
                <a:solidFill>
                  <a:schemeClr val="tx1"/>
                </a:solidFill>
                <a:latin typeface="Raleway"/>
                <a:ea typeface="Raleway"/>
                <a:cs typeface="Raleway"/>
                <a:sym typeface="Raleway"/>
              </a:rPr>
              <a:t> in Memphis. The coefficient β1 is the effect size, meaning every 0.10 </a:t>
            </a:r>
            <a:r>
              <a:rPr lang="en-US" dirty="0" err="1">
                <a:solidFill>
                  <a:schemeClr val="tx1"/>
                </a:solidFill>
                <a:latin typeface="Raleway"/>
                <a:ea typeface="Raleway"/>
                <a:cs typeface="Raleway"/>
                <a:sym typeface="Raleway"/>
              </a:rPr>
              <a:t>μg</a:t>
            </a:r>
            <a:r>
              <a:rPr lang="en-US" dirty="0">
                <a:solidFill>
                  <a:schemeClr val="tx1"/>
                </a:solidFill>
                <a:latin typeface="Raleway"/>
                <a:ea typeface="Raleway"/>
                <a:cs typeface="Raleway"/>
                <a:sym typeface="Raleway"/>
              </a:rPr>
              <a:t>/m3 increment in diesel PM exposure is associated with a 0.97 percentage point increase in asthma prevalence at the census tract level.</a:t>
            </a: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1252204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accent5">
                    <a:lumMod val="75000"/>
                  </a:schemeClr>
                </a:solidFill>
                <a:latin typeface="Raleway"/>
                <a:ea typeface="Raleway"/>
                <a:cs typeface="Raleway"/>
                <a:sym typeface="Raleway"/>
              </a:rPr>
              <a:t>Steps for a spatial epidemiologic investigation</a:t>
            </a:r>
            <a:endParaRPr b="1" dirty="0">
              <a:solidFill>
                <a:schemeClr val="accent5">
                  <a:lumMod val="75000"/>
                </a:schemeClr>
              </a:solidFill>
              <a:latin typeface="Raleway"/>
              <a:ea typeface="Raleway"/>
              <a:cs typeface="Raleway"/>
              <a:sym typeface="Raleway"/>
            </a:endParaRPr>
          </a:p>
        </p:txBody>
      </p:sp>
      <p:sp>
        <p:nvSpPr>
          <p:cNvPr id="88" name="Google Shape;88;p17"/>
          <p:cNvSpPr txBox="1">
            <a:spLocks noGrp="1"/>
          </p:cNvSpPr>
          <p:nvPr>
            <p:ph type="body" idx="1"/>
          </p:nvPr>
        </p:nvSpPr>
        <p:spPr>
          <a:xfrm>
            <a:off x="311700" y="1152475"/>
            <a:ext cx="8520600" cy="3033112"/>
          </a:xfrm>
          <a:prstGeom prst="rect">
            <a:avLst/>
          </a:prstGeom>
        </p:spPr>
        <p:txBody>
          <a:bodyPr spcFirstLastPara="1" wrap="square" lIns="91425" tIns="91425" rIns="91425" bIns="91425" anchor="t" anchorCtr="0">
            <a:noAutofit/>
          </a:bodyPr>
          <a:lstStyle/>
          <a:p>
            <a:pPr marL="342900">
              <a:spcAft>
                <a:spcPts val="1600"/>
              </a:spcAft>
              <a:buFont typeface="+mj-lt"/>
              <a:buAutoNum type="arabicPeriod"/>
            </a:pPr>
            <a:r>
              <a:rPr lang="en-US" dirty="0">
                <a:solidFill>
                  <a:schemeClr val="tx1"/>
                </a:solidFill>
                <a:latin typeface="Raleway"/>
                <a:ea typeface="Raleway"/>
                <a:cs typeface="Raleway"/>
                <a:sym typeface="Raleway"/>
              </a:rPr>
              <a:t>Identify a public health problem and develop a hypothesis of the exposure-health association.</a:t>
            </a:r>
          </a:p>
          <a:p>
            <a:pPr marL="342900">
              <a:spcAft>
                <a:spcPts val="1600"/>
              </a:spcAft>
              <a:buFont typeface="+mj-lt"/>
              <a:buAutoNum type="arabicPeriod"/>
            </a:pPr>
            <a:r>
              <a:rPr lang="en-US" dirty="0">
                <a:solidFill>
                  <a:schemeClr val="tx1"/>
                </a:solidFill>
                <a:latin typeface="Raleway"/>
                <a:ea typeface="Raleway"/>
                <a:cs typeface="Raleway"/>
                <a:sym typeface="Raleway"/>
              </a:rPr>
              <a:t>Define the areal unit of analysis, —e.g., census tract, county, etc.</a:t>
            </a:r>
          </a:p>
          <a:p>
            <a:pPr marL="342900">
              <a:spcAft>
                <a:spcPts val="1600"/>
              </a:spcAft>
              <a:buFont typeface="+mj-lt"/>
              <a:buAutoNum type="arabicPeriod"/>
            </a:pPr>
            <a:r>
              <a:rPr lang="en-US" dirty="0">
                <a:solidFill>
                  <a:schemeClr val="tx1"/>
                </a:solidFill>
                <a:latin typeface="Raleway"/>
                <a:ea typeface="Raleway"/>
                <a:cs typeface="Raleway"/>
                <a:sym typeface="Raleway"/>
              </a:rPr>
              <a:t>Obtain aggregate-level exposure and health data.</a:t>
            </a:r>
          </a:p>
          <a:p>
            <a:pPr marL="342900">
              <a:spcAft>
                <a:spcPts val="1600"/>
              </a:spcAft>
              <a:buFont typeface="+mj-lt"/>
              <a:buAutoNum type="arabicPeriod"/>
            </a:pPr>
            <a:r>
              <a:rPr lang="en-US" dirty="0">
                <a:solidFill>
                  <a:schemeClr val="tx1"/>
                </a:solidFill>
                <a:latin typeface="Raleway"/>
                <a:ea typeface="Raleway"/>
                <a:cs typeface="Raleway"/>
                <a:sym typeface="Raleway"/>
              </a:rPr>
              <a:t>Plot the exposure and health outcome for the defined areal unit.</a:t>
            </a:r>
          </a:p>
          <a:p>
            <a:pPr marL="342900">
              <a:spcAft>
                <a:spcPts val="1600"/>
              </a:spcAft>
              <a:buFont typeface="+mj-lt"/>
              <a:buAutoNum type="arabicPeriod"/>
            </a:pPr>
            <a:r>
              <a:rPr lang="en-US" dirty="0">
                <a:solidFill>
                  <a:schemeClr val="tx1"/>
                </a:solidFill>
                <a:latin typeface="Raleway"/>
                <a:ea typeface="Raleway"/>
                <a:cs typeface="Raleway"/>
                <a:sym typeface="Raleway"/>
              </a:rPr>
              <a:t>Analyze the hypothesized relationship using geospatial and statistical models.</a:t>
            </a:r>
          </a:p>
          <a:p>
            <a:pPr marL="0" indent="0">
              <a:spcAft>
                <a:spcPts val="1600"/>
              </a:spcAft>
              <a:buNone/>
            </a:pPr>
            <a:endParaRPr lang="en-US" dirty="0">
              <a:solidFill>
                <a:schemeClr val="tx1"/>
              </a:solidFill>
              <a:latin typeface="Raleway"/>
              <a:ea typeface="Raleway"/>
              <a:cs typeface="Raleway"/>
              <a:sym typeface="Raleway"/>
            </a:endParaRP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383074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accent5">
                    <a:lumMod val="75000"/>
                  </a:schemeClr>
                </a:solidFill>
                <a:latin typeface="Raleway"/>
                <a:ea typeface="Raleway"/>
                <a:cs typeface="Raleway"/>
                <a:sym typeface="Raleway"/>
              </a:rPr>
              <a:t>Class Activities</a:t>
            </a:r>
            <a:endParaRPr b="1" dirty="0">
              <a:solidFill>
                <a:schemeClr val="accent5">
                  <a:lumMod val="75000"/>
                </a:schemeClr>
              </a:solidFill>
              <a:latin typeface="Raleway"/>
              <a:ea typeface="Raleway"/>
              <a:cs typeface="Raleway"/>
              <a:sym typeface="Raleway"/>
            </a:endParaRPr>
          </a:p>
        </p:txBody>
      </p:sp>
      <p:sp>
        <p:nvSpPr>
          <p:cNvPr id="88" name="Google Shape;88;p17"/>
          <p:cNvSpPr txBox="1">
            <a:spLocks noGrp="1"/>
          </p:cNvSpPr>
          <p:nvPr>
            <p:ph type="body" idx="1"/>
          </p:nvPr>
        </p:nvSpPr>
        <p:spPr>
          <a:xfrm>
            <a:off x="311700" y="1048652"/>
            <a:ext cx="8520600" cy="3033112"/>
          </a:xfrm>
          <a:prstGeom prst="rect">
            <a:avLst/>
          </a:prstGeom>
        </p:spPr>
        <p:txBody>
          <a:bodyPr spcFirstLastPara="1" wrap="square" lIns="91425" tIns="91425" rIns="91425" bIns="91425" anchor="t" anchorCtr="0">
            <a:noAutofit/>
          </a:bodyPr>
          <a:lstStyle/>
          <a:p>
            <a:pPr marL="342900">
              <a:spcAft>
                <a:spcPts val="1600"/>
              </a:spcAft>
              <a:buFont typeface="+mj-lt"/>
              <a:buAutoNum type="arabicPeriod"/>
            </a:pPr>
            <a:r>
              <a:rPr lang="en-US" dirty="0">
                <a:solidFill>
                  <a:schemeClr val="tx1"/>
                </a:solidFill>
                <a:latin typeface="Raleway"/>
                <a:ea typeface="Raleway"/>
                <a:cs typeface="Raleway"/>
                <a:sym typeface="Raleway"/>
              </a:rPr>
              <a:t>Activity 1. Visualize Environmental Disparities.</a:t>
            </a:r>
          </a:p>
          <a:p>
            <a:pPr marL="0" indent="0">
              <a:spcAft>
                <a:spcPts val="1600"/>
              </a:spcAft>
              <a:buNone/>
            </a:pPr>
            <a:r>
              <a:rPr lang="en-US" dirty="0">
                <a:solidFill>
                  <a:schemeClr val="tx1"/>
                </a:solidFill>
                <a:latin typeface="Raleway"/>
                <a:ea typeface="Raleway"/>
                <a:cs typeface="Raleway"/>
                <a:sym typeface="Raleway"/>
              </a:rPr>
              <a:t>Objective: You are expected to display and explore environmental disparities in the Cancer Alley, Louisiana, using EPA’s TRI Toxics Tracker. (10 min)</a:t>
            </a:r>
          </a:p>
          <a:p>
            <a:pPr marL="342900">
              <a:spcAft>
                <a:spcPts val="1600"/>
              </a:spcAft>
              <a:buFont typeface="+mj-lt"/>
              <a:buAutoNum type="arabicPeriod" startAt="2"/>
            </a:pPr>
            <a:r>
              <a:rPr lang="en-US" dirty="0">
                <a:solidFill>
                  <a:schemeClr val="tx1"/>
                </a:solidFill>
                <a:latin typeface="Raleway"/>
                <a:ea typeface="Raleway"/>
                <a:cs typeface="Raleway"/>
                <a:sym typeface="Raleway"/>
              </a:rPr>
              <a:t>Explore Exposure-Health Associations.</a:t>
            </a:r>
          </a:p>
          <a:p>
            <a:pPr marL="0" indent="0">
              <a:spcAft>
                <a:spcPts val="1600"/>
              </a:spcAft>
              <a:buNone/>
            </a:pPr>
            <a:r>
              <a:rPr lang="en-US" dirty="0">
                <a:solidFill>
                  <a:schemeClr val="tx1"/>
                </a:solidFill>
                <a:latin typeface="Raleway"/>
                <a:ea typeface="Raleway"/>
                <a:cs typeface="Raleway"/>
                <a:sym typeface="Raleway"/>
              </a:rPr>
              <a:t>Objective: You will explore the relationship between chronic obstructive pulmonary disease (COPD) prevalence and proximity to Risk Management Plan (RMP) facilities in Cancer Alley, Louisiana, using EPA’s EJ Screen Mapping Tool and CDC’s PLACES Interactive Map. (15 min)</a:t>
            </a:r>
          </a:p>
          <a:p>
            <a:pPr marL="0" indent="0">
              <a:spcAft>
                <a:spcPts val="1600"/>
              </a:spcAft>
              <a:buNone/>
            </a:pPr>
            <a:endParaRPr lang="en-US" dirty="0">
              <a:solidFill>
                <a:schemeClr val="tx1"/>
              </a:solidFill>
              <a:latin typeface="Raleway"/>
              <a:ea typeface="Raleway"/>
              <a:cs typeface="Raleway"/>
              <a:sym typeface="Raleway"/>
            </a:endParaRP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3005326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accent5">
                    <a:lumMod val="75000"/>
                  </a:schemeClr>
                </a:solidFill>
                <a:latin typeface="Raleway"/>
                <a:ea typeface="Raleway"/>
                <a:cs typeface="Raleway"/>
                <a:sym typeface="Raleway"/>
              </a:rPr>
              <a:t>Recommended Readings (Open Access)</a:t>
            </a:r>
            <a:endParaRPr b="1" dirty="0">
              <a:solidFill>
                <a:schemeClr val="accent5">
                  <a:lumMod val="75000"/>
                </a:schemeClr>
              </a:solidFill>
              <a:latin typeface="Raleway"/>
              <a:ea typeface="Raleway"/>
              <a:cs typeface="Raleway"/>
              <a:sym typeface="Raleway"/>
            </a:endParaRPr>
          </a:p>
        </p:txBody>
      </p:sp>
      <p:sp>
        <p:nvSpPr>
          <p:cNvPr id="88" name="Google Shape;88;p17"/>
          <p:cNvSpPr txBox="1">
            <a:spLocks noGrp="1"/>
          </p:cNvSpPr>
          <p:nvPr>
            <p:ph type="body" idx="1"/>
          </p:nvPr>
        </p:nvSpPr>
        <p:spPr>
          <a:xfrm>
            <a:off x="311700" y="1152475"/>
            <a:ext cx="8520600" cy="3033112"/>
          </a:xfrm>
          <a:prstGeom prst="rect">
            <a:avLst/>
          </a:prstGeom>
        </p:spPr>
        <p:txBody>
          <a:bodyPr spcFirstLastPara="1" wrap="square" lIns="91425" tIns="91425" rIns="91425" bIns="91425" anchor="t" anchorCtr="0">
            <a:noAutofit/>
          </a:bodyPr>
          <a:lstStyle/>
          <a:p>
            <a:pPr marL="342900">
              <a:spcAft>
                <a:spcPts val="1600"/>
              </a:spcAft>
              <a:buFont typeface="+mj-lt"/>
              <a:buAutoNum type="arabicPeriod"/>
            </a:pPr>
            <a:r>
              <a:rPr lang="en-US" dirty="0">
                <a:solidFill>
                  <a:schemeClr val="tx1"/>
                </a:solidFill>
                <a:latin typeface="Raleway"/>
                <a:ea typeface="Raleway"/>
                <a:cs typeface="Raleway"/>
                <a:sym typeface="Raleway"/>
              </a:rPr>
              <a:t>U.S. Environmental Protection Agency. Human Exposure and Health. https://www.epa.gov/report-environment/human-exposure-and-health.</a:t>
            </a:r>
          </a:p>
          <a:p>
            <a:pPr marL="342900">
              <a:spcAft>
                <a:spcPts val="1600"/>
              </a:spcAft>
              <a:buFont typeface="+mj-lt"/>
              <a:buAutoNum type="arabicPeriod"/>
            </a:pPr>
            <a:r>
              <a:rPr lang="en-US" dirty="0">
                <a:solidFill>
                  <a:schemeClr val="tx1"/>
                </a:solidFill>
                <a:latin typeface="Raleway"/>
                <a:ea typeface="Raleway"/>
                <a:cs typeface="Raleway"/>
                <a:sym typeface="Raleway"/>
              </a:rPr>
              <a:t>James, W., C. Jia, and S. Kedia. “Uneven Magnitude of Disparities in Cancer Risks from Air Toxics.” International Journal of Environmental Research and Public Health 9(12) (2012): 4365–85.</a:t>
            </a:r>
          </a:p>
          <a:p>
            <a:pPr marL="342900">
              <a:spcAft>
                <a:spcPts val="1600"/>
              </a:spcAft>
              <a:buFont typeface="+mj-lt"/>
              <a:buAutoNum type="arabicPeriod"/>
            </a:pPr>
            <a:r>
              <a:rPr lang="en-US" dirty="0">
                <a:solidFill>
                  <a:schemeClr val="tx1"/>
                </a:solidFill>
                <a:latin typeface="Raleway"/>
                <a:ea typeface="Raleway"/>
                <a:cs typeface="Raleway"/>
                <a:sym typeface="Raleway"/>
              </a:rPr>
              <a:t>Elliott, P., and D. </a:t>
            </a:r>
            <a:r>
              <a:rPr lang="en-US" dirty="0" err="1">
                <a:solidFill>
                  <a:schemeClr val="tx1"/>
                </a:solidFill>
                <a:latin typeface="Raleway"/>
                <a:ea typeface="Raleway"/>
                <a:cs typeface="Raleway"/>
                <a:sym typeface="Raleway"/>
              </a:rPr>
              <a:t>Wartenberg</a:t>
            </a:r>
            <a:r>
              <a:rPr lang="en-US" dirty="0">
                <a:solidFill>
                  <a:schemeClr val="tx1"/>
                </a:solidFill>
                <a:latin typeface="Raleway"/>
                <a:ea typeface="Raleway"/>
                <a:cs typeface="Raleway"/>
                <a:sym typeface="Raleway"/>
              </a:rPr>
              <a:t>. “Spatial Epidemiology: Current Approaches and Future Challenges.” Environmental Health Perspectives 112(9) (2004): 998–1006.</a:t>
            </a:r>
          </a:p>
          <a:p>
            <a:pPr marL="342900">
              <a:spcAft>
                <a:spcPts val="1600"/>
              </a:spcAft>
              <a:buFont typeface="+mj-lt"/>
              <a:buAutoNum type="arabicPeriod"/>
            </a:pPr>
            <a:endParaRPr lang="en-US" dirty="0">
              <a:solidFill>
                <a:schemeClr val="tx1"/>
              </a:solidFill>
              <a:latin typeface="Raleway"/>
              <a:ea typeface="Raleway"/>
              <a:cs typeface="Raleway"/>
              <a:sym typeface="Raleway"/>
            </a:endParaRPr>
          </a:p>
          <a:p>
            <a:pPr marL="0" indent="0">
              <a:spcAft>
                <a:spcPts val="1600"/>
              </a:spcAft>
              <a:buNone/>
            </a:pPr>
            <a:endParaRPr lang="en-US" dirty="0">
              <a:solidFill>
                <a:schemeClr val="tx1"/>
              </a:solidFill>
              <a:latin typeface="Raleway"/>
              <a:ea typeface="Raleway"/>
              <a:cs typeface="Raleway"/>
              <a:sym typeface="Raleway"/>
            </a:endParaRP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398994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5">
                    <a:lumMod val="75000"/>
                  </a:schemeClr>
                </a:solidFill>
                <a:latin typeface="Raleway"/>
                <a:ea typeface="Raleway"/>
                <a:cs typeface="Raleway"/>
                <a:sym typeface="Raleway"/>
              </a:rPr>
              <a:t>Learning Objectives</a:t>
            </a:r>
            <a:endParaRPr b="1" dirty="0">
              <a:solidFill>
                <a:schemeClr val="accent5">
                  <a:lumMod val="75000"/>
                </a:schemeClr>
              </a:solidFill>
              <a:latin typeface="Raleway"/>
              <a:ea typeface="Raleway"/>
              <a:cs typeface="Raleway"/>
              <a:sym typeface="Raleway"/>
            </a:endParaRPr>
          </a:p>
        </p:txBody>
      </p:sp>
      <p:sp>
        <p:nvSpPr>
          <p:cNvPr id="88" name="Google Shape;88;p17"/>
          <p:cNvSpPr txBox="1">
            <a:spLocks noGrp="1"/>
          </p:cNvSpPr>
          <p:nvPr>
            <p:ph type="body" idx="1"/>
          </p:nvPr>
        </p:nvSpPr>
        <p:spPr>
          <a:xfrm>
            <a:off x="311700" y="1152475"/>
            <a:ext cx="8520600" cy="2862000"/>
          </a:xfrm>
          <a:prstGeom prst="rect">
            <a:avLst/>
          </a:prstGeom>
        </p:spPr>
        <p:txBody>
          <a:bodyPr spcFirstLastPara="1" wrap="square" lIns="91425" tIns="91425" rIns="91425" bIns="91425" anchor="t" anchorCtr="0">
            <a:noAutofit/>
          </a:bodyPr>
          <a:lstStyle/>
          <a:p>
            <a:pPr marL="342900" lvl="0" algn="l" rtl="0">
              <a:spcBef>
                <a:spcPts val="0"/>
              </a:spcBef>
              <a:spcAft>
                <a:spcPts val="1600"/>
              </a:spcAft>
              <a:buFont typeface="+mj-lt"/>
              <a:buAutoNum type="arabicPeriod"/>
            </a:pPr>
            <a:r>
              <a:rPr lang="en" dirty="0">
                <a:solidFill>
                  <a:schemeClr val="tx1"/>
                </a:solidFill>
                <a:latin typeface="Raleway"/>
                <a:ea typeface="Raleway"/>
                <a:cs typeface="Raleway"/>
                <a:sym typeface="Raleway"/>
              </a:rPr>
              <a:t>Define environmental health (EH), environmental disparity, and environmental epidemiology.</a:t>
            </a:r>
          </a:p>
          <a:p>
            <a:pPr marL="342900" lvl="0" algn="l" rtl="0">
              <a:spcBef>
                <a:spcPts val="0"/>
              </a:spcBef>
              <a:spcAft>
                <a:spcPts val="1600"/>
              </a:spcAft>
              <a:buFont typeface="+mj-lt"/>
              <a:buAutoNum type="arabicPeriod"/>
            </a:pPr>
            <a:r>
              <a:rPr lang="en" dirty="0">
                <a:solidFill>
                  <a:schemeClr val="tx1"/>
                </a:solidFill>
                <a:latin typeface="Raleway"/>
                <a:ea typeface="Raleway"/>
                <a:cs typeface="Raleway"/>
                <a:sym typeface="Raleway"/>
              </a:rPr>
              <a:t>Illustrate an EH issue with the EH paradigm.</a:t>
            </a:r>
          </a:p>
          <a:p>
            <a:pPr marL="342900" lvl="0" algn="l" rtl="0">
              <a:spcBef>
                <a:spcPts val="0"/>
              </a:spcBef>
              <a:spcAft>
                <a:spcPts val="1600"/>
              </a:spcAft>
              <a:buFont typeface="+mj-lt"/>
              <a:buAutoNum type="arabicPeriod"/>
            </a:pPr>
            <a:r>
              <a:rPr lang="en" dirty="0">
                <a:solidFill>
                  <a:schemeClr val="tx1"/>
                </a:solidFill>
                <a:latin typeface="Raleway"/>
                <a:ea typeface="Raleway"/>
                <a:cs typeface="Raleway"/>
                <a:sym typeface="Raleway"/>
              </a:rPr>
              <a:t>Reveal environmental disparities with appropriate geospatial tools.</a:t>
            </a:r>
          </a:p>
          <a:p>
            <a:pPr marL="342900" lvl="0" algn="l" rtl="0">
              <a:spcBef>
                <a:spcPts val="0"/>
              </a:spcBef>
              <a:spcAft>
                <a:spcPts val="1600"/>
              </a:spcAft>
              <a:buFont typeface="+mj-lt"/>
              <a:buAutoNum type="arabicPeriod"/>
            </a:pPr>
            <a:r>
              <a:rPr lang="en" dirty="0">
                <a:solidFill>
                  <a:schemeClr val="tx1"/>
                </a:solidFill>
                <a:latin typeface="Raleway"/>
                <a:ea typeface="Raleway"/>
                <a:cs typeface="Raleway"/>
                <a:sym typeface="Raleway"/>
              </a:rPr>
              <a:t>Examine the relationship between environmental exposure and health outcome with </a:t>
            </a:r>
            <a:r>
              <a:rPr lang="en-US" dirty="0">
                <a:solidFill>
                  <a:schemeClr val="tx1"/>
                </a:solidFill>
                <a:latin typeface="Raleway"/>
                <a:ea typeface="Raleway"/>
                <a:cs typeface="Raleway"/>
                <a:sym typeface="Raleway"/>
              </a:rPr>
              <a:t>geospatial and statistical models</a:t>
            </a:r>
            <a:r>
              <a:rPr lang="en" dirty="0">
                <a:solidFill>
                  <a:schemeClr val="tx1"/>
                </a:solidFill>
                <a:latin typeface="Raleway"/>
                <a:ea typeface="Raleway"/>
                <a:cs typeface="Raleway"/>
                <a:sym typeface="Raleway"/>
              </a:rPr>
              <a:t>.</a:t>
            </a:r>
            <a:endParaRPr dirty="0">
              <a:solidFill>
                <a:schemeClr val="tx1"/>
              </a:solidFill>
              <a:latin typeface="Raleway"/>
              <a:ea typeface="Raleway"/>
              <a:cs typeface="Raleway"/>
              <a:sym typeface="Raleway"/>
            </a:endParaRP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5">
                    <a:lumMod val="75000"/>
                  </a:schemeClr>
                </a:solidFill>
                <a:latin typeface="Raleway"/>
                <a:ea typeface="Raleway"/>
                <a:cs typeface="Raleway"/>
                <a:sym typeface="Raleway"/>
              </a:rPr>
              <a:t>Definition of Environmental Health (EH)</a:t>
            </a:r>
            <a:endParaRPr b="1" dirty="0">
              <a:solidFill>
                <a:schemeClr val="accent5">
                  <a:lumMod val="75000"/>
                </a:schemeClr>
              </a:solidFill>
              <a:latin typeface="Raleway"/>
              <a:ea typeface="Raleway"/>
              <a:cs typeface="Raleway"/>
              <a:sym typeface="Raleway"/>
            </a:endParaRPr>
          </a:p>
        </p:txBody>
      </p:sp>
      <p:sp>
        <p:nvSpPr>
          <p:cNvPr id="88" name="Google Shape;88;p17"/>
          <p:cNvSpPr txBox="1">
            <a:spLocks noGrp="1"/>
          </p:cNvSpPr>
          <p:nvPr>
            <p:ph type="body" idx="1"/>
          </p:nvPr>
        </p:nvSpPr>
        <p:spPr>
          <a:xfrm>
            <a:off x="311700" y="1152475"/>
            <a:ext cx="8520600" cy="286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solidFill>
                  <a:schemeClr val="tx1"/>
                </a:solidFill>
                <a:latin typeface="Raleway"/>
                <a:ea typeface="Raleway"/>
                <a:cs typeface="Raleway"/>
                <a:sym typeface="Raleway"/>
              </a:rPr>
              <a:t>Environmental health (EH) is the study of how environmental factors impact human health, e.g.,</a:t>
            </a:r>
          </a:p>
          <a:p>
            <a:pPr marL="285750" indent="-285750">
              <a:spcAft>
                <a:spcPts val="1600"/>
              </a:spcAft>
            </a:pPr>
            <a:r>
              <a:rPr lang="en-US" dirty="0">
                <a:solidFill>
                  <a:schemeClr val="tx1"/>
                </a:solidFill>
                <a:latin typeface="Raleway"/>
                <a:ea typeface="Raleway"/>
                <a:cs typeface="Raleway"/>
                <a:sym typeface="Raleway"/>
              </a:rPr>
              <a:t>lead in drinking water and children’s intellectual deficits</a:t>
            </a:r>
          </a:p>
          <a:p>
            <a:pPr marL="285750" indent="-285750">
              <a:spcAft>
                <a:spcPts val="1600"/>
              </a:spcAft>
            </a:pPr>
            <a:r>
              <a:rPr lang="en-US" dirty="0">
                <a:solidFill>
                  <a:schemeClr val="tx1"/>
                </a:solidFill>
                <a:latin typeface="Raleway"/>
                <a:ea typeface="Raleway"/>
                <a:cs typeface="Raleway"/>
                <a:sym typeface="Raleway"/>
              </a:rPr>
              <a:t>air pollution and asthma</a:t>
            </a:r>
          </a:p>
          <a:p>
            <a:pPr marL="285750" indent="-285750">
              <a:spcAft>
                <a:spcPts val="1600"/>
              </a:spcAft>
            </a:pPr>
            <a:r>
              <a:rPr lang="en-US" dirty="0">
                <a:solidFill>
                  <a:schemeClr val="tx1"/>
                </a:solidFill>
                <a:latin typeface="Raleway"/>
                <a:ea typeface="Raleway"/>
                <a:cs typeface="Raleway"/>
                <a:sym typeface="Raleway"/>
              </a:rPr>
              <a:t>ultraviolet radiation and skin cancer, and</a:t>
            </a:r>
          </a:p>
          <a:p>
            <a:pPr marL="285750" indent="-285750">
              <a:spcAft>
                <a:spcPts val="1600"/>
              </a:spcAft>
            </a:pPr>
            <a:r>
              <a:rPr lang="en-US" dirty="0">
                <a:solidFill>
                  <a:schemeClr val="tx1"/>
                </a:solidFill>
                <a:latin typeface="Raleway"/>
                <a:ea typeface="Raleway"/>
                <a:cs typeface="Raleway"/>
                <a:sym typeface="Raleway"/>
              </a:rPr>
              <a:t>numerous others</a:t>
            </a: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1743390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5">
                    <a:lumMod val="75000"/>
                  </a:schemeClr>
                </a:solidFill>
                <a:latin typeface="Raleway"/>
                <a:ea typeface="Raleway"/>
                <a:cs typeface="Raleway"/>
                <a:sym typeface="Raleway"/>
              </a:rPr>
              <a:t>EH Paradigm</a:t>
            </a:r>
            <a:endParaRPr b="1" dirty="0">
              <a:solidFill>
                <a:schemeClr val="accent5">
                  <a:lumMod val="75000"/>
                </a:schemeClr>
              </a:solidFill>
              <a:latin typeface="Raleway"/>
              <a:ea typeface="Raleway"/>
              <a:cs typeface="Raleway"/>
              <a:sym typeface="Raleway"/>
            </a:endParaRP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pic>
        <p:nvPicPr>
          <p:cNvPr id="32" name="Picture 31">
            <a:extLst>
              <a:ext uri="{FF2B5EF4-FFF2-40B4-BE49-F238E27FC236}">
                <a16:creationId xmlns:a16="http://schemas.microsoft.com/office/drawing/2014/main" id="{D43E3F96-D187-E621-717B-3E6FD8B42820}"/>
              </a:ext>
            </a:extLst>
          </p:cNvPr>
          <p:cNvPicPr>
            <a:picLocks noChangeAspect="1"/>
          </p:cNvPicPr>
          <p:nvPr/>
        </p:nvPicPr>
        <p:blipFill>
          <a:blip r:embed="rId4"/>
          <a:stretch>
            <a:fillRect/>
          </a:stretch>
        </p:blipFill>
        <p:spPr>
          <a:xfrm>
            <a:off x="1079561" y="1250105"/>
            <a:ext cx="6884670" cy="2575560"/>
          </a:xfrm>
          <a:prstGeom prst="rect">
            <a:avLst/>
          </a:prstGeom>
        </p:spPr>
      </p:pic>
    </p:spTree>
    <p:extLst>
      <p:ext uri="{BB962C8B-B14F-4D97-AF65-F5344CB8AC3E}">
        <p14:creationId xmlns:p14="http://schemas.microsoft.com/office/powerpoint/2010/main" val="4007095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5">
                    <a:lumMod val="75000"/>
                  </a:schemeClr>
                </a:solidFill>
                <a:latin typeface="Raleway"/>
                <a:ea typeface="Raleway"/>
                <a:cs typeface="Raleway"/>
                <a:sym typeface="Raleway"/>
              </a:rPr>
              <a:t>Illustration of the EH Paradigm</a:t>
            </a:r>
            <a:endParaRPr b="1" dirty="0">
              <a:solidFill>
                <a:schemeClr val="accent5">
                  <a:lumMod val="75000"/>
                </a:schemeClr>
              </a:solidFill>
              <a:latin typeface="Raleway"/>
              <a:ea typeface="Raleway"/>
              <a:cs typeface="Raleway"/>
              <a:sym typeface="Raleway"/>
            </a:endParaRPr>
          </a:p>
        </p:txBody>
      </p:sp>
      <p:sp>
        <p:nvSpPr>
          <p:cNvPr id="88" name="Google Shape;88;p17"/>
          <p:cNvSpPr txBox="1">
            <a:spLocks noGrp="1"/>
          </p:cNvSpPr>
          <p:nvPr>
            <p:ph type="body" idx="1"/>
          </p:nvPr>
        </p:nvSpPr>
        <p:spPr>
          <a:xfrm>
            <a:off x="311700" y="1152475"/>
            <a:ext cx="8520600" cy="303311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solidFill>
                  <a:schemeClr val="tx1"/>
                </a:solidFill>
                <a:latin typeface="Raleway"/>
                <a:ea typeface="Raleway"/>
                <a:cs typeface="Raleway"/>
                <a:sym typeface="Raleway"/>
              </a:rPr>
              <a:t>Source: Benzene is emitted from gas stations.</a:t>
            </a:r>
          </a:p>
          <a:p>
            <a:pPr marL="0" lvl="0" indent="0" algn="l" rtl="0">
              <a:spcBef>
                <a:spcPts val="0"/>
              </a:spcBef>
              <a:spcAft>
                <a:spcPts val="1600"/>
              </a:spcAft>
              <a:buNone/>
            </a:pPr>
            <a:r>
              <a:rPr lang="en-US" dirty="0">
                <a:solidFill>
                  <a:schemeClr val="tx1"/>
                </a:solidFill>
                <a:latin typeface="Raleway"/>
                <a:ea typeface="Raleway"/>
                <a:cs typeface="Raleway"/>
                <a:sym typeface="Raleway"/>
              </a:rPr>
              <a:t>Concentration: Benzene is distributed at a concentration of 0.5 </a:t>
            </a:r>
            <a:r>
              <a:rPr lang="en-US" dirty="0" err="1">
                <a:solidFill>
                  <a:schemeClr val="tx1"/>
                </a:solidFill>
                <a:latin typeface="Raleway"/>
                <a:ea typeface="Raleway"/>
                <a:cs typeface="Raleway"/>
                <a:sym typeface="Raleway"/>
              </a:rPr>
              <a:t>μg</a:t>
            </a:r>
            <a:r>
              <a:rPr lang="en-US" dirty="0">
                <a:solidFill>
                  <a:schemeClr val="tx1"/>
                </a:solidFill>
                <a:latin typeface="Raleway"/>
                <a:ea typeface="Raleway"/>
                <a:cs typeface="Raleway"/>
                <a:sym typeface="Raleway"/>
              </a:rPr>
              <a:t>/m</a:t>
            </a:r>
            <a:r>
              <a:rPr lang="en-US" baseline="30000" dirty="0">
                <a:solidFill>
                  <a:schemeClr val="tx1"/>
                </a:solidFill>
                <a:latin typeface="Raleway"/>
                <a:ea typeface="Raleway"/>
                <a:cs typeface="Raleway"/>
                <a:sym typeface="Raleway"/>
              </a:rPr>
              <a:t>3</a:t>
            </a:r>
            <a:r>
              <a:rPr lang="en-US" dirty="0">
                <a:solidFill>
                  <a:schemeClr val="tx1"/>
                </a:solidFill>
                <a:latin typeface="Raleway"/>
                <a:ea typeface="Raleway"/>
                <a:cs typeface="Raleway"/>
                <a:sym typeface="Raleway"/>
              </a:rPr>
              <a:t> in the air.</a:t>
            </a:r>
          </a:p>
          <a:p>
            <a:pPr marL="0" lvl="0" indent="0" algn="l" rtl="0">
              <a:spcBef>
                <a:spcPts val="0"/>
              </a:spcBef>
              <a:spcAft>
                <a:spcPts val="1600"/>
              </a:spcAft>
              <a:buNone/>
            </a:pPr>
            <a:r>
              <a:rPr lang="en-US" dirty="0">
                <a:solidFill>
                  <a:schemeClr val="tx1"/>
                </a:solidFill>
                <a:latin typeface="Raleway"/>
                <a:ea typeface="Raleway"/>
                <a:cs typeface="Raleway"/>
                <a:sym typeface="Raleway"/>
              </a:rPr>
              <a:t>Exposure: A person gets exposure to benzene via inhalation of the polluted air.</a:t>
            </a:r>
          </a:p>
          <a:p>
            <a:pPr marL="0" lvl="0" indent="0" algn="l" rtl="0">
              <a:spcBef>
                <a:spcPts val="0"/>
              </a:spcBef>
              <a:spcAft>
                <a:spcPts val="1600"/>
              </a:spcAft>
              <a:buNone/>
            </a:pPr>
            <a:r>
              <a:rPr lang="en-US" dirty="0">
                <a:solidFill>
                  <a:schemeClr val="tx1"/>
                </a:solidFill>
                <a:latin typeface="Raleway"/>
                <a:ea typeface="Raleway"/>
                <a:cs typeface="Raleway"/>
                <a:sym typeface="Raleway"/>
              </a:rPr>
              <a:t>Dose: The amount of benzene that enters the body is the dose.</a:t>
            </a:r>
          </a:p>
          <a:p>
            <a:pPr marL="0" lvl="0" indent="0" algn="l" rtl="0">
              <a:spcBef>
                <a:spcPts val="0"/>
              </a:spcBef>
              <a:spcAft>
                <a:spcPts val="1600"/>
              </a:spcAft>
              <a:buNone/>
            </a:pPr>
            <a:r>
              <a:rPr lang="en-US" dirty="0">
                <a:solidFill>
                  <a:schemeClr val="tx1"/>
                </a:solidFill>
                <a:latin typeface="Raleway"/>
                <a:ea typeface="Raleway"/>
                <a:cs typeface="Raleway"/>
                <a:sym typeface="Raleway"/>
              </a:rPr>
              <a:t>Effect: Benzene lowers immunologic functions.</a:t>
            </a:r>
          </a:p>
          <a:p>
            <a:pPr marL="0" lvl="0" indent="0" algn="l" rtl="0">
              <a:spcBef>
                <a:spcPts val="0"/>
              </a:spcBef>
              <a:spcAft>
                <a:spcPts val="1600"/>
              </a:spcAft>
              <a:buNone/>
            </a:pPr>
            <a:r>
              <a:rPr lang="en-US" dirty="0">
                <a:solidFill>
                  <a:schemeClr val="tx1"/>
                </a:solidFill>
                <a:latin typeface="Raleway"/>
                <a:ea typeface="Raleway"/>
                <a:cs typeface="Raleway"/>
                <a:sym typeface="Raleway"/>
              </a:rPr>
              <a:t>Action: Install the vapor recovery system at gas stations.</a:t>
            </a: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pic>
        <p:nvPicPr>
          <p:cNvPr id="1026" name="Picture 2" descr="benzene - Wiktionary, the free dictionary">
            <a:extLst>
              <a:ext uri="{FF2B5EF4-FFF2-40B4-BE49-F238E27FC236}">
                <a16:creationId xmlns:a16="http://schemas.microsoft.com/office/drawing/2014/main" id="{3D1FEA75-2AA1-EBF3-137F-3C348CDDB7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902" y="702629"/>
            <a:ext cx="1061580" cy="8996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FE67EBE-BC8C-1721-DAA3-C16A3A60132F}"/>
              </a:ext>
            </a:extLst>
          </p:cNvPr>
          <p:cNvSpPr txBox="1"/>
          <p:nvPr/>
        </p:nvSpPr>
        <p:spPr>
          <a:xfrm>
            <a:off x="7359041" y="998585"/>
            <a:ext cx="891591" cy="307777"/>
          </a:xfrm>
          <a:prstGeom prst="rect">
            <a:avLst/>
          </a:prstGeom>
          <a:noFill/>
        </p:spPr>
        <p:txBody>
          <a:bodyPr wrap="none" rtlCol="0">
            <a:spAutoFit/>
          </a:bodyPr>
          <a:lstStyle/>
          <a:p>
            <a:r>
              <a:rPr lang="en-US" dirty="0"/>
              <a:t>Benzene</a:t>
            </a:r>
          </a:p>
        </p:txBody>
      </p:sp>
    </p:spTree>
    <p:extLst>
      <p:ext uri="{BB962C8B-B14F-4D97-AF65-F5344CB8AC3E}">
        <p14:creationId xmlns:p14="http://schemas.microsoft.com/office/powerpoint/2010/main" val="2767659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5">
                    <a:lumMod val="75000"/>
                  </a:schemeClr>
                </a:solidFill>
                <a:latin typeface="Raleway"/>
                <a:ea typeface="Raleway"/>
                <a:cs typeface="Raleway"/>
                <a:sym typeface="Raleway"/>
              </a:rPr>
              <a:t>Environmental Disparity</a:t>
            </a:r>
            <a:endParaRPr b="1" dirty="0">
              <a:solidFill>
                <a:schemeClr val="accent5">
                  <a:lumMod val="75000"/>
                </a:schemeClr>
              </a:solidFill>
              <a:latin typeface="Raleway"/>
              <a:ea typeface="Raleway"/>
              <a:cs typeface="Raleway"/>
              <a:sym typeface="Raleway"/>
            </a:endParaRPr>
          </a:p>
        </p:txBody>
      </p:sp>
      <p:sp>
        <p:nvSpPr>
          <p:cNvPr id="88" name="Google Shape;88;p17"/>
          <p:cNvSpPr txBox="1">
            <a:spLocks noGrp="1"/>
          </p:cNvSpPr>
          <p:nvPr>
            <p:ph type="body" idx="1"/>
          </p:nvPr>
        </p:nvSpPr>
        <p:spPr>
          <a:xfrm>
            <a:off x="311700" y="1152475"/>
            <a:ext cx="8520600" cy="303311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solidFill>
                  <a:schemeClr val="tx1"/>
                </a:solidFill>
                <a:latin typeface="Raleway"/>
                <a:ea typeface="Raleway"/>
                <a:cs typeface="Raleway"/>
                <a:sym typeface="Raleway"/>
              </a:rPr>
              <a:t>Environmental disparity is defined as the unequal social distribution of environmental hazards and risks.</a:t>
            </a:r>
          </a:p>
          <a:p>
            <a:pPr marL="285750" indent="-285750">
              <a:spcAft>
                <a:spcPts val="1600"/>
              </a:spcAft>
            </a:pPr>
            <a:r>
              <a:rPr lang="en-US" dirty="0">
                <a:solidFill>
                  <a:schemeClr val="tx1"/>
                </a:solidFill>
                <a:latin typeface="Raleway"/>
                <a:ea typeface="Raleway"/>
                <a:cs typeface="Raleway"/>
                <a:sym typeface="Raleway"/>
              </a:rPr>
              <a:t>The U.S. population consists of diverse subpopulations.</a:t>
            </a:r>
          </a:p>
          <a:p>
            <a:pPr marL="285750" indent="-285750">
              <a:spcAft>
                <a:spcPts val="1600"/>
              </a:spcAft>
            </a:pPr>
            <a:r>
              <a:rPr lang="en-US" dirty="0">
                <a:solidFill>
                  <a:schemeClr val="tx1"/>
                </a:solidFill>
                <a:latin typeface="Raleway"/>
                <a:ea typeface="Raleway"/>
                <a:cs typeface="Raleway"/>
                <a:sym typeface="Raleway"/>
              </a:rPr>
              <a:t>Burdens of environmental hazards are unevenly distributed.</a:t>
            </a:r>
          </a:p>
          <a:p>
            <a:pPr marL="285750" indent="-285750">
              <a:spcAft>
                <a:spcPts val="1600"/>
              </a:spcAft>
            </a:pPr>
            <a:r>
              <a:rPr lang="en-US" dirty="0">
                <a:solidFill>
                  <a:schemeClr val="tx1"/>
                </a:solidFill>
                <a:latin typeface="Raleway"/>
                <a:ea typeface="Raleway"/>
                <a:cs typeface="Raleway"/>
                <a:sym typeface="Raleway"/>
              </a:rPr>
              <a:t>Disadvantaged populations are bearing higher exposure burdens: people of color and the poor. </a:t>
            </a: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1216520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5">
                    <a:lumMod val="75000"/>
                  </a:schemeClr>
                </a:solidFill>
                <a:latin typeface="Raleway"/>
                <a:ea typeface="Raleway"/>
                <a:cs typeface="Raleway"/>
                <a:sym typeface="Raleway"/>
              </a:rPr>
              <a:t>Analysis of Environmental Disparities</a:t>
            </a:r>
            <a:endParaRPr b="1" dirty="0">
              <a:solidFill>
                <a:schemeClr val="accent5">
                  <a:lumMod val="75000"/>
                </a:schemeClr>
              </a:solidFill>
              <a:latin typeface="Raleway"/>
              <a:ea typeface="Raleway"/>
              <a:cs typeface="Raleway"/>
              <a:sym typeface="Raleway"/>
            </a:endParaRPr>
          </a:p>
        </p:txBody>
      </p:sp>
      <p:sp>
        <p:nvSpPr>
          <p:cNvPr id="88" name="Google Shape;88;p17"/>
          <p:cNvSpPr txBox="1">
            <a:spLocks noGrp="1"/>
          </p:cNvSpPr>
          <p:nvPr>
            <p:ph type="body" idx="1"/>
          </p:nvPr>
        </p:nvSpPr>
        <p:spPr>
          <a:xfrm>
            <a:off x="311700" y="1152475"/>
            <a:ext cx="8520600" cy="3033112"/>
          </a:xfrm>
          <a:prstGeom prst="rect">
            <a:avLst/>
          </a:prstGeom>
        </p:spPr>
        <p:txBody>
          <a:bodyPr spcFirstLastPara="1" wrap="square" lIns="91425" tIns="91425" rIns="91425" bIns="91425" anchor="t" anchorCtr="0">
            <a:noAutofit/>
          </a:bodyPr>
          <a:lstStyle/>
          <a:p>
            <a:pPr marL="285750" indent="-285750">
              <a:spcAft>
                <a:spcPts val="1600"/>
              </a:spcAft>
            </a:pPr>
            <a:r>
              <a:rPr lang="en-US" u="sng" dirty="0">
                <a:solidFill>
                  <a:schemeClr val="tx1"/>
                </a:solidFill>
                <a:latin typeface="Raleway"/>
                <a:ea typeface="Raleway"/>
                <a:cs typeface="Raleway"/>
                <a:sym typeface="Raleway"/>
              </a:rPr>
              <a:t>Hypothesis: higher exposure occurs in low-income/minority communities </a:t>
            </a:r>
          </a:p>
          <a:p>
            <a:pPr marL="285750" indent="-285750">
              <a:spcAft>
                <a:spcPts val="1600"/>
              </a:spcAft>
            </a:pPr>
            <a:r>
              <a:rPr lang="en-US" dirty="0">
                <a:solidFill>
                  <a:schemeClr val="tx1"/>
                </a:solidFill>
                <a:latin typeface="Raleway"/>
                <a:ea typeface="Raleway"/>
                <a:cs typeface="Raleway"/>
                <a:sym typeface="Raleway"/>
              </a:rPr>
              <a:t>Proximity analysis: to reveal the spatial clustering of industrial facilities in or near communities of color and in poverty.</a:t>
            </a:r>
          </a:p>
          <a:p>
            <a:pPr marL="742950" lvl="1" indent="-285750">
              <a:spcBef>
                <a:spcPts val="0"/>
              </a:spcBef>
              <a:spcAft>
                <a:spcPts val="600"/>
              </a:spcAft>
            </a:pPr>
            <a:r>
              <a:rPr lang="en-US" dirty="0">
                <a:solidFill>
                  <a:schemeClr val="tx1"/>
                </a:solidFill>
                <a:latin typeface="Raleway"/>
                <a:sym typeface="Raleway"/>
              </a:rPr>
              <a:t>Spatial coincidence analysis</a:t>
            </a:r>
          </a:p>
          <a:p>
            <a:pPr marL="742950" lvl="1" indent="-285750">
              <a:spcBef>
                <a:spcPts val="0"/>
              </a:spcBef>
              <a:spcAft>
                <a:spcPts val="600"/>
              </a:spcAft>
            </a:pPr>
            <a:r>
              <a:rPr lang="en-US" dirty="0">
                <a:solidFill>
                  <a:schemeClr val="tx1"/>
                </a:solidFill>
                <a:latin typeface="Raleway"/>
                <a:sym typeface="Raleway"/>
              </a:rPr>
              <a:t>Distance-based analysis</a:t>
            </a:r>
          </a:p>
          <a:p>
            <a:pPr marL="285750" indent="-285750">
              <a:spcAft>
                <a:spcPts val="1600"/>
              </a:spcAft>
            </a:pPr>
            <a:r>
              <a:rPr lang="en-US" dirty="0">
                <a:solidFill>
                  <a:schemeClr val="tx1"/>
                </a:solidFill>
                <a:latin typeface="Raleway"/>
                <a:ea typeface="Raleway"/>
                <a:cs typeface="Raleway"/>
                <a:sym typeface="Raleway"/>
              </a:rPr>
              <a:t>Spatial regression analysis: to quantify the relationship between spatially-based exposure and sociodemographic indicators.</a:t>
            </a: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72185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accent5">
                    <a:lumMod val="75000"/>
                  </a:schemeClr>
                </a:solidFill>
                <a:latin typeface="Raleway"/>
                <a:ea typeface="Raleway"/>
                <a:cs typeface="Raleway"/>
                <a:sym typeface="Raleway"/>
              </a:rPr>
              <a:t>Spatial Coincidence Analysis</a:t>
            </a:r>
            <a:endParaRPr b="1" dirty="0">
              <a:solidFill>
                <a:schemeClr val="accent5">
                  <a:lumMod val="75000"/>
                </a:schemeClr>
              </a:solidFill>
              <a:latin typeface="Raleway"/>
              <a:ea typeface="Raleway"/>
              <a:cs typeface="Raleway"/>
              <a:sym typeface="Raleway"/>
            </a:endParaRPr>
          </a:p>
        </p:txBody>
      </p:sp>
      <p:sp>
        <p:nvSpPr>
          <p:cNvPr id="88" name="Google Shape;88;p17"/>
          <p:cNvSpPr txBox="1">
            <a:spLocks noGrp="1"/>
          </p:cNvSpPr>
          <p:nvPr>
            <p:ph type="body" idx="1"/>
          </p:nvPr>
        </p:nvSpPr>
        <p:spPr>
          <a:xfrm>
            <a:off x="311700" y="1152475"/>
            <a:ext cx="3862875" cy="3033112"/>
          </a:xfrm>
          <a:prstGeom prst="rect">
            <a:avLst/>
          </a:prstGeom>
        </p:spPr>
        <p:txBody>
          <a:bodyPr spcFirstLastPara="1" wrap="square" lIns="91425" tIns="91425" rIns="91425" bIns="91425" anchor="t" anchorCtr="0">
            <a:noAutofit/>
          </a:bodyPr>
          <a:lstStyle/>
          <a:p>
            <a:pPr marL="285750" indent="-285750">
              <a:spcAft>
                <a:spcPts val="1600"/>
              </a:spcAft>
            </a:pPr>
            <a:r>
              <a:rPr lang="en-US" dirty="0">
                <a:solidFill>
                  <a:schemeClr val="tx1"/>
                </a:solidFill>
                <a:latin typeface="Raleway"/>
                <a:ea typeface="Raleway"/>
                <a:cs typeface="Raleway"/>
                <a:sym typeface="Raleway"/>
              </a:rPr>
              <a:t>Aims to examine the presence of hazard sources within a defined areal unit.</a:t>
            </a:r>
          </a:p>
          <a:p>
            <a:pPr marL="285750" indent="-285750">
              <a:spcAft>
                <a:spcPts val="1600"/>
              </a:spcAft>
            </a:pPr>
            <a:r>
              <a:rPr lang="en-US" dirty="0">
                <a:solidFill>
                  <a:schemeClr val="tx1"/>
                </a:solidFill>
                <a:latin typeface="Raleway"/>
                <a:ea typeface="Raleway"/>
                <a:cs typeface="Raleway"/>
                <a:sym typeface="Raleway"/>
              </a:rPr>
              <a:t>There is an apparent clustering of emission sources in minority concentrated areas in Memphis, TN.</a:t>
            </a: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pic>
        <p:nvPicPr>
          <p:cNvPr id="11" name="Picture 10">
            <a:extLst>
              <a:ext uri="{FF2B5EF4-FFF2-40B4-BE49-F238E27FC236}">
                <a16:creationId xmlns:a16="http://schemas.microsoft.com/office/drawing/2014/main" id="{2BAF1FE1-3670-0691-B00E-E8DD12EB5BDA}"/>
              </a:ext>
            </a:extLst>
          </p:cNvPr>
          <p:cNvPicPr>
            <a:picLocks noChangeAspect="1"/>
          </p:cNvPicPr>
          <p:nvPr/>
        </p:nvPicPr>
        <p:blipFill>
          <a:blip r:embed="rId4"/>
          <a:stretch>
            <a:fillRect/>
          </a:stretch>
        </p:blipFill>
        <p:spPr>
          <a:xfrm>
            <a:off x="5330755" y="1001779"/>
            <a:ext cx="3428446" cy="3139941"/>
          </a:xfrm>
          <a:prstGeom prst="rect">
            <a:avLst/>
          </a:prstGeom>
        </p:spPr>
      </p:pic>
      <p:pic>
        <p:nvPicPr>
          <p:cNvPr id="13" name="Picture 12">
            <a:extLst>
              <a:ext uri="{FF2B5EF4-FFF2-40B4-BE49-F238E27FC236}">
                <a16:creationId xmlns:a16="http://schemas.microsoft.com/office/drawing/2014/main" id="{42F2590F-3141-3FB9-FD89-0B57413BF41C}"/>
              </a:ext>
            </a:extLst>
          </p:cNvPr>
          <p:cNvPicPr>
            <a:picLocks noChangeAspect="1"/>
          </p:cNvPicPr>
          <p:nvPr/>
        </p:nvPicPr>
        <p:blipFill>
          <a:blip r:embed="rId5"/>
          <a:stretch>
            <a:fillRect/>
          </a:stretch>
        </p:blipFill>
        <p:spPr>
          <a:xfrm>
            <a:off x="7816223" y="3131474"/>
            <a:ext cx="895428" cy="971634"/>
          </a:xfrm>
          <a:prstGeom prst="rect">
            <a:avLst/>
          </a:prstGeom>
        </p:spPr>
      </p:pic>
      <p:pic>
        <p:nvPicPr>
          <p:cNvPr id="14" name="Picture 13">
            <a:extLst>
              <a:ext uri="{FF2B5EF4-FFF2-40B4-BE49-F238E27FC236}">
                <a16:creationId xmlns:a16="http://schemas.microsoft.com/office/drawing/2014/main" id="{0281B8AA-24FA-F95B-1CFB-1767741EBE8D}"/>
              </a:ext>
            </a:extLst>
          </p:cNvPr>
          <p:cNvPicPr>
            <a:picLocks noChangeAspect="1"/>
          </p:cNvPicPr>
          <p:nvPr/>
        </p:nvPicPr>
        <p:blipFill>
          <a:blip r:embed="rId6"/>
          <a:stretch>
            <a:fillRect/>
          </a:stretch>
        </p:blipFill>
        <p:spPr>
          <a:xfrm>
            <a:off x="5377824" y="1043608"/>
            <a:ext cx="877572" cy="1163938"/>
          </a:xfrm>
          <a:prstGeom prst="rect">
            <a:avLst/>
          </a:prstGeom>
        </p:spPr>
      </p:pic>
    </p:spTree>
    <p:extLst>
      <p:ext uri="{BB962C8B-B14F-4D97-AF65-F5344CB8AC3E}">
        <p14:creationId xmlns:p14="http://schemas.microsoft.com/office/powerpoint/2010/main" val="352917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p:nvPr/>
        </p:nvSpPr>
        <p:spPr>
          <a:xfrm>
            <a:off x="-125" y="4229325"/>
            <a:ext cx="9144000" cy="957900"/>
          </a:xfrm>
          <a:prstGeom prst="rect">
            <a:avLst/>
          </a:prstGeom>
          <a:solidFill>
            <a:schemeClr val="accent6">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accent5">
                    <a:lumMod val="75000"/>
                  </a:schemeClr>
                </a:solidFill>
                <a:latin typeface="Raleway"/>
                <a:ea typeface="Raleway"/>
                <a:cs typeface="Raleway"/>
                <a:sym typeface="Raleway"/>
              </a:rPr>
              <a:t>Distance-based Analysis</a:t>
            </a:r>
            <a:endParaRPr b="1" dirty="0">
              <a:solidFill>
                <a:schemeClr val="accent5">
                  <a:lumMod val="75000"/>
                </a:schemeClr>
              </a:solidFill>
              <a:latin typeface="Raleway"/>
              <a:ea typeface="Raleway"/>
              <a:cs typeface="Raleway"/>
              <a:sym typeface="Raleway"/>
            </a:endParaRPr>
          </a:p>
        </p:txBody>
      </p:sp>
      <p:sp>
        <p:nvSpPr>
          <p:cNvPr id="88" name="Google Shape;88;p17"/>
          <p:cNvSpPr txBox="1">
            <a:spLocks noGrp="1"/>
          </p:cNvSpPr>
          <p:nvPr>
            <p:ph type="body" idx="1"/>
          </p:nvPr>
        </p:nvSpPr>
        <p:spPr>
          <a:xfrm>
            <a:off x="311700" y="1152475"/>
            <a:ext cx="4295842" cy="3033112"/>
          </a:xfrm>
          <a:prstGeom prst="rect">
            <a:avLst/>
          </a:prstGeom>
        </p:spPr>
        <p:txBody>
          <a:bodyPr spcFirstLastPara="1" wrap="square" lIns="91425" tIns="91425" rIns="91425" bIns="91425" anchor="t" anchorCtr="0">
            <a:noAutofit/>
          </a:bodyPr>
          <a:lstStyle/>
          <a:p>
            <a:pPr marL="285750" indent="-285750">
              <a:spcAft>
                <a:spcPts val="1600"/>
              </a:spcAft>
            </a:pPr>
            <a:r>
              <a:rPr lang="en-US" dirty="0">
                <a:solidFill>
                  <a:schemeClr val="tx1"/>
                </a:solidFill>
                <a:latin typeface="Raleway"/>
                <a:ea typeface="Raleway"/>
                <a:cs typeface="Raleway"/>
                <a:sym typeface="Raleway"/>
              </a:rPr>
              <a:t>Examine the characteristics of the population within a defined distance of a source and those outside.</a:t>
            </a:r>
          </a:p>
          <a:p>
            <a:pPr marL="285750" indent="-285750">
              <a:spcAft>
                <a:spcPts val="1600"/>
              </a:spcAft>
            </a:pPr>
            <a:r>
              <a:rPr lang="en-US" dirty="0">
                <a:solidFill>
                  <a:schemeClr val="tx1"/>
                </a:solidFill>
                <a:latin typeface="Raleway"/>
                <a:ea typeface="Raleway"/>
                <a:cs typeface="Raleway"/>
                <a:sym typeface="Raleway"/>
              </a:rPr>
              <a:t>Analysis of Figure 2 data shows that: Areas near the major emission facilities are poorer and have higher % of the minority.</a:t>
            </a:r>
          </a:p>
        </p:txBody>
      </p:sp>
      <p:pic>
        <p:nvPicPr>
          <p:cNvPr id="89" name="Google Shape;89;p17"/>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pic>
        <p:nvPicPr>
          <p:cNvPr id="2" name="Picture 1">
            <a:extLst>
              <a:ext uri="{FF2B5EF4-FFF2-40B4-BE49-F238E27FC236}">
                <a16:creationId xmlns:a16="http://schemas.microsoft.com/office/drawing/2014/main" id="{C211588C-2C63-AEB9-DFF8-050E428DFAFA}"/>
              </a:ext>
            </a:extLst>
          </p:cNvPr>
          <p:cNvPicPr>
            <a:picLocks noChangeAspect="1"/>
          </p:cNvPicPr>
          <p:nvPr/>
        </p:nvPicPr>
        <p:blipFill rotWithShape="1">
          <a:blip r:embed="rId4"/>
          <a:srcRect r="32337"/>
          <a:stretch/>
        </p:blipFill>
        <p:spPr>
          <a:xfrm>
            <a:off x="4730325" y="1119787"/>
            <a:ext cx="3906393" cy="2820071"/>
          </a:xfrm>
          <a:prstGeom prst="rect">
            <a:avLst/>
          </a:prstGeom>
        </p:spPr>
      </p:pic>
    </p:spTree>
    <p:extLst>
      <p:ext uri="{BB962C8B-B14F-4D97-AF65-F5344CB8AC3E}">
        <p14:creationId xmlns:p14="http://schemas.microsoft.com/office/powerpoint/2010/main" val="47377368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956</Words>
  <Application>Microsoft Office PowerPoint</Application>
  <PresentationFormat>On-screen Show (16:9)</PresentationFormat>
  <Paragraphs>76</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Raleway</vt:lpstr>
      <vt:lpstr>Simple Light</vt:lpstr>
      <vt:lpstr>Geospatial Tools for Environmental Health Issues</vt:lpstr>
      <vt:lpstr>Learning Objectives</vt:lpstr>
      <vt:lpstr>Definition of Environmental Health (EH)</vt:lpstr>
      <vt:lpstr>EH Paradigm</vt:lpstr>
      <vt:lpstr>Illustration of the EH Paradigm</vt:lpstr>
      <vt:lpstr>Environmental Disparity</vt:lpstr>
      <vt:lpstr>Analysis of Environmental Disparities</vt:lpstr>
      <vt:lpstr>Spatial Coincidence Analysis</vt:lpstr>
      <vt:lpstr>Distance-based Analysis</vt:lpstr>
      <vt:lpstr>Spatial Regression Analysis – An Example</vt:lpstr>
      <vt:lpstr>Causes of Environmental Disparities</vt:lpstr>
      <vt:lpstr>Exposure-Health Associations</vt:lpstr>
      <vt:lpstr>Spatial Epidemiology - Mapping</vt:lpstr>
      <vt:lpstr>Spatial Epi: Geospatial Correlations</vt:lpstr>
      <vt:lpstr>Steps for a spatial epidemiologic investigation</vt:lpstr>
      <vt:lpstr>Class Activities</vt:lpstr>
      <vt:lpstr>Recommended Readings (Open Access)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Erin Nevius</dc:creator>
  <cp:lastModifiedBy>Chunrong Jia (cjia)</cp:lastModifiedBy>
  <cp:revision>55</cp:revision>
  <dcterms:modified xsi:type="dcterms:W3CDTF">2024-06-27T12:31:30Z</dcterms:modified>
</cp:coreProperties>
</file>