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61" r:id="rId2"/>
    <p:sldId id="263" r:id="rId3"/>
    <p:sldId id="262" r:id="rId4"/>
    <p:sldId id="270" r:id="rId5"/>
    <p:sldId id="271" r:id="rId6"/>
    <p:sldId id="266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4" r:id="rId17"/>
    <p:sldId id="265" r:id="rId18"/>
    <p:sldId id="267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7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8/13/21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265"/>
            <a:ext cx="2895600" cy="365125"/>
          </a:xfrm>
        </p:spPr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2Nbiqx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Critically Evaluating Conspiracy Theories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456B1-5C9B-8748-A950-181F55B62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Created by Sarah </a:t>
            </a:r>
            <a:r>
              <a:rPr lang="en-US" dirty="0"/>
              <a:t>Morris </a:t>
            </a:r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7645-8C45-294B-AE2A-40ED6DFA6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Conspiracy Theory Features: Providing Answers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A86B-ABA9-D540-9F4B-41B701C1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Answers and reassurance </a:t>
            </a:r>
          </a:p>
          <a:p>
            <a:pPr lvl="1"/>
            <a:r>
              <a:rPr lang="en-US" dirty="0"/>
              <a:t>Conspiracy theories thrive in situations that lack clear answers </a:t>
            </a:r>
          </a:p>
          <a:p>
            <a:pPr lvl="1"/>
            <a:r>
              <a:rPr lang="en-US" dirty="0"/>
              <a:t>They provide answers and thus reassurance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49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7C584-4455-924F-9197-A02C06D66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Conspiracy Theory Features: Values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B3F06-FCFE-9249-B92C-CFAAC7619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and beliefs</a:t>
            </a:r>
          </a:p>
          <a:p>
            <a:pPr lvl="1"/>
            <a:r>
              <a:rPr lang="en-US" dirty="0"/>
              <a:t>Conspiracy theories often make appeals to certain value systems or moral beliefs. </a:t>
            </a:r>
          </a:p>
          <a:p>
            <a:pPr lvl="1"/>
            <a:r>
              <a:rPr lang="en-US" dirty="0"/>
              <a:t>They can “fit” a certain worldview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18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AC76D-1FBC-D34A-9090-A90B04E7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Conspiracy Theory Features: Narratives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0F638-1654-6048-8674-14D6A14A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Narratives and storytelling</a:t>
            </a:r>
          </a:p>
          <a:p>
            <a:pPr lvl="1"/>
            <a:r>
              <a:rPr lang="en-US" dirty="0"/>
              <a:t>Conspiracy theories weave a compelling, appealing, and often reassuring story that provides clear answers in uncertain situations.</a:t>
            </a:r>
          </a:p>
          <a:p>
            <a:pPr lvl="1"/>
            <a:r>
              <a:rPr lang="en-US" dirty="0"/>
              <a:t>Conspiracy theories often use technique like rhetorical appeals, scapegoating, and logical fallacies to drive home points and ideas and convince an audience.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90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1E6BC-DA8C-B848-9DE2-E60A806FA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Conspiracy Theory Features: Common enemy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4EFBD-E4C1-DC49-A614-52834BD2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enemy or shared threat</a:t>
            </a:r>
          </a:p>
          <a:p>
            <a:pPr lvl="1"/>
            <a:r>
              <a:rPr lang="en-US" dirty="0"/>
              <a:t>Conspiracy theories generally identify some sort of powerful force that is controlling the conspiracy. </a:t>
            </a:r>
          </a:p>
          <a:p>
            <a:pPr lvl="1"/>
            <a:r>
              <a:rPr lang="en-US" dirty="0"/>
              <a:t>Conspiracy theories will identify a shared threat or enemy, generally an outside force, that is driving the conspiracy. It uses a highly us vs. them mentality.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52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DC37-A1CE-3F4C-98D4-BB13A3EF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Structure of Conspiracy Theories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A5C2-F8A9-4440-B6BD-050D1A36F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Remember, conspiracy theories have a certain structure and many commonly recurring features </a:t>
            </a:r>
          </a:p>
          <a:p>
            <a:r>
              <a:rPr lang="en-US" dirty="0"/>
              <a:t>Being able to recognize these features can help you identify and critically analyze conspiracy theories.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88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A561F-45DB-0741-9596-A5052E4C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Activity: Analyzing a Conspiracy Theory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328ED-094B-BC44-95C4-717B8E8C3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>
            <a:normAutofit fontScale="92500"/>
          </a:bodyPr>
          <a:lstStyle/>
          <a:p>
            <a:r>
              <a:rPr lang="en-US" dirty="0"/>
              <a:t>Break into small groups </a:t>
            </a:r>
          </a:p>
          <a:p>
            <a:r>
              <a:rPr lang="en-US" dirty="0"/>
              <a:t>Each group will get a conspiracy theory to analyze </a:t>
            </a:r>
          </a:p>
          <a:p>
            <a:r>
              <a:rPr lang="en-US" dirty="0"/>
              <a:t>Please use the </a:t>
            </a:r>
            <a:r>
              <a:rPr lang="en-US" dirty="0">
                <a:hlinkClick r:id="rId2"/>
              </a:rPr>
              <a:t>provided worksheet </a:t>
            </a:r>
            <a:r>
              <a:rPr lang="en-US" dirty="0"/>
              <a:t>to discuss and analyze your conspiracy theory and share your thoughts </a:t>
            </a:r>
          </a:p>
          <a:p>
            <a:r>
              <a:rPr lang="en-US" dirty="0"/>
              <a:t>We will come back together and each group will share their observations and findings.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52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B76874-F625-544F-A955-027145CA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and 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C02A82F-F774-CA43-AA42-F4234E48B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 your observations</a:t>
            </a:r>
          </a:p>
        </p:txBody>
      </p:sp>
    </p:spTree>
    <p:extLst>
      <p:ext uri="{BB962C8B-B14F-4D97-AF65-F5344CB8AC3E}">
        <p14:creationId xmlns:p14="http://schemas.microsoft.com/office/powerpoint/2010/main" val="319615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E5C8-84B5-5048-9CC5-59CC8F6B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162DB-BCF4-AB43-8F25-AC26811C3A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D2F1A-E1DF-5B44-AD31-30CE3D5727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4D5AC9-544C-CA4B-B8D9-D73B3E758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3CDF0-8A8D-A348-84CE-552F463F577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12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417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CB646-579D-2345-90DD-5AEB8B23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1BF79-FABA-DF44-9453-12A88DF4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19A28-4085-B24C-BDDA-B1D87D20C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1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CE53D-8675-E146-BA4F-D2AEE76A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conspiracy theory?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9891F-DDF8-0B41-8D2F-0838325308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with a partner and share out your ideas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03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8655-D85B-D544-BB0E-32DFCE074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F923F2-A56C-5F42-8340-431A0ACE09A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E21F1-8870-E64C-8AFB-469C101B2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5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Conspiracy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conspiracy theory tries to provide an explanation for an event or situation. </a:t>
            </a:r>
          </a:p>
          <a:p>
            <a:r>
              <a:rPr lang="en-US" dirty="0"/>
              <a:t>It is a belief that a covert and influential group or organization is responsible for an event.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Conspiracy Theory 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famous examples of conspiracy theories include the following:</a:t>
            </a:r>
          </a:p>
          <a:p>
            <a:pPr lvl="1"/>
            <a:r>
              <a:rPr lang="en-US" dirty="0"/>
              <a:t>Conspiracies surrounding the assassination of JFK</a:t>
            </a:r>
          </a:p>
          <a:p>
            <a:pPr lvl="1"/>
            <a:r>
              <a:rPr lang="en-US" dirty="0"/>
              <a:t>Conspiracies surrounding the 1969 Moon Landing </a:t>
            </a:r>
          </a:p>
          <a:p>
            <a:pPr lvl="1"/>
            <a:r>
              <a:rPr lang="en-US" dirty="0"/>
              <a:t>Conspiracies about the Loch Ness Monster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7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Conspiracy Theory 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also lots of examples of conspiracy theories depicted in pop culture</a:t>
            </a:r>
          </a:p>
          <a:p>
            <a:pPr lvl="1"/>
            <a:r>
              <a:rPr lang="en-US" dirty="0"/>
              <a:t>The X-Files – conspiracies around aliens </a:t>
            </a:r>
          </a:p>
          <a:p>
            <a:pPr lvl="1"/>
            <a:r>
              <a:rPr lang="en-US" dirty="0"/>
              <a:t>The National Treasure movie franchise – conspiracies around hidden treasure</a:t>
            </a:r>
          </a:p>
          <a:p>
            <a:pPr lvl="1"/>
            <a:r>
              <a:rPr lang="en-US" dirty="0"/>
              <a:t>YA novels such as Divergent – a shadowy organization governing society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4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1B79B-46F7-104B-ADBD-D95931C89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conspiracy theory examples come to mind for you?</a:t>
            </a:r>
          </a:p>
        </p:txBody>
      </p:sp>
    </p:spTree>
    <p:extLst>
      <p:ext uri="{BB962C8B-B14F-4D97-AF65-F5344CB8AC3E}">
        <p14:creationId xmlns:p14="http://schemas.microsoft.com/office/powerpoint/2010/main" val="345539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E148-E4C1-A14E-9E17-796640EE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Conspiracy theory features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793D2-329F-FF4D-9A26-3797A708E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Conspiracy theories contain many commonly recurring features and traits. Let’s explore a few.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3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C4EA-3590-8145-8A74-677BF631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Conspiracy Theory Features: Emotional Appeals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4BCCC-A670-8545-BC32-82A97D0EE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emotional </a:t>
            </a:r>
          </a:p>
          <a:p>
            <a:pPr lvl="1"/>
            <a:r>
              <a:rPr lang="en-US" dirty="0"/>
              <a:t>Conspiracy theories make appeals to emotion</a:t>
            </a:r>
          </a:p>
          <a:p>
            <a:pPr lvl="1"/>
            <a:r>
              <a:rPr lang="en-US" dirty="0"/>
              <a:t>They can offer an explanation for an emotionally-charged situation. </a:t>
            </a:r>
          </a:p>
          <a:p>
            <a:pPr lvl="1"/>
            <a:r>
              <a:rPr lang="en-US" dirty="0"/>
              <a:t>They are often driven by fear.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2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15F68-16CA-1D4A-9AE6-7924436B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Conspiracy Theory Features: Appeals to Ego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6C825-E694-304C-801A-518F702B7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Ego and self-image</a:t>
            </a:r>
          </a:p>
          <a:p>
            <a:pPr lvl="1"/>
            <a:r>
              <a:rPr lang="en-US" dirty="0"/>
              <a:t>Conspiracy theories appeal to a desire to be “in the know”</a:t>
            </a:r>
          </a:p>
          <a:p>
            <a:pPr lvl="1"/>
            <a:r>
              <a:rPr lang="en-US" dirty="0"/>
              <a:t>They can make an audience feel uniquely informed or special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27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Macintosh PowerPoint</Application>
  <PresentationFormat>On-screen Show (4:3)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Critically Evaluating Conspiracy Theories</vt:lpstr>
      <vt:lpstr>What is a conspiracy theory? </vt:lpstr>
      <vt:lpstr>Defining Conspiracy Theories</vt:lpstr>
      <vt:lpstr>Conspiracy Theory Examples </vt:lpstr>
      <vt:lpstr>Conspiracy Theory Examples </vt:lpstr>
      <vt:lpstr>What conspiracy theory examples come to mind for you?</vt:lpstr>
      <vt:lpstr>Conspiracy theory features </vt:lpstr>
      <vt:lpstr>Conspiracy Theory Features: Emotional Appeals </vt:lpstr>
      <vt:lpstr>Conspiracy Theory Features: Appeals to Ego </vt:lpstr>
      <vt:lpstr>Conspiracy Theory Features: Providing Answers </vt:lpstr>
      <vt:lpstr>Conspiracy Theory Features: Values </vt:lpstr>
      <vt:lpstr>Conspiracy Theory Features: Narratives </vt:lpstr>
      <vt:lpstr>Conspiracy Theory Features: Common enemy </vt:lpstr>
      <vt:lpstr>The Structure of Conspiracy Theories </vt:lpstr>
      <vt:lpstr>Activity: Analyzing a Conspiracy Theory </vt:lpstr>
      <vt:lpstr>Final thoughts and questions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2021-08-13T16:15:42Z</dcterms:modified>
</cp:coreProperties>
</file>