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pc2BR6x+RNveYiS5UpP286OeO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2" name="Google Shape;14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85e71822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gb85e718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85e71822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gb85e71822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85e718220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gb85e71822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85e718220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gb85e718220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85e71822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b85e718220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gb85e718220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85e718220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b85e71822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b85e718220_0_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gb85e71822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b85e718220_0_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b85e71822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b85e718220_0_119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gb85e718220_0_11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gb85e718220_0_11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gb85e718220_0_11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gb85e718220_0_1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1"/>
          <p:cNvSpPr txBox="1"/>
          <p:nvPr/>
        </p:nvSpPr>
        <p:spPr>
          <a:xfrm>
            <a:off x="3124200" y="6356349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1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Teaching About Fake New: Lesson Plans for Different Disciplines and Audiences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Search the ACRL Sandbox for more with #fakenews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/>
          <p:nvPr/>
        </p:nvSpPr>
        <p:spPr>
          <a:xfrm>
            <a:off x="6556248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/>
          <p:nvPr/>
        </p:nvSpPr>
        <p:spPr>
          <a:xfrm>
            <a:off x="6556248" y="6301421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/>
          <p:nvPr/>
        </p:nvSpPr>
        <p:spPr>
          <a:xfrm>
            <a:off x="6556248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/>
          <p:nvPr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/>
          <p:nvPr/>
        </p:nvSpPr>
        <p:spPr>
          <a:xfrm>
            <a:off x="6553200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/>
          <p:nvPr/>
        </p:nvSpPr>
        <p:spPr>
          <a:xfrm>
            <a:off x="6364161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/>
          <p:nvPr/>
        </p:nvSpPr>
        <p:spPr>
          <a:xfrm>
            <a:off x="6553200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/>
          <p:nvPr/>
        </p:nvSpPr>
        <p:spPr>
          <a:xfrm>
            <a:off x="6400800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/>
          <p:nvPr/>
        </p:nvSpPr>
        <p:spPr>
          <a:xfrm>
            <a:off x="6556248" y="6308079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/>
          <p:nvPr/>
        </p:nvSpPr>
        <p:spPr>
          <a:xfrm>
            <a:off x="6477000" y="6308127"/>
            <a:ext cx="2130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Search the ACRL Sandbox for more lessons with #fakenews</a:t>
            </a:r>
            <a:endParaRPr sz="1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1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Search the ACRL Sandbox for more with #fakenews</a:t>
            </a:r>
            <a:endParaRPr/>
          </a:p>
        </p:txBody>
      </p:sp>
      <p:pic>
        <p:nvPicPr>
          <p:cNvPr id="14" name="Google Shape;14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62" y="5323168"/>
            <a:ext cx="2298287" cy="15303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ncg.on.worldcat.org/v2/oclc/126276835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"/>
          <p:cNvSpPr txBox="1">
            <a:spLocks noGrp="1"/>
          </p:cNvSpPr>
          <p:nvPr>
            <p:ph type="title"/>
          </p:nvPr>
        </p:nvSpPr>
        <p:spPr>
          <a:xfrm>
            <a:off x="962752" y="2350441"/>
            <a:ext cx="73971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3640" b="0" dirty="0"/>
              <a:t>Science Information Literacy Activity</a:t>
            </a:r>
            <a:endParaRPr sz="3640" b="0" dirty="0"/>
          </a:p>
        </p:txBody>
      </p:sp>
      <p:sp>
        <p:nvSpPr>
          <p:cNvPr id="85" name="Google Shape;85;p9"/>
          <p:cNvSpPr txBox="1">
            <a:spLocks noGrp="1"/>
          </p:cNvSpPr>
          <p:nvPr>
            <p:ph type="body" idx="1"/>
          </p:nvPr>
        </p:nvSpPr>
        <p:spPr>
          <a:xfrm>
            <a:off x="1550602" y="4160950"/>
            <a:ext cx="6221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5100" dirty="0"/>
              <a:t>Presenter, Date:</a:t>
            </a:r>
            <a:r>
              <a:rPr lang="en-US" sz="4000" dirty="0"/>
              <a:t>	</a:t>
            </a:r>
            <a:r>
              <a:rPr lang="en-US" sz="3600" dirty="0"/>
              <a:t>				</a:t>
            </a:r>
            <a:endParaRPr sz="3600" dirty="0"/>
          </a:p>
        </p:txBody>
      </p:sp>
      <p:sp>
        <p:nvSpPr>
          <p:cNvPr id="86" name="Google Shape;86;p9"/>
          <p:cNvSpPr txBox="1">
            <a:spLocks noGrp="1"/>
          </p:cNvSpPr>
          <p:nvPr>
            <p:ph type="ctrTitle" idx="4294967295"/>
          </p:nvPr>
        </p:nvSpPr>
        <p:spPr>
          <a:xfrm>
            <a:off x="588056" y="-89647"/>
            <a:ext cx="6858000" cy="19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dirty="0"/>
              <a:t>A new study says…</a:t>
            </a:r>
            <a:endParaRPr sz="6000" dirty="0"/>
          </a:p>
        </p:txBody>
      </p:sp>
      <p:sp>
        <p:nvSpPr>
          <p:cNvPr id="87" name="Google Shape;87;p9"/>
          <p:cNvSpPr txBox="1">
            <a:spLocks noGrp="1"/>
          </p:cNvSpPr>
          <p:nvPr>
            <p:ph type="body" idx="1"/>
          </p:nvPr>
        </p:nvSpPr>
        <p:spPr>
          <a:xfrm>
            <a:off x="2443688" y="54895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3400" dirty="0"/>
              <a:t>Short URL:</a:t>
            </a:r>
            <a:endParaRPr sz="3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Credits</a:t>
            </a:r>
            <a:endParaRPr/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825750" y="994675"/>
            <a:ext cx="7492500" cy="45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dirty="0"/>
              <a:t>Based on “A new study says” by Megan Carlton &amp; Lea Leininger (2021)</a:t>
            </a:r>
            <a:endParaRPr sz="3600" dirty="0"/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 dirty="0"/>
              <a:t>Background slide template from: </a:t>
            </a:r>
            <a:r>
              <a:rPr lang="en-US" sz="3000" dirty="0" err="1"/>
              <a:t>Benjes</a:t>
            </a:r>
            <a:r>
              <a:rPr lang="en-US" sz="3000" dirty="0"/>
              <a:t>-Small, C. M., Wittig, C., &amp; </a:t>
            </a:r>
            <a:r>
              <a:rPr lang="en-US" sz="3000" dirty="0" err="1"/>
              <a:t>Oberlies</a:t>
            </a:r>
            <a:r>
              <a:rPr lang="en-US" sz="3000" dirty="0"/>
              <a:t>, M. K. </a:t>
            </a:r>
            <a:endParaRPr sz="3000" dirty="0"/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 dirty="0"/>
              <a:t>See chapter </a:t>
            </a:r>
            <a:r>
              <a:rPr lang="en-US" sz="3000" i="1" dirty="0"/>
              <a:t>How the scientific method invalidates ‘fake news.’</a:t>
            </a:r>
            <a:r>
              <a:rPr lang="en-US" sz="3000" dirty="0"/>
              <a:t> From </a:t>
            </a:r>
            <a:r>
              <a:rPr lang="en-US" sz="3000" u="sng" dirty="0">
                <a:solidFill>
                  <a:schemeClr val="hlink"/>
                </a:solidFill>
                <a:hlinkClick r:id="rId3"/>
              </a:rPr>
              <a:t>Teaching About Fake News: Lesson Plans for Different Disciplines and Audiences</a:t>
            </a:r>
            <a:r>
              <a:rPr lang="en-US" sz="3000" dirty="0"/>
              <a:t> (2021)</a:t>
            </a:r>
            <a:endParaRPr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85e718220_0_0"/>
          <p:cNvSpPr txBox="1">
            <a:spLocks noGrp="1"/>
          </p:cNvSpPr>
          <p:nvPr>
            <p:ph type="ctrTitle"/>
          </p:nvPr>
        </p:nvSpPr>
        <p:spPr>
          <a:xfrm>
            <a:off x="1072150" y="130488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A new study says…</a:t>
            </a:r>
            <a:endParaRPr/>
          </a:p>
        </p:txBody>
      </p:sp>
      <p:sp>
        <p:nvSpPr>
          <p:cNvPr id="93" name="Google Shape;93;gb85e718220_0_0"/>
          <p:cNvSpPr txBox="1">
            <a:spLocks noGrp="1"/>
          </p:cNvSpPr>
          <p:nvPr>
            <p:ph type="subTitle" idx="1"/>
          </p:nvPr>
        </p:nvSpPr>
        <p:spPr>
          <a:xfrm>
            <a:off x="1412200" y="283688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In this activity you will be evaluating a news report about a scientific study.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The questions will help guide a discussion about news reporting and research quality.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85e718220_0_5"/>
          <p:cNvSpPr txBox="1">
            <a:spLocks noGrp="1"/>
          </p:cNvSpPr>
          <p:nvPr>
            <p:ph type="title"/>
          </p:nvPr>
        </p:nvSpPr>
        <p:spPr>
          <a:xfrm>
            <a:off x="1012425" y="72698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Find the original research article</a:t>
            </a:r>
            <a:endParaRPr/>
          </a:p>
        </p:txBody>
      </p:sp>
      <p:sp>
        <p:nvSpPr>
          <p:cNvPr id="99" name="Google Shape;99;gb85e718220_0_5"/>
          <p:cNvSpPr txBox="1">
            <a:spLocks noGrp="1"/>
          </p:cNvSpPr>
          <p:nvPr>
            <p:ph type="body" idx="1"/>
          </p:nvPr>
        </p:nvSpPr>
        <p:spPr>
          <a:xfrm>
            <a:off x="1012416" y="1870005"/>
            <a:ext cx="7884300" cy="5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Does the report have a link (or a citation) to the research article?</a:t>
            </a:r>
            <a:endParaRPr/>
          </a:p>
        </p:txBody>
      </p:sp>
      <p:sp>
        <p:nvSpPr>
          <p:cNvPr id="100" name="Google Shape;100;gb85e718220_0_5"/>
          <p:cNvSpPr txBox="1">
            <a:spLocks noGrp="1"/>
          </p:cNvSpPr>
          <p:nvPr>
            <p:ph type="body" idx="2"/>
          </p:nvPr>
        </p:nvSpPr>
        <p:spPr>
          <a:xfrm>
            <a:off x="2454125" y="2599950"/>
            <a:ext cx="30300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Yes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Does the link work?</a:t>
            </a:r>
            <a:endParaRPr/>
          </a:p>
        </p:txBody>
      </p:sp>
      <p:sp>
        <p:nvSpPr>
          <p:cNvPr id="101" name="Google Shape;101;gb85e718220_0_5"/>
          <p:cNvSpPr txBox="1">
            <a:spLocks noGrp="1"/>
          </p:cNvSpPr>
          <p:nvPr>
            <p:ph type="body" idx="4"/>
          </p:nvPr>
        </p:nvSpPr>
        <p:spPr>
          <a:xfrm>
            <a:off x="5665844" y="2826675"/>
            <a:ext cx="30315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No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Use keywords to find the original  research article.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85e718220_0_12"/>
          <p:cNvSpPr txBox="1">
            <a:spLocks noGrp="1"/>
          </p:cNvSpPr>
          <p:nvPr>
            <p:ph type="title"/>
          </p:nvPr>
        </p:nvSpPr>
        <p:spPr>
          <a:xfrm>
            <a:off x="1646475" y="628863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Keywords to look for in a news report</a:t>
            </a:r>
            <a:endParaRPr/>
          </a:p>
        </p:txBody>
      </p:sp>
      <p:sp>
        <p:nvSpPr>
          <p:cNvPr id="107" name="Google Shape;107;gb85e718220_0_12"/>
          <p:cNvSpPr txBox="1">
            <a:spLocks noGrp="1"/>
          </p:cNvSpPr>
          <p:nvPr>
            <p:ph type="body" idx="1"/>
          </p:nvPr>
        </p:nvSpPr>
        <p:spPr>
          <a:xfrm>
            <a:off x="1485900" y="2081975"/>
            <a:ext cx="61722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Where the study took place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Who performed the study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journal published it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was the subject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When was it published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85e718220_0_17"/>
          <p:cNvSpPr txBox="1">
            <a:spLocks noGrp="1"/>
          </p:cNvSpPr>
          <p:nvPr>
            <p:ph type="title"/>
          </p:nvPr>
        </p:nvSpPr>
        <p:spPr>
          <a:xfrm>
            <a:off x="1986575" y="9689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Examine the original research article for:</a:t>
            </a:r>
            <a:endParaRPr/>
          </a:p>
        </p:txBody>
      </p:sp>
      <p:sp>
        <p:nvSpPr>
          <p:cNvPr id="113" name="Google Shape;113;gb85e718220_0_17"/>
          <p:cNvSpPr txBox="1">
            <a:spLocks noGrp="1"/>
          </p:cNvSpPr>
          <p:nvPr>
            <p:ph type="body" idx="1"/>
          </p:nvPr>
        </p:nvSpPr>
        <p:spPr>
          <a:xfrm>
            <a:off x="1986575" y="2331900"/>
            <a:ext cx="61722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Conflicts of interest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Who does the author work for?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How did the research get funded?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85e718220_0_22"/>
          <p:cNvSpPr txBox="1">
            <a:spLocks noGrp="1"/>
          </p:cNvSpPr>
          <p:nvPr>
            <p:ph type="title"/>
          </p:nvPr>
        </p:nvSpPr>
        <p:spPr>
          <a:xfrm>
            <a:off x="1547300" y="6005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Examine the original research article for:</a:t>
            </a:r>
            <a:endParaRPr/>
          </a:p>
        </p:txBody>
      </p:sp>
      <p:sp>
        <p:nvSpPr>
          <p:cNvPr id="120" name="Google Shape;120;gb85e718220_0_22"/>
          <p:cNvSpPr txBox="1">
            <a:spLocks noGrp="1"/>
          </p:cNvSpPr>
          <p:nvPr>
            <p:ph type="body" idx="1"/>
          </p:nvPr>
        </p:nvSpPr>
        <p:spPr>
          <a:xfrm>
            <a:off x="1547300" y="2039450"/>
            <a:ext cx="61722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Participants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List characteristics of the organism or phenomenon being observed or measured.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85e718220_0_28"/>
          <p:cNvSpPr txBox="1">
            <a:spLocks noGrp="1"/>
          </p:cNvSpPr>
          <p:nvPr>
            <p:ph type="title"/>
          </p:nvPr>
        </p:nvSpPr>
        <p:spPr>
          <a:xfrm>
            <a:off x="2000725" y="6855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Examine the original research article for:</a:t>
            </a:r>
            <a:endParaRPr/>
          </a:p>
        </p:txBody>
      </p:sp>
      <p:sp>
        <p:nvSpPr>
          <p:cNvPr id="126" name="Google Shape;126;gb85e718220_0_28"/>
          <p:cNvSpPr txBox="1">
            <a:spLocks noGrp="1"/>
          </p:cNvSpPr>
          <p:nvPr>
            <p:ph type="body" idx="1"/>
          </p:nvPr>
        </p:nvSpPr>
        <p:spPr>
          <a:xfrm>
            <a:off x="2213250" y="2048500"/>
            <a:ext cx="61722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Methodology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Does the paper cite a pre-existing/established protocol or methodology?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 the authors share enough information about their methods so that someone else could perform the same study?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b85e718220_0_33"/>
          <p:cNvSpPr txBox="1">
            <a:spLocks noGrp="1"/>
          </p:cNvSpPr>
          <p:nvPr>
            <p:ph type="title"/>
          </p:nvPr>
        </p:nvSpPr>
        <p:spPr>
          <a:xfrm>
            <a:off x="2128225" y="7847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Examine the original research article for:</a:t>
            </a:r>
            <a:endParaRPr/>
          </a:p>
        </p:txBody>
      </p:sp>
      <p:sp>
        <p:nvSpPr>
          <p:cNvPr id="132" name="Google Shape;132;gb85e718220_0_33"/>
          <p:cNvSpPr txBox="1">
            <a:spLocks noGrp="1"/>
          </p:cNvSpPr>
          <p:nvPr>
            <p:ph type="body" idx="1"/>
          </p:nvPr>
        </p:nvSpPr>
        <p:spPr>
          <a:xfrm>
            <a:off x="2383300" y="2331900"/>
            <a:ext cx="61722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Limitations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 the authors report on possible weaknesses of the study?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85e718220_0_38"/>
          <p:cNvSpPr txBox="1">
            <a:spLocks noGrp="1"/>
          </p:cNvSpPr>
          <p:nvPr>
            <p:ph type="title"/>
          </p:nvPr>
        </p:nvSpPr>
        <p:spPr>
          <a:xfrm>
            <a:off x="1759850" y="1351513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Compare the conclusions from the research study with the news report</a:t>
            </a:r>
            <a:endParaRPr/>
          </a:p>
        </p:txBody>
      </p:sp>
      <p:sp>
        <p:nvSpPr>
          <p:cNvPr id="138" name="Google Shape;138;gb85e718220_0_38"/>
          <p:cNvSpPr txBox="1">
            <a:spLocks noGrp="1"/>
          </p:cNvSpPr>
          <p:nvPr>
            <p:ph type="body" idx="1"/>
          </p:nvPr>
        </p:nvSpPr>
        <p:spPr>
          <a:xfrm>
            <a:off x="1759850" y="3194200"/>
            <a:ext cx="3029100" cy="23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What does the news article claim?</a:t>
            </a:r>
            <a:endParaRPr/>
          </a:p>
        </p:txBody>
      </p:sp>
      <p:sp>
        <p:nvSpPr>
          <p:cNvPr id="139" name="Google Shape;139;gb85e718220_0_38"/>
          <p:cNvSpPr txBox="1">
            <a:spLocks noGrp="1"/>
          </p:cNvSpPr>
          <p:nvPr>
            <p:ph type="body" idx="2"/>
          </p:nvPr>
        </p:nvSpPr>
        <p:spPr>
          <a:xfrm>
            <a:off x="5115650" y="3088000"/>
            <a:ext cx="3029100" cy="2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What does the research article claim?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Science Information Literacy Activity</vt:lpstr>
      <vt:lpstr>A new study says…</vt:lpstr>
      <vt:lpstr>Find the original research article</vt:lpstr>
      <vt:lpstr>Keywords to look for in a news report</vt:lpstr>
      <vt:lpstr>Examine the original research article for:</vt:lpstr>
      <vt:lpstr>Examine the original research article for:</vt:lpstr>
      <vt:lpstr>Examine the original research article for:</vt:lpstr>
      <vt:lpstr>Examine the original research article for:</vt:lpstr>
      <vt:lpstr>Compare the conclusions from the research study with the news report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Science Information Literacy Activity</dc:title>
  <dc:creator>Lea Leininger</dc:creator>
  <cp:lastModifiedBy>Lea Leininger</cp:lastModifiedBy>
  <cp:revision>4</cp:revision>
  <dcterms:created xsi:type="dcterms:W3CDTF">2012-08-24T00:53:15Z</dcterms:created>
  <dcterms:modified xsi:type="dcterms:W3CDTF">2021-12-01T15:50:34Z</dcterms:modified>
</cp:coreProperties>
</file>