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00CC66"/>
    <a:srgbClr val="009900"/>
    <a:srgbClr val="ED5172"/>
    <a:srgbClr val="7BF5D5"/>
    <a:srgbClr val="66F4AD"/>
    <a:srgbClr val="47F3C2"/>
    <a:srgbClr val="9A268C"/>
    <a:srgbClr val="E066D4"/>
    <a:srgbClr val="74AA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AA01B-3A39-9133-A293-06B3312FB5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7A0533-8CAA-66F6-CA01-BAB1187BF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95E8A2-CA00-8FA4-87C1-E70C47C47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3C7C-499B-48A5-8BE8-37A4C116D404}" type="datetimeFigureOut">
              <a:rPr lang="en-US" smtClean="0"/>
              <a:t>7/18/2024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40C84-19D5-98D1-C105-2FE299C77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FA085D-5B3F-E16C-CC2E-8A1A3A4B2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952E-AF97-43CE-B3EA-4E6F8EDA7C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813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C2EBA-7212-CDA3-F06B-65C321C73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72CEE2-58FD-C70F-C443-A07CBFAAAA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65664-1402-E20C-118A-9AA5B0821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3C7C-499B-48A5-8BE8-37A4C116D404}" type="datetimeFigureOut">
              <a:rPr lang="en-US" smtClean="0"/>
              <a:t>7/18/2024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D255D9-3E06-11F7-7448-F9EAB6083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AEEEF-AC89-F556-8783-6CFEEDC9E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952E-AF97-43CE-B3EA-4E6F8EDA7C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932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84FD3C-3859-61C1-3358-3A8E822FAA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76AE11-1021-41A6-BB1B-0A169315D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4E181-9E69-5FB0-9FA5-16A5F53E8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3C7C-499B-48A5-8BE8-37A4C116D404}" type="datetimeFigureOut">
              <a:rPr lang="en-US" smtClean="0"/>
              <a:t>7/18/2024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C2DD6-6246-5D17-9A1B-5FF107F38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46D6C-514E-5F5E-8930-68BA69818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952E-AF97-43CE-B3EA-4E6F8EDA7C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875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C44AB-0758-F420-B670-629075A72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CE52A-5D6B-B365-D90D-14BD5DD5A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081D8-A554-D12A-C16C-FF2169722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3C7C-499B-48A5-8BE8-37A4C116D404}" type="datetimeFigureOut">
              <a:rPr lang="en-US" smtClean="0"/>
              <a:t>7/18/2024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97240-897A-B8AB-ABD3-20099E938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99A2C-25EE-811F-4FF7-C32CE6812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952E-AF97-43CE-B3EA-4E6F8EDA7C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738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C4DE7-A626-58C4-CB0D-8F26F7459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1B082-C11E-7C90-7BD8-160C389333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73F4-DC08-EC05-206F-86BEC8A71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3C7C-499B-48A5-8BE8-37A4C116D404}" type="datetimeFigureOut">
              <a:rPr lang="en-US" smtClean="0"/>
              <a:t>7/18/2024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14A73-CD07-ABF1-A49C-A899FF3CC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292F04-0362-B6EC-E44D-65BAF0926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952E-AF97-43CE-B3EA-4E6F8EDA7C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530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3BBC1-35CF-00D4-7454-6A702A41F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DFD3E-4647-BAE8-D592-BA7E6E70E0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C19F8B-6B43-3D5F-6964-5ED88EF4D3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9CB8F8-BB0E-301B-60D1-810CF191A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3C7C-499B-48A5-8BE8-37A4C116D404}" type="datetimeFigureOut">
              <a:rPr lang="en-US" smtClean="0"/>
              <a:t>7/18/2024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924CBD-8DE5-9A6E-9105-B60DBD92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5A7DC5-7898-D4CA-C8A4-4900314BE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952E-AF97-43CE-B3EA-4E6F8EDA7C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368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DF0A2-C544-A2F9-D4B7-852C2C30F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BDC6DF-A26A-1EB2-4CCA-535AAFA1E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0E5840-E7C2-B41B-21BE-F991E1CD43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E9F057-5552-1009-7A92-4741628BF8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5F5286-07A7-4947-C79D-56D0B729F2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65EC9A-F39E-2E1C-27D5-87E333E38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3C7C-499B-48A5-8BE8-37A4C116D404}" type="datetimeFigureOut">
              <a:rPr lang="en-US" smtClean="0"/>
              <a:t>7/18/2024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DEC110-BF01-A3E9-1074-F1F17ECDD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D1BFDD-A3BD-9EB3-A872-AC308E5A1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952E-AF97-43CE-B3EA-4E6F8EDA7C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159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DA47C-2394-147B-B81B-44B394C43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523431-56C7-6A6C-EE6D-0A51748DE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3C7C-499B-48A5-8BE8-37A4C116D404}" type="datetimeFigureOut">
              <a:rPr lang="en-US" smtClean="0"/>
              <a:t>7/18/2024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41A2FB-21BC-5688-E171-DB59A61EB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9D68F3-1C41-1A93-21F5-783B41813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952E-AF97-43CE-B3EA-4E6F8EDA7C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042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BFEC46-9729-532D-423C-6D1CD6C9A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3C7C-499B-48A5-8BE8-37A4C116D404}" type="datetimeFigureOut">
              <a:rPr lang="en-US" smtClean="0"/>
              <a:t>7/18/2024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E2BBFB-B2F1-E759-5A77-CB4E46A23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510E51-7BCD-2203-1F3F-DEED2F92A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952E-AF97-43CE-B3EA-4E6F8EDA7C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457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5DD7C-9AFD-3609-AA89-455A9CC93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72EDC-17E2-E211-7022-B19714C51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41D242-855B-5857-27EF-6A234431B5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35C707-6599-5D12-A793-5B6280FAD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3C7C-499B-48A5-8BE8-37A4C116D404}" type="datetimeFigureOut">
              <a:rPr lang="en-US" smtClean="0"/>
              <a:t>7/18/2024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3CA564-3534-496A-7208-DBD4704F4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E38662-570C-3288-10EB-22FC71965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952E-AF97-43CE-B3EA-4E6F8EDA7C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560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1C272-3350-0319-BE86-8842C381B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0E2666-B821-C9BA-249C-40A6CC4C6F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D4B005-DF26-5730-1AF8-37034CAE36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0FFA6C-0168-094D-0FBA-B7595B7DA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3C7C-499B-48A5-8BE8-37A4C116D404}" type="datetimeFigureOut">
              <a:rPr lang="en-US" smtClean="0"/>
              <a:t>7/18/2024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BE7924-996A-99A4-7022-CB12D6112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43CEF-D304-780E-4D07-050C9D237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952E-AF97-43CE-B3EA-4E6F8EDA7C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284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AF0974-7C2A-FA28-E97E-34536BFC9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644522-9676-9769-AE05-F2BAF2BE7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C91E6F-561C-3CD7-B6AB-9C96D5FB82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D3C7C-499B-48A5-8BE8-37A4C116D404}" type="datetimeFigureOut">
              <a:rPr lang="en-US" smtClean="0"/>
              <a:t>7/18/2024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EB784F-2F7E-2037-79DB-4B4B3DF99D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202202-6119-90A4-8CAF-04DFBDA38A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7952E-AF97-43CE-B3EA-4E6F8EDA7C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18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5C1FBAD-024F-427E-A6DC-B1B47C5D8AED}"/>
              </a:ext>
            </a:extLst>
          </p:cNvPr>
          <p:cNvSpPr txBox="1"/>
          <p:nvPr/>
        </p:nvSpPr>
        <p:spPr>
          <a:xfrm rot="10800000">
            <a:off x="163253" y="446559"/>
            <a:ext cx="11887200" cy="247904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45000">
                <a:schemeClr val="bg1">
                  <a:lumMod val="8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rect">
              <a:fillToRect l="100000" t="100000"/>
            </a:path>
            <a:tileRect r="-100000" b="-100000"/>
          </a:gradFill>
          <a:effectLst>
            <a:glow rad="101600">
              <a:srgbClr val="74AA9C">
                <a:alpha val="60000"/>
              </a:srgbClr>
            </a:glow>
          </a:effectLst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388276-6B51-DD80-E7DD-C34FD06495A9}"/>
              </a:ext>
            </a:extLst>
          </p:cNvPr>
          <p:cNvSpPr txBox="1"/>
          <p:nvPr/>
        </p:nvSpPr>
        <p:spPr>
          <a:xfrm>
            <a:off x="125729" y="1736730"/>
            <a:ext cx="1991360" cy="1115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50" b="1" i="1" dirty="0"/>
              <a:t>chatgpt.com</a:t>
            </a:r>
            <a:br>
              <a:rPr lang="en-US" dirty="0"/>
            </a:br>
            <a:r>
              <a:rPr lang="es-ES" sz="1200" b="1" i="0" dirty="0">
                <a:solidFill>
                  <a:srgbClr val="374151"/>
                </a:solidFill>
                <a:effectLst/>
                <a:latin typeface="Söhne"/>
              </a:rPr>
              <a:t>es un chatbot de IA diseñado para generar texto similar al humano basado en la entrada del usuario</a:t>
            </a:r>
            <a:endParaRPr lang="en-US" sz="12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82B40A-1D91-ADAA-2CD6-C7A03977E3D5}"/>
              </a:ext>
            </a:extLst>
          </p:cNvPr>
          <p:cNvSpPr txBox="1"/>
          <p:nvPr/>
        </p:nvSpPr>
        <p:spPr>
          <a:xfrm>
            <a:off x="186669" y="918509"/>
            <a:ext cx="17322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rgbClr val="74AA9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GPT</a:t>
            </a:r>
            <a:endParaRPr lang="en-US" sz="6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B84B3D9-44C6-30AE-3305-69CA1CD7597D}"/>
              </a:ext>
            </a:extLst>
          </p:cNvPr>
          <p:cNvSpPr txBox="1"/>
          <p:nvPr/>
        </p:nvSpPr>
        <p:spPr>
          <a:xfrm>
            <a:off x="99836" y="306925"/>
            <a:ext cx="1910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74AA9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Chat</a:t>
            </a:r>
            <a:endParaRPr lang="en-US" sz="3200" b="1" dirty="0">
              <a:solidFill>
                <a:srgbClr val="74AA9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33C38C5-13CD-D074-B9D4-7C3F9A70C216}"/>
              </a:ext>
            </a:extLst>
          </p:cNvPr>
          <p:cNvSpPr txBox="1"/>
          <p:nvPr/>
        </p:nvSpPr>
        <p:spPr>
          <a:xfrm rot="10800000">
            <a:off x="152400" y="3552873"/>
            <a:ext cx="11887200" cy="247904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45000">
                <a:schemeClr val="bg1">
                  <a:lumMod val="8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rect">
              <a:fillToRect l="100000" t="100000"/>
            </a:path>
            <a:tileRect r="-100000" b="-100000"/>
          </a:gradFill>
          <a:effectLst>
            <a:glow rad="101600">
              <a:srgbClr val="74AA9C">
                <a:alpha val="60000"/>
              </a:srgbClr>
            </a:glow>
          </a:effectLst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5F9B4E-68FC-BAE1-224F-9B92ABA3D596}"/>
              </a:ext>
            </a:extLst>
          </p:cNvPr>
          <p:cNvSpPr txBox="1"/>
          <p:nvPr/>
        </p:nvSpPr>
        <p:spPr>
          <a:xfrm>
            <a:off x="2224625" y="455826"/>
            <a:ext cx="279630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Hupo" panose="020B0503020204020204" pitchFamily="2" charset="-122"/>
                <a:ea typeface="STHupo" panose="020B0503020204020204" pitchFamily="2" charset="-122"/>
                <a:cs typeface="ADLaM Display" panose="020F0502020204030204" pitchFamily="2" charset="0"/>
              </a:rPr>
              <a:t>CONSEJOS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D197F7-54B0-ECEC-A678-100182C4801A}"/>
              </a:ext>
            </a:extLst>
          </p:cNvPr>
          <p:cNvSpPr txBox="1"/>
          <p:nvPr/>
        </p:nvSpPr>
        <p:spPr>
          <a:xfrm>
            <a:off x="3073792" y="1097823"/>
            <a:ext cx="7835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Hupo" panose="020B0503020204020204" pitchFamily="2" charset="-122"/>
                <a:ea typeface="STHupo" panose="020B0503020204020204" pitchFamily="2" charset="-122"/>
                <a:cs typeface="ADLaM Display" panose="020F0502020204030204" pitchFamily="2" charset="0"/>
              </a:rPr>
              <a:t>y</a:t>
            </a:r>
            <a:endParaRPr lang="en-US" sz="1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THupo" panose="020B0503020204020204" pitchFamily="2" charset="-122"/>
              <a:ea typeface="STHupo" panose="020B0503020204020204" pitchFamily="2" charset="-122"/>
              <a:cs typeface="ADLaM Display" panose="020F0502020204030204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3D0E02-56A5-24C4-635B-D5F18DB14736}"/>
              </a:ext>
            </a:extLst>
          </p:cNvPr>
          <p:cNvSpPr txBox="1"/>
          <p:nvPr/>
        </p:nvSpPr>
        <p:spPr>
          <a:xfrm>
            <a:off x="2280342" y="1900453"/>
            <a:ext cx="26567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Hupo" panose="020B0503020204020204" pitchFamily="2" charset="-122"/>
                <a:ea typeface="STHupo" panose="020B0503020204020204" pitchFamily="2" charset="-122"/>
                <a:cs typeface="ADLaM Display" panose="020F0502020204030204" pitchFamily="2" charset="0"/>
              </a:rPr>
              <a:t>RECOMEN-</a:t>
            </a:r>
            <a:b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Hupo" panose="020B0503020204020204" pitchFamily="2" charset="-122"/>
                <a:ea typeface="STHupo" panose="020B0503020204020204" pitchFamily="2" charset="-122"/>
                <a:cs typeface="ADLaM Display" panose="020F0502020204030204" pitchFamily="2" charset="0"/>
              </a:rPr>
            </a:b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Hupo" panose="020B0503020204020204" pitchFamily="2" charset="-122"/>
                <a:ea typeface="STHupo" panose="020B0503020204020204" pitchFamily="2" charset="-122"/>
                <a:cs typeface="ADLaM Display" panose="020F0502020204030204" pitchFamily="2" charset="0"/>
              </a:rPr>
              <a:t>DACIONES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47FE68-6869-F3D0-C6D2-F30973984911}"/>
              </a:ext>
            </a:extLst>
          </p:cNvPr>
          <p:cNvSpPr txBox="1"/>
          <p:nvPr/>
        </p:nvSpPr>
        <p:spPr>
          <a:xfrm rot="19705278">
            <a:off x="2385880" y="1333187"/>
            <a:ext cx="5909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🤔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37BFB3-3500-D5C2-CDE4-70FB3632F76E}"/>
              </a:ext>
            </a:extLst>
          </p:cNvPr>
          <p:cNvSpPr txBox="1"/>
          <p:nvPr/>
        </p:nvSpPr>
        <p:spPr>
          <a:xfrm rot="1248598">
            <a:off x="3915347" y="1293001"/>
            <a:ext cx="783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🤓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F5A5312-A6F4-C324-607E-81E329C583F2}"/>
              </a:ext>
            </a:extLst>
          </p:cNvPr>
          <p:cNvSpPr/>
          <p:nvPr/>
        </p:nvSpPr>
        <p:spPr>
          <a:xfrm>
            <a:off x="5459623" y="1558353"/>
            <a:ext cx="2960331" cy="1256889"/>
          </a:xfrm>
          <a:prstGeom prst="roundRect">
            <a:avLst/>
          </a:prstGeom>
          <a:solidFill>
            <a:srgbClr val="7BF5D5"/>
          </a:solidFill>
          <a:ln>
            <a:solidFill>
              <a:srgbClr val="66F4AD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kern="100" dirty="0">
                <a:solidFill>
                  <a:schemeClr val="tx1"/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- Lluvia de ideas </a:t>
            </a:r>
            <a:br>
              <a:rPr lang="en-US" sz="1400" kern="100" dirty="0">
                <a:solidFill>
                  <a:schemeClr val="tx1"/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</a:br>
            <a:r>
              <a:rPr lang="en-US" sz="1400" kern="100" dirty="0">
                <a:solidFill>
                  <a:schemeClr val="tx1"/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- Generar esquemas </a:t>
            </a:r>
            <a:br>
              <a:rPr lang="en-US" sz="1400" kern="100" dirty="0">
                <a:solidFill>
                  <a:schemeClr val="tx1"/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</a:br>
            <a:r>
              <a:rPr lang="en-US" sz="1400" kern="100" dirty="0">
                <a:solidFill>
                  <a:schemeClr val="tx1"/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- Acotar un tema</a:t>
            </a:r>
            <a:br>
              <a:rPr lang="en-US" sz="1400" kern="100" dirty="0">
                <a:solidFill>
                  <a:schemeClr val="tx1"/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</a:br>
            <a:r>
              <a:rPr lang="en-US" sz="1400" kern="100" dirty="0">
                <a:solidFill>
                  <a:schemeClr val="tx1"/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- Simplificar conceptos difíciles </a:t>
            </a:r>
            <a:br>
              <a:rPr lang="en-US" sz="1400" kern="100" dirty="0">
                <a:solidFill>
                  <a:schemeClr val="tx1"/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</a:br>
            <a:r>
              <a:rPr lang="en-US" sz="1400" kern="100" dirty="0">
                <a:solidFill>
                  <a:schemeClr val="tx1"/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- Resumir textos largos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7C96875-92E7-5B2C-B234-43FF1395304A}"/>
              </a:ext>
            </a:extLst>
          </p:cNvPr>
          <p:cNvSpPr/>
          <p:nvPr/>
        </p:nvSpPr>
        <p:spPr>
          <a:xfrm>
            <a:off x="6062513" y="582598"/>
            <a:ext cx="1826616" cy="707337"/>
          </a:xfrm>
          <a:prstGeom prst="roundRect">
            <a:avLst/>
          </a:prstGeom>
          <a:solidFill>
            <a:schemeClr val="bg1"/>
          </a:solidFill>
          <a:ln>
            <a:solidFill>
              <a:srgbClr val="66F4AD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990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PUEDE SER</a:t>
            </a:r>
            <a:r>
              <a:rPr lang="en-US" sz="1800" dirty="0"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US" sz="1800" b="1" dirty="0">
                <a:solidFill>
                  <a:srgbClr val="00B050"/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Ú</a:t>
            </a:r>
            <a:r>
              <a:rPr lang="en-US" dirty="0">
                <a:solidFill>
                  <a:srgbClr val="00990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TIL PARA</a:t>
            </a:r>
            <a:endParaRPr lang="en-US" dirty="0">
              <a:solidFill>
                <a:srgbClr val="009900"/>
              </a:solidFill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473859F-6CC9-E820-F5B4-F066E4DE9595}"/>
              </a:ext>
            </a:extLst>
          </p:cNvPr>
          <p:cNvCxnSpPr>
            <a:cxnSpLocks/>
            <a:stCxn id="15" idx="2"/>
          </p:cNvCxnSpPr>
          <p:nvPr/>
        </p:nvCxnSpPr>
        <p:spPr>
          <a:xfrm flipH="1">
            <a:off x="6956451" y="1289935"/>
            <a:ext cx="19370" cy="264633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6ED41449-BCEA-F0A1-476D-03209BEB6DD6}"/>
              </a:ext>
            </a:extLst>
          </p:cNvPr>
          <p:cNvSpPr/>
          <p:nvPr/>
        </p:nvSpPr>
        <p:spPr>
          <a:xfrm>
            <a:off x="8680097" y="610671"/>
            <a:ext cx="3177252" cy="584776"/>
          </a:xfrm>
          <a:prstGeom prst="roundRect">
            <a:avLst/>
          </a:prstGeom>
          <a:solidFill>
            <a:schemeClr val="bg1"/>
          </a:solidFill>
          <a:ln>
            <a:solidFill>
              <a:srgbClr val="66F4AD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kern="100" dirty="0">
                <a:solidFill>
                  <a:srgbClr val="C00000"/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NO SE RECOMIENDA PARA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BB1A89EF-47D7-6BCF-BF54-34ED8A66A13E}"/>
              </a:ext>
            </a:extLst>
          </p:cNvPr>
          <p:cNvSpPr/>
          <p:nvPr/>
        </p:nvSpPr>
        <p:spPr>
          <a:xfrm>
            <a:off x="8583207" y="1626291"/>
            <a:ext cx="3287339" cy="1121014"/>
          </a:xfrm>
          <a:prstGeom prst="roundRect">
            <a:avLst/>
          </a:prstGeom>
          <a:solidFill>
            <a:srgbClr val="ED5172"/>
          </a:solidFill>
          <a:ln>
            <a:solidFill>
              <a:srgbClr val="66F4AD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Generar un ensayo completo</a:t>
            </a:r>
            <a:endParaRPr lang="en-US" sz="1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Su excritura es muy vainilla y a menudo pierde el punto de tu tarea y…ino es ético!  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A7EDC1A-1E04-8460-D1F6-2499D58D7AA9}"/>
              </a:ext>
            </a:extLst>
          </p:cNvPr>
          <p:cNvCxnSpPr>
            <a:cxnSpLocks/>
          </p:cNvCxnSpPr>
          <p:nvPr/>
        </p:nvCxnSpPr>
        <p:spPr>
          <a:xfrm>
            <a:off x="10348969" y="1195447"/>
            <a:ext cx="0" cy="421485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631F7E1-5CCC-F17B-C601-7DC2EC4DF5F1}"/>
              </a:ext>
            </a:extLst>
          </p:cNvPr>
          <p:cNvSpPr txBox="1"/>
          <p:nvPr/>
        </p:nvSpPr>
        <p:spPr>
          <a:xfrm>
            <a:off x="7986624" y="581431"/>
            <a:ext cx="783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👎🏽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B894817-39C4-EEF2-63BF-1CC02686A6AF}"/>
              </a:ext>
            </a:extLst>
          </p:cNvPr>
          <p:cNvSpPr txBox="1"/>
          <p:nvPr/>
        </p:nvSpPr>
        <p:spPr>
          <a:xfrm>
            <a:off x="5282753" y="581262"/>
            <a:ext cx="783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👍🏽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819C0E0-0F5B-5AB2-D35E-DE7DCAF30B56}"/>
              </a:ext>
            </a:extLst>
          </p:cNvPr>
          <p:cNvSpPr txBox="1"/>
          <p:nvPr/>
        </p:nvSpPr>
        <p:spPr>
          <a:xfrm>
            <a:off x="2057682" y="3649741"/>
            <a:ext cx="828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✅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40721B5-1526-3861-B5FA-EEF90A617621}"/>
              </a:ext>
            </a:extLst>
          </p:cNvPr>
          <p:cNvSpPr txBox="1"/>
          <p:nvPr/>
        </p:nvSpPr>
        <p:spPr>
          <a:xfrm>
            <a:off x="4646253" y="3640648"/>
            <a:ext cx="828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🔍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2225252-A8BC-8157-2B0E-05B2DBEA16C2}"/>
              </a:ext>
            </a:extLst>
          </p:cNvPr>
          <p:cNvSpPr txBox="1"/>
          <p:nvPr/>
        </p:nvSpPr>
        <p:spPr>
          <a:xfrm>
            <a:off x="7523654" y="3688973"/>
            <a:ext cx="828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🧠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&quot;Not Allowed&quot; Symbol 30">
            <a:extLst>
              <a:ext uri="{FF2B5EF4-FFF2-40B4-BE49-F238E27FC236}">
                <a16:creationId xmlns:a16="http://schemas.microsoft.com/office/drawing/2014/main" id="{7A7B0880-7789-1C8E-8290-1387B205CC99}"/>
              </a:ext>
            </a:extLst>
          </p:cNvPr>
          <p:cNvSpPr/>
          <p:nvPr/>
        </p:nvSpPr>
        <p:spPr>
          <a:xfrm>
            <a:off x="7597637" y="3612978"/>
            <a:ext cx="680707" cy="660770"/>
          </a:xfrm>
          <a:prstGeom prst="noSmoking">
            <a:avLst>
              <a:gd name="adj" fmla="val 898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8B860747-B3DF-CB03-9BDE-E03CC1FEFFF0}"/>
              </a:ext>
            </a:extLst>
          </p:cNvPr>
          <p:cNvSpPr/>
          <p:nvPr/>
        </p:nvSpPr>
        <p:spPr>
          <a:xfrm>
            <a:off x="1509851" y="4328919"/>
            <a:ext cx="1924338" cy="623978"/>
          </a:xfrm>
          <a:prstGeom prst="roundRect">
            <a:avLst/>
          </a:prstGeom>
          <a:solidFill>
            <a:schemeClr val="bg1"/>
          </a:solidFill>
          <a:ln>
            <a:solidFill>
              <a:srgbClr val="66F4AD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CONSULTA CON TU INSTRUCTOR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FA3671D-9D29-9035-84CA-1829B181C61B}"/>
              </a:ext>
            </a:extLst>
          </p:cNvPr>
          <p:cNvSpPr/>
          <p:nvPr/>
        </p:nvSpPr>
        <p:spPr>
          <a:xfrm>
            <a:off x="1323842" y="5022824"/>
            <a:ext cx="2296356" cy="937075"/>
          </a:xfrm>
          <a:prstGeom prst="roundRect">
            <a:avLst/>
          </a:prstGeom>
          <a:solidFill>
            <a:srgbClr val="FFFF00"/>
          </a:solidFill>
          <a:ln>
            <a:solidFill>
              <a:srgbClr val="66F4AD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Puede que permitan o no el uso de AI generativa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A802FE1E-ABA4-6092-C64E-1888A5DE20A3}"/>
              </a:ext>
            </a:extLst>
          </p:cNvPr>
          <p:cNvSpPr/>
          <p:nvPr/>
        </p:nvSpPr>
        <p:spPr>
          <a:xfrm>
            <a:off x="4174404" y="4356154"/>
            <a:ext cx="1924338" cy="623978"/>
          </a:xfrm>
          <a:prstGeom prst="roundRect">
            <a:avLst/>
          </a:prstGeom>
          <a:solidFill>
            <a:schemeClr val="bg1"/>
          </a:solidFill>
          <a:ln>
            <a:solidFill>
              <a:srgbClr val="66F4AD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VERIFICA TODA LA SOLIDA INCLUIDAS LAS FUENTES</a:t>
            </a:r>
            <a:endParaRPr lang="en-US" sz="1300" dirty="0">
              <a:solidFill>
                <a:schemeClr val="tx1"/>
              </a:solidFill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1153A664-8E2B-EDBB-0A46-E4CEEC3D850A}"/>
              </a:ext>
            </a:extLst>
          </p:cNvPr>
          <p:cNvSpPr/>
          <p:nvPr/>
        </p:nvSpPr>
        <p:spPr>
          <a:xfrm>
            <a:off x="3845757" y="5038153"/>
            <a:ext cx="2523811" cy="937075"/>
          </a:xfrm>
          <a:prstGeom prst="roundRect">
            <a:avLst/>
          </a:prstGeom>
          <a:solidFill>
            <a:srgbClr val="00B0F0"/>
          </a:solidFill>
          <a:ln>
            <a:solidFill>
              <a:srgbClr val="66F4AD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ChatGPT puede “alucinar” </a:t>
            </a:r>
            <a:br>
              <a:rPr lang="en-US" sz="14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</a:br>
            <a:r>
              <a:rPr lang="en-US" sz="14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(inventar!) hechos y fuentes que suenan plausibles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07FCAF86-40BB-DD2B-4793-CE1E37E03EF7}"/>
              </a:ext>
            </a:extLst>
          </p:cNvPr>
          <p:cNvSpPr/>
          <p:nvPr/>
        </p:nvSpPr>
        <p:spPr>
          <a:xfrm>
            <a:off x="6975821" y="4330260"/>
            <a:ext cx="1924338" cy="623978"/>
          </a:xfrm>
          <a:prstGeom prst="roundRect">
            <a:avLst/>
          </a:prstGeom>
          <a:solidFill>
            <a:schemeClr val="bg1"/>
          </a:solidFill>
          <a:ln>
            <a:solidFill>
              <a:srgbClr val="66F4AD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CHATGPT NO PUEDE PENSAR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F7E22875-32EA-CFFE-F375-55F6A591BFEA}"/>
              </a:ext>
            </a:extLst>
          </p:cNvPr>
          <p:cNvSpPr/>
          <p:nvPr/>
        </p:nvSpPr>
        <p:spPr>
          <a:xfrm>
            <a:off x="6595127" y="5047106"/>
            <a:ext cx="2581633" cy="937075"/>
          </a:xfrm>
          <a:prstGeom prst="roundRect">
            <a:avLst/>
          </a:prstGeom>
          <a:solidFill>
            <a:srgbClr val="00CC66"/>
          </a:solidFill>
          <a:ln>
            <a:solidFill>
              <a:srgbClr val="66F4AD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Genero texto basado en un algoritmo de predicción de palabras, como un autocompletado súper poderoso </a:t>
            </a:r>
            <a:endParaRPr lang="en-US" sz="1200" dirty="0">
              <a:solidFill>
                <a:schemeClr val="tx1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DED4B6C-8E3D-1610-6D8E-27C3083793D1}"/>
              </a:ext>
            </a:extLst>
          </p:cNvPr>
          <p:cNvSpPr/>
          <p:nvPr/>
        </p:nvSpPr>
        <p:spPr>
          <a:xfrm>
            <a:off x="9699383" y="4292182"/>
            <a:ext cx="1924338" cy="623978"/>
          </a:xfrm>
          <a:prstGeom prst="roundRect">
            <a:avLst/>
          </a:prstGeom>
          <a:solidFill>
            <a:schemeClr val="bg1"/>
          </a:solidFill>
          <a:ln>
            <a:solidFill>
              <a:srgbClr val="66F4AD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CITA A CHATGPT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F928ACE2-B279-30EF-0DCC-A2E85A12CA49}"/>
              </a:ext>
            </a:extLst>
          </p:cNvPr>
          <p:cNvSpPr/>
          <p:nvPr/>
        </p:nvSpPr>
        <p:spPr>
          <a:xfrm>
            <a:off x="9414511" y="5074729"/>
            <a:ext cx="2523811" cy="937075"/>
          </a:xfrm>
          <a:prstGeom prst="roundRect">
            <a:avLst/>
          </a:prstGeom>
          <a:solidFill>
            <a:schemeClr val="accent2"/>
          </a:solidFill>
          <a:ln>
            <a:solidFill>
              <a:srgbClr val="66F4AD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Si usas contenido generado por ChatGPT, citalo. Todos los principales estilos de citación te muestran cómo harcerlo</a:t>
            </a:r>
            <a:r>
              <a:rPr lang="en-US" sz="1400" dirty="0">
                <a:solidFill>
                  <a:schemeClr val="tx1"/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 </a:t>
            </a:r>
            <a:endParaRPr lang="en-US" sz="1050" dirty="0">
              <a:solidFill>
                <a:schemeClr val="tx1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C9DD1BB-8D2E-0B30-A79E-A22ABC97B182}"/>
              </a:ext>
            </a:extLst>
          </p:cNvPr>
          <p:cNvSpPr txBox="1"/>
          <p:nvPr/>
        </p:nvSpPr>
        <p:spPr>
          <a:xfrm>
            <a:off x="10281919" y="3654694"/>
            <a:ext cx="828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📄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AFFCC69-051C-3A6E-FA9C-1AD3FED83D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56780" y="4628880"/>
            <a:ext cx="1039629" cy="366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5AA3F8E0-8B72-9D90-785C-AE56434801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72798" y="4712130"/>
            <a:ext cx="1762080" cy="408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80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170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STHupo</vt:lpstr>
      <vt:lpstr>ADLaM Display</vt:lpstr>
      <vt:lpstr>Arial</vt:lpstr>
      <vt:lpstr>Calibri</vt:lpstr>
      <vt:lpstr>Calibri Light</vt:lpstr>
      <vt:lpstr>Söhne</vt:lpstr>
      <vt:lpstr>Office Theme</vt:lpstr>
      <vt:lpstr>PowerPoint Presentation</vt:lpstr>
    </vt:vector>
  </TitlesOfParts>
  <Company>Santa Fe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Hood</dc:creator>
  <cp:lastModifiedBy>Sarah Hood</cp:lastModifiedBy>
  <cp:revision>19</cp:revision>
  <dcterms:created xsi:type="dcterms:W3CDTF">2023-08-24T22:27:16Z</dcterms:created>
  <dcterms:modified xsi:type="dcterms:W3CDTF">2024-07-18T16:40:49Z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a5dc07d-076e-43b5-bca6-a99a4a0d4486_Enabled">
    <vt:lpwstr>true</vt:lpwstr>
  </property>
  <property fmtid="{D5CDD505-2E9C-101B-9397-08002B2CF9AE}" pid="3" name="MSIP_Label_3a5dc07d-076e-43b5-bca6-a99a4a0d4486_SetDate">
    <vt:lpwstr>2023-08-24T22:51:50Z</vt:lpwstr>
  </property>
  <property fmtid="{D5CDD505-2E9C-101B-9397-08002B2CF9AE}" pid="4" name="MSIP_Label_3a5dc07d-076e-43b5-bca6-a99a4a0d4486_Method">
    <vt:lpwstr>Standard</vt:lpwstr>
  </property>
  <property fmtid="{D5CDD505-2E9C-101B-9397-08002B2CF9AE}" pid="5" name="MSIP_Label_3a5dc07d-076e-43b5-bca6-a99a4a0d4486_Name">
    <vt:lpwstr>defa4170-0d19-0005-0004-bc88714345d2</vt:lpwstr>
  </property>
  <property fmtid="{D5CDD505-2E9C-101B-9397-08002B2CF9AE}" pid="6" name="MSIP_Label_3a5dc07d-076e-43b5-bca6-a99a4a0d4486_SiteId">
    <vt:lpwstr>ba2c7e08-77ca-4454-962b-b889443334c7</vt:lpwstr>
  </property>
  <property fmtid="{D5CDD505-2E9C-101B-9397-08002B2CF9AE}" pid="7" name="MSIP_Label_3a5dc07d-076e-43b5-bca6-a99a4a0d4486_ActionId">
    <vt:lpwstr>592e62e4-6137-406b-b0e5-ce746da3685b</vt:lpwstr>
  </property>
  <property fmtid="{D5CDD505-2E9C-101B-9397-08002B2CF9AE}" pid="8" name="MSIP_Label_3a5dc07d-076e-43b5-bca6-a99a4a0d4486_ContentBits">
    <vt:lpwstr>0</vt:lpwstr>
  </property>
</Properties>
</file>