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1"/>
  </p:notesMasterIdLst>
  <p:sldIdLst>
    <p:sldId id="256" r:id="rId2"/>
    <p:sldId id="259" r:id="rId3"/>
    <p:sldId id="258" r:id="rId4"/>
    <p:sldId id="263" r:id="rId5"/>
    <p:sldId id="267" r:id="rId6"/>
    <p:sldId id="262" r:id="rId7"/>
    <p:sldId id="268" r:id="rId8"/>
    <p:sldId id="265" r:id="rId9"/>
    <p:sldId id="271" r:id="rId10"/>
    <p:sldId id="264" r:id="rId11"/>
    <p:sldId id="272" r:id="rId12"/>
    <p:sldId id="274" r:id="rId13"/>
    <p:sldId id="261" r:id="rId14"/>
    <p:sldId id="273" r:id="rId15"/>
    <p:sldId id="276" r:id="rId16"/>
    <p:sldId id="266" r:id="rId17"/>
    <p:sldId id="275" r:id="rId18"/>
    <p:sldId id="279" r:id="rId19"/>
    <p:sldId id="278"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4" autoAdjust="0"/>
    <p:restoredTop sz="94660"/>
  </p:normalViewPr>
  <p:slideViewPr>
    <p:cSldViewPr snapToGrid="0">
      <p:cViewPr varScale="1">
        <p:scale>
          <a:sx n="93" d="100"/>
          <a:sy n="93" d="100"/>
        </p:scale>
        <p:origin x="78" y="4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8556da640e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8556da640e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77def3a2b8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77def3a2b8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77def3a2b8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77def3a2b8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02780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77def3a2b8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77def3a2b8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2335898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8556da640e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8556da640e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77def3a2b8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77def3a2b8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868187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8556da640e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8556da640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174465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8556da640e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8556da640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250801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8556da640e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8556da640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37937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8556da640e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8556da640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612267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8556da640e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8556da640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711547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8556da640e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8556da640e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77def3a2b8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77def3a2b8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8556da640e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8556da640e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8556da640e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8556da640e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87703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77def3a2b8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77def3a2b8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77def3a2b8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77def3a2b8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16852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8556da640e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8556da640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8556da640e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8556da640e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3571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373950"/>
            <a:ext cx="8520600" cy="1580400"/>
          </a:xfrm>
          <a:prstGeom prst="rect">
            <a:avLst/>
          </a:prstGeom>
        </p:spPr>
        <p:txBody>
          <a:bodyPr spcFirstLastPara="1" wrap="square" lIns="91425" tIns="91425" rIns="91425" bIns="91425" anchor="b" anchorCtr="0">
            <a:noAutofit/>
          </a:bodyPr>
          <a:lstStyle/>
          <a:p>
            <a:pPr lvl="0">
              <a:lnSpc>
                <a:spcPct val="80000"/>
              </a:lnSpc>
            </a:pPr>
            <a:r>
              <a:rPr lang="en-US" sz="3600" b="1" dirty="0">
                <a:solidFill>
                  <a:schemeClr val="lt1"/>
                </a:solidFill>
                <a:latin typeface="Raleway"/>
                <a:ea typeface="Raleway"/>
                <a:cs typeface="Raleway"/>
                <a:sym typeface="Raleway"/>
              </a:rPr>
              <a:t>Evaluating GIS Data Using the Currency, Relevance, Authority, Accuracy, and Purpose (CRAAP) Test</a:t>
            </a:r>
            <a:endParaRPr sz="3600" b="1" dirty="0">
              <a:solidFill>
                <a:schemeClr val="lt1"/>
              </a:solidFill>
              <a:latin typeface="Raleway"/>
              <a:ea typeface="Raleway"/>
              <a:cs typeface="Raleway"/>
              <a:sym typeface="Raleway"/>
            </a:endParaRPr>
          </a:p>
        </p:txBody>
      </p:sp>
      <p:sp>
        <p:nvSpPr>
          <p:cNvPr id="55" name="Google Shape;55;p13"/>
          <p:cNvSpPr txBox="1">
            <a:spLocks noGrp="1"/>
          </p:cNvSpPr>
          <p:nvPr>
            <p:ph type="subTitle" idx="1"/>
          </p:nvPr>
        </p:nvSpPr>
        <p:spPr>
          <a:xfrm>
            <a:off x="311700" y="2231440"/>
            <a:ext cx="8520600" cy="1686300"/>
          </a:xfrm>
          <a:prstGeom prst="rect">
            <a:avLst/>
          </a:prstGeom>
        </p:spPr>
        <p:txBody>
          <a:bodyPr spcFirstLastPara="1" wrap="square" lIns="91425" tIns="91425" rIns="91425" bIns="91425" anchor="t" anchorCtr="0">
            <a:noAutofit/>
          </a:bodyPr>
          <a:lstStyle/>
          <a:p>
            <a:pPr marL="0" lvl="0" indent="0">
              <a:lnSpc>
                <a:spcPct val="90000"/>
              </a:lnSpc>
            </a:pPr>
            <a:r>
              <a:rPr lang="en-US" sz="2000" b="1" dirty="0">
                <a:solidFill>
                  <a:schemeClr val="lt1"/>
                </a:solidFill>
                <a:latin typeface="Raleway"/>
                <a:ea typeface="Raleway"/>
                <a:cs typeface="Raleway"/>
                <a:sym typeface="Raleway"/>
              </a:rPr>
              <a:t>Bryan Fuller and Martin </a:t>
            </a:r>
            <a:r>
              <a:rPr lang="en-US" sz="2000" b="1" dirty="0" err="1">
                <a:solidFill>
                  <a:schemeClr val="lt1"/>
                </a:solidFill>
                <a:latin typeface="Raleway"/>
                <a:ea typeface="Raleway"/>
                <a:cs typeface="Raleway"/>
                <a:sym typeface="Raleway"/>
              </a:rPr>
              <a:t>Ndegwa</a:t>
            </a:r>
            <a:endParaRPr lang="en-US" sz="2000" b="1" dirty="0">
              <a:solidFill>
                <a:schemeClr val="lt1"/>
              </a:solidFill>
              <a:latin typeface="Raleway"/>
              <a:ea typeface="Raleway"/>
              <a:cs typeface="Raleway"/>
              <a:sym typeface="Raleway"/>
            </a:endParaRPr>
          </a:p>
          <a:p>
            <a:pPr marL="0" lvl="0" indent="0">
              <a:lnSpc>
                <a:spcPct val="90000"/>
              </a:lnSpc>
            </a:pPr>
            <a:endParaRPr lang="en-US" sz="2000" b="1" dirty="0">
              <a:solidFill>
                <a:schemeClr val="lt1"/>
              </a:solidFill>
              <a:latin typeface="Raleway"/>
              <a:ea typeface="Raleway"/>
              <a:cs typeface="Raleway"/>
              <a:sym typeface="Raleway"/>
            </a:endParaRPr>
          </a:p>
          <a:p>
            <a:pPr marL="0" lvl="0" indent="0">
              <a:lnSpc>
                <a:spcPct val="90000"/>
              </a:lnSpc>
            </a:pPr>
            <a:r>
              <a:rPr lang="en-US" sz="2000" b="1" dirty="0">
                <a:solidFill>
                  <a:schemeClr val="lt1"/>
                </a:solidFill>
                <a:latin typeface="Raleway"/>
                <a:ea typeface="Raleway"/>
                <a:cs typeface="Raleway"/>
                <a:sym typeface="Raleway"/>
              </a:rPr>
              <a:t>Morgan State University</a:t>
            </a:r>
          </a:p>
          <a:p>
            <a:pPr marL="0" lvl="0" indent="0">
              <a:lnSpc>
                <a:spcPct val="90000"/>
              </a:lnSpc>
            </a:pPr>
            <a:endParaRPr lang="en-US" sz="2000" b="1" dirty="0">
              <a:solidFill>
                <a:schemeClr val="lt1"/>
              </a:solidFill>
              <a:latin typeface="Raleway"/>
              <a:ea typeface="Raleway"/>
              <a:cs typeface="Raleway"/>
              <a:sym typeface="Raleway"/>
            </a:endParaRPr>
          </a:p>
          <a:p>
            <a:pPr marL="0" lvl="0" indent="0">
              <a:lnSpc>
                <a:spcPct val="90000"/>
              </a:lnSpc>
            </a:pPr>
            <a:endParaRPr lang="en-US" sz="2000" b="1" dirty="0">
              <a:solidFill>
                <a:schemeClr val="lt1"/>
              </a:solidFill>
              <a:latin typeface="Raleway"/>
              <a:ea typeface="Raleway"/>
              <a:cs typeface="Raleway"/>
              <a:sym typeface="Raleway"/>
            </a:endParaRPr>
          </a:p>
          <a:p>
            <a:pPr marL="0" lvl="0" indent="0">
              <a:lnSpc>
                <a:spcPct val="90000"/>
              </a:lnSpc>
            </a:pPr>
            <a:r>
              <a:rPr lang="en-US" sz="1200" b="1" dirty="0">
                <a:solidFill>
                  <a:schemeClr val="lt1"/>
                </a:solidFill>
                <a:latin typeface="Raleway"/>
                <a:ea typeface="Raleway"/>
                <a:cs typeface="Raleway"/>
                <a:sym typeface="Raleway"/>
              </a:rPr>
              <a:t>Distributed under CC BY 4.0 license</a:t>
            </a:r>
            <a:endParaRPr lang="en-US" sz="1100" dirty="0">
              <a:solidFill>
                <a:srgbClr val="D8AB0B"/>
              </a:solidFill>
              <a:latin typeface="Raleway"/>
              <a:ea typeface="Raleway"/>
              <a:cs typeface="Raleway"/>
              <a:sym typeface="Raleway"/>
            </a:endParaRPr>
          </a:p>
        </p:txBody>
      </p:sp>
      <p:sp>
        <p:nvSpPr>
          <p:cNvPr id="4" name="AutoShape 2">
            <a:extLst>
              <a:ext uri="{FF2B5EF4-FFF2-40B4-BE49-F238E27FC236}">
                <a16:creationId xmlns:a16="http://schemas.microsoft.com/office/drawing/2014/main" id="{E65F30C0-9592-4BE9-A7A0-DDAE603D8F5E}"/>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a:extLst>
              <a:ext uri="{FF2B5EF4-FFF2-40B4-BE49-F238E27FC236}">
                <a16:creationId xmlns:a16="http://schemas.microsoft.com/office/drawing/2014/main" id="{9E0EFB7B-B4AE-4486-B238-5741974F9CA1}"/>
              </a:ext>
            </a:extLst>
          </p:cNvPr>
          <p:cNvSpPr>
            <a:spLocks noChangeAspect="1" noChangeArrowheads="1"/>
          </p:cNvSpPr>
          <p:nvPr/>
        </p:nvSpPr>
        <p:spPr bwMode="auto">
          <a:xfrm>
            <a:off x="4572000" y="25717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TextBox 8">
            <a:extLst>
              <a:ext uri="{FF2B5EF4-FFF2-40B4-BE49-F238E27FC236}">
                <a16:creationId xmlns:a16="http://schemas.microsoft.com/office/drawing/2014/main" id="{A7B1705E-FFB9-422A-97CA-54B96F5FFD9D}"/>
              </a:ext>
            </a:extLst>
          </p:cNvPr>
          <p:cNvSpPr txBox="1"/>
          <p:nvPr/>
        </p:nvSpPr>
        <p:spPr>
          <a:xfrm>
            <a:off x="0" y="4076409"/>
            <a:ext cx="9144000" cy="1067091"/>
          </a:xfrm>
          <a:prstGeom prst="rect">
            <a:avLst/>
          </a:prstGeom>
          <a:solidFill>
            <a:schemeClr val="bg1"/>
          </a:solidFill>
        </p:spPr>
        <p:txBody>
          <a:bodyPr wrap="square" rtlCol="0">
            <a:spAutoFit/>
          </a:bodyPr>
          <a:lstStyle/>
          <a:p>
            <a:endParaRPr lang="en-US" dirty="0"/>
          </a:p>
        </p:txBody>
      </p:sp>
      <p:pic>
        <p:nvPicPr>
          <p:cNvPr id="14" name="Google Shape;71;p15">
            <a:extLst>
              <a:ext uri="{FF2B5EF4-FFF2-40B4-BE49-F238E27FC236}">
                <a16:creationId xmlns:a16="http://schemas.microsoft.com/office/drawing/2014/main" id="{C87DE8D8-7E29-4D46-827B-629266DFB511}"/>
              </a:ext>
            </a:extLst>
          </p:cNvPr>
          <p:cNvPicPr preferRelativeResize="0"/>
          <p:nvPr/>
        </p:nvPicPr>
        <p:blipFill>
          <a:blip r:embed="rId3">
            <a:alphaModFix/>
          </a:blip>
          <a:stretch>
            <a:fillRect/>
          </a:stretch>
        </p:blipFill>
        <p:spPr>
          <a:xfrm>
            <a:off x="311700" y="4270805"/>
            <a:ext cx="2660903" cy="706516"/>
          </a:xfrm>
          <a:prstGeom prst="rect">
            <a:avLst/>
          </a:prstGeom>
          <a:noFill/>
          <a:ln>
            <a:noFill/>
          </a:ln>
        </p:spPr>
      </p:pic>
      <p:pic>
        <p:nvPicPr>
          <p:cNvPr id="3" name="Picture 2" descr="Shape&#10;&#10;Description automatically generated with low confidence">
            <a:extLst>
              <a:ext uri="{FF2B5EF4-FFF2-40B4-BE49-F238E27FC236}">
                <a16:creationId xmlns:a16="http://schemas.microsoft.com/office/drawing/2014/main" id="{CA461701-FBC5-9842-58E9-5AD814E85FBD}"/>
              </a:ext>
            </a:extLst>
          </p:cNvPr>
          <p:cNvPicPr>
            <a:picLocks noChangeAspect="1"/>
          </p:cNvPicPr>
          <p:nvPr/>
        </p:nvPicPr>
        <p:blipFill>
          <a:blip r:embed="rId4"/>
          <a:stretch>
            <a:fillRect/>
          </a:stretch>
        </p:blipFill>
        <p:spPr>
          <a:xfrm>
            <a:off x="7468427" y="3725151"/>
            <a:ext cx="1363873" cy="136387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9"/>
        <p:cNvGrpSpPr/>
        <p:nvPr/>
      </p:nvGrpSpPr>
      <p:grpSpPr>
        <a:xfrm>
          <a:off x="0" y="0"/>
          <a:ext cx="0" cy="0"/>
          <a:chOff x="0" y="0"/>
          <a:chExt cx="0" cy="0"/>
        </a:xfrm>
      </p:grpSpPr>
      <p:sp>
        <p:nvSpPr>
          <p:cNvPr id="120" name="Google Shape;120;p21"/>
          <p:cNvSpPr txBox="1">
            <a:spLocks noGrp="1"/>
          </p:cNvSpPr>
          <p:nvPr>
            <p:ph type="ctrTitle"/>
          </p:nvPr>
        </p:nvSpPr>
        <p:spPr>
          <a:xfrm>
            <a:off x="0" y="0"/>
            <a:ext cx="5274600" cy="5143500"/>
          </a:xfrm>
          <a:prstGeom prst="rect">
            <a:avLst/>
          </a:prstGeom>
          <a:solidFill>
            <a:schemeClr val="accent6">
              <a:lumMod val="50000"/>
            </a:schemeClr>
          </a:solidFill>
        </p:spPr>
        <p:txBody>
          <a:bodyPr spcFirstLastPara="1" wrap="square" lIns="91425" tIns="91425" rIns="91425" bIns="91425" anchor="ctr" anchorCtr="0">
            <a:noAutofit/>
          </a:bodyPr>
          <a:lstStyle/>
          <a:p>
            <a:pPr marL="0" lvl="0" indent="0" algn="l" rtl="0">
              <a:lnSpc>
                <a:spcPct val="90000"/>
              </a:lnSpc>
              <a:spcBef>
                <a:spcPts val="0"/>
              </a:spcBef>
              <a:spcAft>
                <a:spcPts val="0"/>
              </a:spcAft>
              <a:buNone/>
            </a:pPr>
            <a:r>
              <a:rPr lang="en-US" sz="1600" dirty="0">
                <a:solidFill>
                  <a:schemeClr val="lt1"/>
                </a:solidFill>
                <a:latin typeface="Raleway"/>
                <a:ea typeface="Raleway"/>
                <a:cs typeface="Raleway"/>
                <a:sym typeface="Raleway"/>
              </a:rPr>
              <a:t>The Reliability, Truthfulness, and Correctness of the Content.</a:t>
            </a:r>
            <a:endParaRPr sz="1600" dirty="0">
              <a:solidFill>
                <a:schemeClr val="lt1"/>
              </a:solidFill>
              <a:latin typeface="Raleway"/>
              <a:ea typeface="Raleway"/>
              <a:cs typeface="Raleway"/>
              <a:sym typeface="Raleway"/>
            </a:endParaRPr>
          </a:p>
          <a:p>
            <a:pPr marL="0" lvl="0" indent="0" algn="l" rtl="0">
              <a:lnSpc>
                <a:spcPct val="90000"/>
              </a:lnSpc>
              <a:spcBef>
                <a:spcPts val="0"/>
              </a:spcBef>
              <a:spcAft>
                <a:spcPts val="0"/>
              </a:spcAft>
              <a:buNone/>
            </a:pPr>
            <a:endParaRPr lang="en-US" sz="1200" dirty="0">
              <a:solidFill>
                <a:schemeClr val="lt1"/>
              </a:solidFill>
              <a:latin typeface="Raleway"/>
              <a:ea typeface="Raleway"/>
              <a:cs typeface="Raleway"/>
              <a:sym typeface="Raleway"/>
            </a:endParaRPr>
          </a:p>
          <a:p>
            <a:pPr indent="-457200" algn="l" rtl="0">
              <a:spcBef>
                <a:spcPts val="0"/>
              </a:spcBef>
              <a:spcAft>
                <a:spcPts val="0"/>
              </a:spcAft>
            </a:pPr>
            <a:r>
              <a:rPr lang="en-US" sz="1200" dirty="0">
                <a:solidFill>
                  <a:schemeClr val="lt1"/>
                </a:solidFill>
                <a:latin typeface="Raleway"/>
                <a:ea typeface="Raleway"/>
                <a:cs typeface="Raleway"/>
                <a:sym typeface="Raleway"/>
              </a:rPr>
              <a:t>Accuracy is the most expansive criterion in the context of GIS. As </a:t>
            </a:r>
            <a:r>
              <a:rPr lang="en-US" sz="1200" dirty="0" err="1">
                <a:solidFill>
                  <a:schemeClr val="lt1"/>
                </a:solidFill>
                <a:latin typeface="Raleway"/>
                <a:ea typeface="Raleway"/>
                <a:cs typeface="Raleway"/>
                <a:sym typeface="Raleway"/>
              </a:rPr>
              <a:t>Bolstad</a:t>
            </a:r>
            <a:r>
              <a:rPr lang="en-US" sz="1200" dirty="0">
                <a:solidFill>
                  <a:schemeClr val="lt1"/>
                </a:solidFill>
                <a:latin typeface="Raleway"/>
                <a:ea typeface="Raleway"/>
                <a:cs typeface="Raleway"/>
                <a:sym typeface="Raleway"/>
              </a:rPr>
              <a:t>* states, “An accurate observation reflects the true shape, location or characteristics of the phenomenon represented in GIS” (p. 621) and further defines four parameters of accuracy in GIS:</a:t>
            </a:r>
            <a:br>
              <a:rPr lang="en-US" sz="1400" dirty="0">
                <a:solidFill>
                  <a:schemeClr val="lt1"/>
                </a:solidFill>
                <a:latin typeface="Raleway"/>
                <a:ea typeface="Raleway"/>
                <a:cs typeface="Raleway"/>
                <a:sym typeface="Raleway"/>
              </a:rPr>
            </a:br>
            <a:br>
              <a:rPr lang="en-US" sz="1400" dirty="0">
                <a:solidFill>
                  <a:schemeClr val="lt1"/>
                </a:solidFill>
                <a:latin typeface="Raleway"/>
                <a:ea typeface="Raleway"/>
                <a:cs typeface="Raleway"/>
                <a:sym typeface="Raleway"/>
              </a:rPr>
            </a:br>
            <a:r>
              <a:rPr lang="en-US" sz="1400" b="1" dirty="0">
                <a:solidFill>
                  <a:schemeClr val="lt1"/>
                </a:solidFill>
                <a:latin typeface="Raleway"/>
                <a:ea typeface="Raleway"/>
                <a:cs typeface="Raleway"/>
                <a:sym typeface="Raleway"/>
              </a:rPr>
              <a:t>Positional Accuracy</a:t>
            </a:r>
            <a:r>
              <a:rPr lang="en-US" sz="1400" dirty="0">
                <a:solidFill>
                  <a:schemeClr val="lt1"/>
                </a:solidFill>
                <a:latin typeface="Raleway"/>
                <a:ea typeface="Raleway"/>
                <a:cs typeface="Raleway"/>
                <a:sym typeface="Raleway"/>
              </a:rPr>
              <a:t>: how close the GIS model is to the real location. </a:t>
            </a:r>
            <a:br>
              <a:rPr lang="en-US" sz="1400" dirty="0">
                <a:solidFill>
                  <a:schemeClr val="lt1"/>
                </a:solidFill>
                <a:latin typeface="Raleway"/>
                <a:ea typeface="Raleway"/>
                <a:cs typeface="Raleway"/>
                <a:sym typeface="Raleway"/>
              </a:rPr>
            </a:br>
            <a:br>
              <a:rPr lang="en-US" sz="1400" dirty="0">
                <a:solidFill>
                  <a:schemeClr val="lt1"/>
                </a:solidFill>
                <a:latin typeface="Raleway"/>
                <a:ea typeface="Raleway"/>
                <a:cs typeface="Raleway"/>
                <a:sym typeface="Raleway"/>
              </a:rPr>
            </a:br>
            <a:r>
              <a:rPr lang="en-US" sz="1400" b="1" dirty="0">
                <a:solidFill>
                  <a:schemeClr val="lt1"/>
                </a:solidFill>
                <a:latin typeface="Raleway"/>
                <a:ea typeface="Raleway"/>
                <a:cs typeface="Raleway"/>
                <a:sym typeface="Raleway"/>
              </a:rPr>
              <a:t>Attribute Accuracy</a:t>
            </a:r>
            <a:r>
              <a:rPr lang="en-US" sz="1400" dirty="0">
                <a:solidFill>
                  <a:schemeClr val="lt1"/>
                </a:solidFill>
                <a:latin typeface="Raleway"/>
                <a:ea typeface="Raleway"/>
                <a:cs typeface="Raleway"/>
                <a:sym typeface="Raleway"/>
              </a:rPr>
              <a:t>: or statistical errors between the attribute data and the population based population-based on sampling. </a:t>
            </a:r>
            <a:br>
              <a:rPr lang="en-US" sz="1400" dirty="0">
                <a:solidFill>
                  <a:schemeClr val="lt1"/>
                </a:solidFill>
                <a:latin typeface="Raleway"/>
                <a:ea typeface="Raleway"/>
                <a:cs typeface="Raleway"/>
                <a:sym typeface="Raleway"/>
              </a:rPr>
            </a:br>
            <a:br>
              <a:rPr lang="en-US" sz="1400" dirty="0">
                <a:solidFill>
                  <a:schemeClr val="lt1"/>
                </a:solidFill>
                <a:latin typeface="Raleway"/>
                <a:ea typeface="Raleway"/>
                <a:cs typeface="Raleway"/>
                <a:sym typeface="Raleway"/>
              </a:rPr>
            </a:br>
            <a:r>
              <a:rPr lang="en-US" sz="1400" b="1" dirty="0">
                <a:solidFill>
                  <a:schemeClr val="lt1"/>
                </a:solidFill>
                <a:latin typeface="Raleway"/>
                <a:ea typeface="Raleway"/>
                <a:cs typeface="Raleway"/>
                <a:sym typeface="Raleway"/>
              </a:rPr>
              <a:t>Logical Consistency</a:t>
            </a:r>
            <a:r>
              <a:rPr lang="en-US" sz="1400" dirty="0">
                <a:solidFill>
                  <a:schemeClr val="lt1"/>
                </a:solidFill>
                <a:latin typeface="Raleway"/>
                <a:ea typeface="Raleway"/>
                <a:cs typeface="Raleway"/>
                <a:sym typeface="Raleway"/>
              </a:rPr>
              <a:t>: or the presence or lack of paradoxes, such as a building site that is located in a water body. </a:t>
            </a:r>
            <a:br>
              <a:rPr lang="en-US" sz="1400" dirty="0">
                <a:solidFill>
                  <a:schemeClr val="lt1"/>
                </a:solidFill>
                <a:latin typeface="Raleway"/>
                <a:ea typeface="Raleway"/>
                <a:cs typeface="Raleway"/>
                <a:sym typeface="Raleway"/>
              </a:rPr>
            </a:br>
            <a:br>
              <a:rPr lang="en-US" sz="1400" dirty="0">
                <a:solidFill>
                  <a:schemeClr val="lt1"/>
                </a:solidFill>
                <a:latin typeface="Raleway"/>
                <a:ea typeface="Raleway"/>
                <a:cs typeface="Raleway"/>
                <a:sym typeface="Raleway"/>
              </a:rPr>
            </a:br>
            <a:r>
              <a:rPr lang="en-US" sz="1400" b="1" dirty="0">
                <a:solidFill>
                  <a:schemeClr val="lt1"/>
                </a:solidFill>
                <a:latin typeface="Raleway"/>
                <a:ea typeface="Raleway"/>
                <a:cs typeface="Raleway"/>
                <a:sym typeface="Raleway"/>
              </a:rPr>
              <a:t>Completeness</a:t>
            </a:r>
            <a:r>
              <a:rPr lang="en-US" sz="1400" dirty="0">
                <a:solidFill>
                  <a:schemeClr val="lt1"/>
                </a:solidFill>
                <a:latin typeface="Raleway"/>
                <a:ea typeface="Raleway"/>
                <a:cs typeface="Raleway"/>
                <a:sym typeface="Raleway"/>
              </a:rPr>
              <a:t>: how well the data reflect the frequency of real-world phenomena. </a:t>
            </a:r>
            <a:br>
              <a:rPr lang="en-US" sz="1200" dirty="0">
                <a:solidFill>
                  <a:schemeClr val="lt1"/>
                </a:solidFill>
                <a:latin typeface="Raleway"/>
                <a:ea typeface="Raleway"/>
                <a:cs typeface="Raleway"/>
                <a:sym typeface="Raleway"/>
              </a:rPr>
            </a:br>
            <a:br>
              <a:rPr lang="en-US" sz="1400" dirty="0">
                <a:solidFill>
                  <a:schemeClr val="lt1"/>
                </a:solidFill>
                <a:latin typeface="Raleway"/>
                <a:ea typeface="Raleway"/>
                <a:cs typeface="Raleway"/>
                <a:sym typeface="Raleway"/>
              </a:rPr>
            </a:br>
            <a:r>
              <a:rPr lang="en-US" sz="1400" dirty="0">
                <a:solidFill>
                  <a:schemeClr val="lt1"/>
                </a:solidFill>
                <a:latin typeface="Raleway"/>
                <a:ea typeface="Raleway"/>
                <a:cs typeface="Raleway"/>
                <a:sym typeface="Raleway"/>
              </a:rPr>
              <a:t>*</a:t>
            </a:r>
            <a:r>
              <a:rPr lang="en-US" sz="1050" b="0" i="0" u="none" strike="noStrike" dirty="0" err="1">
                <a:solidFill>
                  <a:schemeClr val="bg1"/>
                </a:solidFill>
                <a:effectLst/>
                <a:latin typeface="Times New Roman" panose="02020603050405020304" pitchFamily="18" charset="0"/>
              </a:rPr>
              <a:t>Bolstad</a:t>
            </a:r>
            <a:r>
              <a:rPr lang="en-US" sz="1050" b="0" i="0" u="none" strike="noStrike" dirty="0">
                <a:solidFill>
                  <a:schemeClr val="bg1"/>
                </a:solidFill>
                <a:effectLst/>
                <a:latin typeface="Times New Roman" panose="02020603050405020304" pitchFamily="18" charset="0"/>
              </a:rPr>
              <a:t>, Paul. </a:t>
            </a:r>
            <a:r>
              <a:rPr lang="en-US" sz="1050" b="0" i="1" u="none" strike="noStrike" dirty="0">
                <a:solidFill>
                  <a:schemeClr val="bg1"/>
                </a:solidFill>
                <a:effectLst/>
                <a:latin typeface="Times New Roman" panose="02020603050405020304" pitchFamily="18" charset="0"/>
              </a:rPr>
              <a:t>GIS Fundamentals: A First Text on Geographic Information Systems</a:t>
            </a:r>
            <a:r>
              <a:rPr lang="en-US" sz="1050" b="0" i="0" u="none" strike="noStrike" dirty="0">
                <a:solidFill>
                  <a:schemeClr val="bg1"/>
                </a:solidFill>
                <a:effectLst/>
                <a:latin typeface="Times New Roman" panose="02020603050405020304" pitchFamily="18" charset="0"/>
              </a:rPr>
              <a:t>. 3rd ed. Ann Arbor, MI: </a:t>
            </a:r>
            <a:r>
              <a:rPr lang="en-US" sz="1050" b="0" i="0" u="none" strike="noStrike" dirty="0" err="1">
                <a:solidFill>
                  <a:schemeClr val="bg1"/>
                </a:solidFill>
                <a:effectLst/>
                <a:latin typeface="Times New Roman" panose="02020603050405020304" pitchFamily="18" charset="0"/>
              </a:rPr>
              <a:t>XanEdu</a:t>
            </a:r>
            <a:r>
              <a:rPr lang="en-US" sz="1050" b="0" i="0" u="none" strike="noStrike" dirty="0">
                <a:solidFill>
                  <a:schemeClr val="bg1"/>
                </a:solidFill>
                <a:effectLst/>
                <a:latin typeface="Times New Roman" panose="02020603050405020304" pitchFamily="18" charset="0"/>
              </a:rPr>
              <a:t> Publishing Inc., 2019.</a:t>
            </a:r>
            <a:br>
              <a:rPr lang="en-US" sz="500" b="0" dirty="0">
                <a:effectLst/>
              </a:rPr>
            </a:br>
            <a:br>
              <a:rPr lang="en-US" sz="800" dirty="0"/>
            </a:br>
            <a:endParaRPr sz="1200" dirty="0">
              <a:solidFill>
                <a:schemeClr val="lt1"/>
              </a:solidFill>
              <a:latin typeface="Raleway"/>
              <a:ea typeface="Raleway"/>
              <a:cs typeface="Raleway"/>
              <a:sym typeface="Raleway"/>
            </a:endParaRPr>
          </a:p>
        </p:txBody>
      </p:sp>
      <p:sp>
        <p:nvSpPr>
          <p:cNvPr id="121" name="Google Shape;121;p21"/>
          <p:cNvSpPr txBox="1">
            <a:spLocks noGrp="1"/>
          </p:cNvSpPr>
          <p:nvPr>
            <p:ph type="subTitle" idx="1"/>
          </p:nvPr>
        </p:nvSpPr>
        <p:spPr>
          <a:xfrm>
            <a:off x="5420350" y="87450"/>
            <a:ext cx="3600600" cy="4395098"/>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700" b="1" dirty="0">
                <a:solidFill>
                  <a:schemeClr val="accent5">
                    <a:lumMod val="75000"/>
                  </a:schemeClr>
                </a:solidFill>
                <a:latin typeface="Raleway"/>
                <a:ea typeface="Raleway"/>
                <a:cs typeface="Raleway"/>
                <a:sym typeface="Raleway"/>
              </a:rPr>
              <a:t>ACCURACY</a:t>
            </a:r>
          </a:p>
          <a:p>
            <a:pPr marL="0" lvl="0" indent="0" algn="l" rtl="0">
              <a:lnSpc>
                <a:spcPct val="90000"/>
              </a:lnSpc>
              <a:spcBef>
                <a:spcPts val="0"/>
              </a:spcBef>
              <a:spcAft>
                <a:spcPts val="0"/>
              </a:spcAft>
              <a:buNone/>
            </a:pPr>
            <a:endParaRPr lang="en" sz="1600" b="1" dirty="0">
              <a:solidFill>
                <a:schemeClr val="accent5">
                  <a:lumMod val="75000"/>
                </a:schemeClr>
              </a:solidFill>
              <a:latin typeface="Raleway"/>
              <a:ea typeface="Raleway"/>
              <a:cs typeface="Raleway"/>
              <a:sym typeface="Raleway"/>
            </a:endParaRPr>
          </a:p>
          <a:p>
            <a:pPr marL="285750" lvl="0" indent="-285750" algn="l" rtl="0">
              <a:lnSpc>
                <a:spcPct val="90000"/>
              </a:lnSpc>
              <a:spcBef>
                <a:spcPts val="0"/>
              </a:spcBef>
              <a:spcAft>
                <a:spcPts val="0"/>
              </a:spcAft>
              <a:buFont typeface="Arial" panose="020B0604020202020204" pitchFamily="34" charset="0"/>
              <a:buChar char="•"/>
            </a:pPr>
            <a:r>
              <a:rPr lang="en-US" sz="1400" dirty="0">
                <a:solidFill>
                  <a:schemeClr val="accent5">
                    <a:lumMod val="75000"/>
                  </a:schemeClr>
                </a:solidFill>
                <a:latin typeface="Raleway"/>
                <a:ea typeface="Raleway"/>
                <a:cs typeface="Raleway"/>
                <a:sym typeface="Raleway"/>
              </a:rPr>
              <a:t>Where does the data come from? (This is just like authority)</a:t>
            </a:r>
          </a:p>
          <a:p>
            <a:pPr marL="285750" lvl="0" indent="-285750" algn="l" rtl="0">
              <a:lnSpc>
                <a:spcPct val="90000"/>
              </a:lnSpc>
              <a:spcBef>
                <a:spcPts val="0"/>
              </a:spcBef>
              <a:spcAft>
                <a:spcPts val="0"/>
              </a:spcAft>
              <a:buFont typeface="Arial" panose="020B0604020202020204" pitchFamily="34" charset="0"/>
              <a:buChar char="•"/>
            </a:pPr>
            <a:endParaRPr lang="en-US" sz="1400" dirty="0">
              <a:solidFill>
                <a:schemeClr val="accent5">
                  <a:lumMod val="75000"/>
                </a:schemeClr>
              </a:solidFill>
              <a:latin typeface="Raleway"/>
              <a:ea typeface="Raleway"/>
              <a:cs typeface="Raleway"/>
              <a:sym typeface="Raleway"/>
            </a:endParaRPr>
          </a:p>
          <a:p>
            <a:pPr marL="285750" lvl="0" indent="-285750" algn="l" rtl="0">
              <a:lnSpc>
                <a:spcPct val="90000"/>
              </a:lnSpc>
              <a:spcBef>
                <a:spcPts val="0"/>
              </a:spcBef>
              <a:spcAft>
                <a:spcPts val="0"/>
              </a:spcAft>
              <a:buFont typeface="Arial" panose="020B0604020202020204" pitchFamily="34" charset="0"/>
              <a:buChar char="•"/>
            </a:pPr>
            <a:r>
              <a:rPr lang="en-US" sz="1400" dirty="0">
                <a:solidFill>
                  <a:schemeClr val="accent5">
                    <a:lumMod val="75000"/>
                  </a:schemeClr>
                </a:solidFill>
                <a:latin typeface="Raleway"/>
                <a:ea typeface="Raleway"/>
                <a:cs typeface="Raleway"/>
                <a:sym typeface="Raleway"/>
              </a:rPr>
              <a:t>Is the data supported by evidence?</a:t>
            </a:r>
          </a:p>
          <a:p>
            <a:pPr marL="285750" lvl="0" indent="-285750" algn="l" rtl="0">
              <a:lnSpc>
                <a:spcPct val="90000"/>
              </a:lnSpc>
              <a:spcBef>
                <a:spcPts val="0"/>
              </a:spcBef>
              <a:spcAft>
                <a:spcPts val="0"/>
              </a:spcAft>
              <a:buFont typeface="Arial" panose="020B0604020202020204" pitchFamily="34" charset="0"/>
              <a:buChar char="•"/>
            </a:pPr>
            <a:endParaRPr lang="en-US" sz="1400" dirty="0">
              <a:solidFill>
                <a:schemeClr val="accent5">
                  <a:lumMod val="75000"/>
                </a:schemeClr>
              </a:solidFill>
              <a:latin typeface="Raleway"/>
              <a:ea typeface="Raleway"/>
              <a:cs typeface="Raleway"/>
              <a:sym typeface="Raleway"/>
            </a:endParaRPr>
          </a:p>
          <a:p>
            <a:pPr marL="285750" lvl="0" indent="-285750" algn="l" rtl="0">
              <a:lnSpc>
                <a:spcPct val="90000"/>
              </a:lnSpc>
              <a:spcBef>
                <a:spcPts val="0"/>
              </a:spcBef>
              <a:spcAft>
                <a:spcPts val="0"/>
              </a:spcAft>
              <a:buFont typeface="Arial" panose="020B0604020202020204" pitchFamily="34" charset="0"/>
              <a:buChar char="•"/>
            </a:pPr>
            <a:r>
              <a:rPr lang="en-US" sz="1400" dirty="0">
                <a:solidFill>
                  <a:schemeClr val="accent5">
                    <a:lumMod val="75000"/>
                  </a:schemeClr>
                </a:solidFill>
                <a:latin typeface="Raleway"/>
                <a:ea typeface="Raleway"/>
                <a:cs typeface="Raleway"/>
                <a:sym typeface="Raleway"/>
              </a:rPr>
              <a:t>Has the data been reviewed or refereed?</a:t>
            </a:r>
          </a:p>
          <a:p>
            <a:pPr marL="285750" lvl="0" indent="-285750" algn="l" rtl="0">
              <a:lnSpc>
                <a:spcPct val="90000"/>
              </a:lnSpc>
              <a:spcBef>
                <a:spcPts val="0"/>
              </a:spcBef>
              <a:spcAft>
                <a:spcPts val="0"/>
              </a:spcAft>
              <a:buFont typeface="Arial" panose="020B0604020202020204" pitchFamily="34" charset="0"/>
              <a:buChar char="•"/>
            </a:pPr>
            <a:endParaRPr lang="en-US" sz="1400" dirty="0">
              <a:solidFill>
                <a:schemeClr val="accent5">
                  <a:lumMod val="75000"/>
                </a:schemeClr>
              </a:solidFill>
              <a:latin typeface="Raleway"/>
              <a:ea typeface="Raleway"/>
              <a:cs typeface="Raleway"/>
              <a:sym typeface="Raleway"/>
            </a:endParaRPr>
          </a:p>
          <a:p>
            <a:pPr marL="285750" lvl="0" indent="-285750" algn="l" rtl="0">
              <a:lnSpc>
                <a:spcPct val="90000"/>
              </a:lnSpc>
              <a:spcBef>
                <a:spcPts val="0"/>
              </a:spcBef>
              <a:spcAft>
                <a:spcPts val="0"/>
              </a:spcAft>
              <a:buFont typeface="Arial" panose="020B0604020202020204" pitchFamily="34" charset="0"/>
              <a:buChar char="•"/>
            </a:pPr>
            <a:r>
              <a:rPr lang="en-US" sz="1400" dirty="0">
                <a:solidFill>
                  <a:schemeClr val="accent5">
                    <a:lumMod val="75000"/>
                  </a:schemeClr>
                </a:solidFill>
                <a:latin typeface="Raleway"/>
                <a:ea typeface="Raleway"/>
                <a:cs typeface="Raleway"/>
                <a:sym typeface="Raleway"/>
              </a:rPr>
              <a:t>Can you verify any of the data from another source or from personal knowledge?</a:t>
            </a:r>
          </a:p>
          <a:p>
            <a:pPr marL="285750" lvl="0" indent="-285750" algn="l" rtl="0">
              <a:lnSpc>
                <a:spcPct val="90000"/>
              </a:lnSpc>
              <a:spcBef>
                <a:spcPts val="0"/>
              </a:spcBef>
              <a:spcAft>
                <a:spcPts val="0"/>
              </a:spcAft>
              <a:buFont typeface="Arial" panose="020B0604020202020204" pitchFamily="34" charset="0"/>
              <a:buChar char="•"/>
            </a:pPr>
            <a:endParaRPr lang="en-US" sz="1400" dirty="0">
              <a:solidFill>
                <a:schemeClr val="accent5">
                  <a:lumMod val="75000"/>
                </a:schemeClr>
              </a:solidFill>
              <a:latin typeface="Raleway"/>
              <a:ea typeface="Raleway"/>
              <a:cs typeface="Raleway"/>
              <a:sym typeface="Raleway"/>
            </a:endParaRPr>
          </a:p>
          <a:p>
            <a:pPr marL="285750" lvl="0" indent="-285750" algn="l" rtl="0">
              <a:lnSpc>
                <a:spcPct val="90000"/>
              </a:lnSpc>
              <a:spcBef>
                <a:spcPts val="0"/>
              </a:spcBef>
              <a:spcAft>
                <a:spcPts val="0"/>
              </a:spcAft>
              <a:buFont typeface="Arial" panose="020B0604020202020204" pitchFamily="34" charset="0"/>
              <a:buChar char="•"/>
            </a:pPr>
            <a:r>
              <a:rPr lang="en-US" sz="1400" dirty="0">
                <a:solidFill>
                  <a:schemeClr val="accent5">
                    <a:lumMod val="75000"/>
                  </a:schemeClr>
                </a:solidFill>
                <a:latin typeface="Raleway"/>
                <a:ea typeface="Raleway"/>
                <a:cs typeface="Raleway"/>
                <a:sym typeface="Raleway"/>
              </a:rPr>
              <a:t>Are there typographical or other data errors?</a:t>
            </a:r>
          </a:p>
          <a:p>
            <a:pPr marL="0" lvl="0" indent="0" algn="l" rtl="0">
              <a:lnSpc>
                <a:spcPct val="90000"/>
              </a:lnSpc>
              <a:spcBef>
                <a:spcPts val="0"/>
              </a:spcBef>
              <a:spcAft>
                <a:spcPts val="0"/>
              </a:spcAft>
              <a:buNone/>
            </a:pPr>
            <a:endParaRPr sz="1800" dirty="0">
              <a:solidFill>
                <a:schemeClr val="accent5">
                  <a:lumMod val="75000"/>
                </a:schemeClr>
              </a:solidFill>
              <a:latin typeface="Raleway"/>
              <a:ea typeface="Raleway"/>
              <a:cs typeface="Raleway"/>
              <a:sym typeface="Raleway"/>
            </a:endParaRPr>
          </a:p>
        </p:txBody>
      </p:sp>
      <p:pic>
        <p:nvPicPr>
          <p:cNvPr id="122" name="Google Shape;122;p21"/>
          <p:cNvPicPr preferRelativeResize="0"/>
          <p:nvPr/>
        </p:nvPicPr>
        <p:blipFill>
          <a:blip r:embed="rId3">
            <a:alphaModFix/>
          </a:blip>
          <a:stretch>
            <a:fillRect/>
          </a:stretch>
        </p:blipFill>
        <p:spPr>
          <a:xfrm>
            <a:off x="5420350" y="4482548"/>
            <a:ext cx="1764793" cy="47370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5"/>
        <p:cNvGrpSpPr/>
        <p:nvPr/>
      </p:nvGrpSpPr>
      <p:grpSpPr>
        <a:xfrm>
          <a:off x="0" y="0"/>
          <a:ext cx="0" cy="0"/>
          <a:chOff x="0" y="0"/>
          <a:chExt cx="0" cy="0"/>
        </a:xfrm>
      </p:grpSpPr>
      <p:sp>
        <p:nvSpPr>
          <p:cNvPr id="86" name="Google Shape;86;p17"/>
          <p:cNvSpPr/>
          <p:nvPr/>
        </p:nvSpPr>
        <p:spPr>
          <a:xfrm>
            <a:off x="-125" y="4229325"/>
            <a:ext cx="9144000" cy="957900"/>
          </a:xfrm>
          <a:prstGeom prst="rect">
            <a:avLst/>
          </a:prstGeom>
          <a:solidFill>
            <a:schemeClr val="accent6">
              <a:lumMod val="5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89" name="Google Shape;89;p17"/>
          <p:cNvPicPr preferRelativeResize="0"/>
          <p:nvPr/>
        </p:nvPicPr>
        <p:blipFill rotWithShape="1">
          <a:blip r:embed="rId3">
            <a:alphaModFix/>
          </a:blip>
          <a:srcRect t="970" b="970"/>
          <a:stretch/>
        </p:blipFill>
        <p:spPr>
          <a:xfrm>
            <a:off x="311700" y="4333148"/>
            <a:ext cx="2660903" cy="706516"/>
          </a:xfrm>
          <a:prstGeom prst="rect">
            <a:avLst/>
          </a:prstGeom>
          <a:noFill/>
          <a:ln>
            <a:noFill/>
          </a:ln>
        </p:spPr>
      </p:pic>
      <p:pic>
        <p:nvPicPr>
          <p:cNvPr id="7" name="image2.png" descr="Map&#10;&#10;Description automatically generated">
            <a:extLst>
              <a:ext uri="{FF2B5EF4-FFF2-40B4-BE49-F238E27FC236}">
                <a16:creationId xmlns:a16="http://schemas.microsoft.com/office/drawing/2014/main" id="{0A905835-DE55-CD76-5994-949D6E526EC3}"/>
              </a:ext>
            </a:extLst>
          </p:cNvPr>
          <p:cNvPicPr/>
          <p:nvPr/>
        </p:nvPicPr>
        <p:blipFill>
          <a:blip r:embed="rId4"/>
          <a:srcRect/>
          <a:stretch>
            <a:fillRect/>
          </a:stretch>
        </p:blipFill>
        <p:spPr>
          <a:xfrm>
            <a:off x="-125" y="0"/>
            <a:ext cx="4826125" cy="3640667"/>
          </a:xfrm>
          <a:prstGeom prst="rect">
            <a:avLst/>
          </a:prstGeom>
          <a:ln/>
        </p:spPr>
      </p:pic>
      <p:sp>
        <p:nvSpPr>
          <p:cNvPr id="8" name="Text Placeholder 7">
            <a:extLst>
              <a:ext uri="{FF2B5EF4-FFF2-40B4-BE49-F238E27FC236}">
                <a16:creationId xmlns:a16="http://schemas.microsoft.com/office/drawing/2014/main" id="{F12D3211-FCF1-2C32-1D83-48479FE89FB8}"/>
              </a:ext>
            </a:extLst>
          </p:cNvPr>
          <p:cNvSpPr>
            <a:spLocks noGrp="1"/>
          </p:cNvSpPr>
          <p:nvPr>
            <p:ph type="body" idx="1"/>
          </p:nvPr>
        </p:nvSpPr>
        <p:spPr>
          <a:xfrm>
            <a:off x="4826000" y="1"/>
            <a:ext cx="4318000" cy="4229324"/>
          </a:xfrm>
        </p:spPr>
        <p:txBody>
          <a:bodyPr/>
          <a:lstStyle/>
          <a:p>
            <a:pPr marL="114300" indent="0">
              <a:buNone/>
            </a:pPr>
            <a:r>
              <a:rPr lang="en-US" sz="1200" dirty="0">
                <a:latin typeface="Raleway" pitchFamily="2" charset="0"/>
              </a:rPr>
              <a:t>Generalization is an implicit source of error in spatial data. Because vector and raster data are models, or generalizations of real-world phenomena, there is naturally a loss of detail and precision between them and spatial reality, when vector data, for example, are digitized at a too-small scale or raster data are captured at a too-large resolution. The selection of more generalized data is influenced by computational constraints of hardware, like processing speed and hard-drive space; and cartographic considerations for highly detailed data that are difficult to interpret at small scales.</a:t>
            </a:r>
          </a:p>
          <a:p>
            <a:pPr marL="114300" indent="0">
              <a:buNone/>
            </a:pPr>
            <a:endParaRPr lang="en-US" sz="1200" dirty="0">
              <a:latin typeface="Raleway" pitchFamily="2" charset="0"/>
            </a:endParaRPr>
          </a:p>
          <a:p>
            <a:pPr marL="114300" indent="0">
              <a:buNone/>
            </a:pPr>
            <a:r>
              <a:rPr lang="en-US" sz="1200" dirty="0">
                <a:latin typeface="Raleway" pitchFamily="2" charset="0"/>
              </a:rPr>
              <a:t>The image left compares detailed (far left) and generalized (near left) shapefiles of U. S. Counties on the East Coast. The detailed shapefile is not well suited to small scales because the detail is cluttered on the coastal areas especially. The generalized shapefile presents a much cleaner look.</a:t>
            </a:r>
          </a:p>
        </p:txBody>
      </p:sp>
    </p:spTree>
    <p:extLst>
      <p:ext uri="{BB962C8B-B14F-4D97-AF65-F5344CB8AC3E}">
        <p14:creationId xmlns:p14="http://schemas.microsoft.com/office/powerpoint/2010/main" val="3351363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5"/>
        <p:cNvGrpSpPr/>
        <p:nvPr/>
      </p:nvGrpSpPr>
      <p:grpSpPr>
        <a:xfrm>
          <a:off x="0" y="0"/>
          <a:ext cx="0" cy="0"/>
          <a:chOff x="0" y="0"/>
          <a:chExt cx="0" cy="0"/>
        </a:xfrm>
      </p:grpSpPr>
      <p:sp>
        <p:nvSpPr>
          <p:cNvPr id="86" name="Google Shape;86;p17"/>
          <p:cNvSpPr/>
          <p:nvPr/>
        </p:nvSpPr>
        <p:spPr>
          <a:xfrm>
            <a:off x="-125" y="4229325"/>
            <a:ext cx="9144000" cy="957900"/>
          </a:xfrm>
          <a:prstGeom prst="rect">
            <a:avLst/>
          </a:prstGeom>
          <a:solidFill>
            <a:schemeClr val="accent6">
              <a:lumMod val="5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89" name="Google Shape;89;p17"/>
          <p:cNvPicPr preferRelativeResize="0"/>
          <p:nvPr/>
        </p:nvPicPr>
        <p:blipFill rotWithShape="1">
          <a:blip r:embed="rId3">
            <a:alphaModFix/>
          </a:blip>
          <a:srcRect t="970" b="970"/>
          <a:stretch/>
        </p:blipFill>
        <p:spPr>
          <a:xfrm>
            <a:off x="311700" y="4333148"/>
            <a:ext cx="2660903" cy="706516"/>
          </a:xfrm>
          <a:prstGeom prst="rect">
            <a:avLst/>
          </a:prstGeom>
          <a:noFill/>
          <a:ln>
            <a:noFill/>
          </a:ln>
        </p:spPr>
      </p:pic>
      <p:sp>
        <p:nvSpPr>
          <p:cNvPr id="8" name="Text Placeholder 7">
            <a:extLst>
              <a:ext uri="{FF2B5EF4-FFF2-40B4-BE49-F238E27FC236}">
                <a16:creationId xmlns:a16="http://schemas.microsoft.com/office/drawing/2014/main" id="{F12D3211-FCF1-2C32-1D83-48479FE89FB8}"/>
              </a:ext>
            </a:extLst>
          </p:cNvPr>
          <p:cNvSpPr>
            <a:spLocks noGrp="1"/>
          </p:cNvSpPr>
          <p:nvPr>
            <p:ph type="body" idx="1"/>
          </p:nvPr>
        </p:nvSpPr>
        <p:spPr>
          <a:xfrm>
            <a:off x="5503333" y="30135"/>
            <a:ext cx="3498299" cy="4131455"/>
          </a:xfrm>
        </p:spPr>
        <p:txBody>
          <a:bodyPr/>
          <a:lstStyle/>
          <a:p>
            <a:pPr marL="114300" indent="0">
              <a:buNone/>
            </a:pPr>
            <a:r>
              <a:rPr lang="en-US" sz="1200" dirty="0">
                <a:latin typeface="Raleway" pitchFamily="2" charset="0"/>
              </a:rPr>
              <a:t>In contrast, when zoomed in to larger scales, the generalized shapefile, far left, appears clumsy and abstract, while the detailed shapefile, near left, shows amore realistic representation of the study area.</a:t>
            </a:r>
          </a:p>
          <a:p>
            <a:pPr marL="114300" indent="0">
              <a:buNone/>
            </a:pPr>
            <a:endParaRPr lang="en-US" sz="1200" dirty="0">
              <a:latin typeface="Raleway" pitchFamily="2" charset="0"/>
            </a:endParaRPr>
          </a:p>
          <a:p>
            <a:pPr marL="114300" indent="0">
              <a:buNone/>
            </a:pPr>
            <a:r>
              <a:rPr lang="en-US" sz="1200" dirty="0">
                <a:latin typeface="Raleway" pitchFamily="2" charset="0"/>
              </a:rPr>
              <a:t>There are many aspects of GIS for which accuracy is important.  What are some of them and why do you think they are important?</a:t>
            </a:r>
          </a:p>
          <a:p>
            <a:pPr marL="114300" indent="0">
              <a:buNone/>
            </a:pPr>
            <a:endParaRPr lang="en-US" sz="1200" dirty="0">
              <a:latin typeface="Raleway" pitchFamily="2" charset="0"/>
            </a:endParaRPr>
          </a:p>
          <a:p>
            <a:pPr marL="114300" indent="0">
              <a:buNone/>
            </a:pPr>
            <a:r>
              <a:rPr lang="en-US" sz="1200" dirty="0">
                <a:latin typeface="Raleway" pitchFamily="2" charset="0"/>
              </a:rPr>
              <a:t>Are there possible ways to evaluate accuracy of attribute data?</a:t>
            </a:r>
          </a:p>
          <a:p>
            <a:pPr marL="114300" indent="0">
              <a:buNone/>
            </a:pPr>
            <a:endParaRPr lang="en-US" sz="1200" dirty="0">
              <a:latin typeface="Raleway" pitchFamily="2" charset="0"/>
            </a:endParaRPr>
          </a:p>
          <a:p>
            <a:pPr marL="114300" indent="0">
              <a:buNone/>
            </a:pPr>
            <a:endParaRPr lang="en-US" sz="1100" dirty="0"/>
          </a:p>
          <a:p>
            <a:pPr marL="114300" indent="0">
              <a:buNone/>
            </a:pPr>
            <a:endParaRPr lang="en-US" sz="1100" dirty="0"/>
          </a:p>
          <a:p>
            <a:pPr marL="114300" indent="0">
              <a:buNone/>
            </a:pPr>
            <a:endParaRPr lang="en-US" sz="1100" dirty="0"/>
          </a:p>
          <a:p>
            <a:pPr marL="114300" indent="0">
              <a:buNone/>
            </a:pPr>
            <a:endParaRPr lang="en-US" sz="1100" dirty="0"/>
          </a:p>
        </p:txBody>
      </p:sp>
      <p:pic>
        <p:nvPicPr>
          <p:cNvPr id="2" name="image3.png" descr="Map&#10;&#10;Description automatically generated">
            <a:extLst>
              <a:ext uri="{FF2B5EF4-FFF2-40B4-BE49-F238E27FC236}">
                <a16:creationId xmlns:a16="http://schemas.microsoft.com/office/drawing/2014/main" id="{C870D939-2E2C-D5E7-07D2-8B3FC21F47A8}"/>
              </a:ext>
            </a:extLst>
          </p:cNvPr>
          <p:cNvPicPr/>
          <p:nvPr/>
        </p:nvPicPr>
        <p:blipFill>
          <a:blip r:embed="rId4"/>
          <a:srcRect/>
          <a:stretch>
            <a:fillRect/>
          </a:stretch>
        </p:blipFill>
        <p:spPr>
          <a:xfrm>
            <a:off x="110787" y="97868"/>
            <a:ext cx="5392546" cy="3610532"/>
          </a:xfrm>
          <a:prstGeom prst="rect">
            <a:avLst/>
          </a:prstGeom>
          <a:ln/>
        </p:spPr>
      </p:pic>
    </p:spTree>
    <p:extLst>
      <p:ext uri="{BB962C8B-B14F-4D97-AF65-F5344CB8AC3E}">
        <p14:creationId xmlns:p14="http://schemas.microsoft.com/office/powerpoint/2010/main" val="2612731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4"/>
        <p:cNvGrpSpPr/>
        <p:nvPr/>
      </p:nvGrpSpPr>
      <p:grpSpPr>
        <a:xfrm>
          <a:off x="0" y="0"/>
          <a:ext cx="0" cy="0"/>
          <a:chOff x="0" y="0"/>
          <a:chExt cx="0" cy="0"/>
        </a:xfrm>
      </p:grpSpPr>
      <p:sp>
        <p:nvSpPr>
          <p:cNvPr id="95" name="Google Shape;95;p18"/>
          <p:cNvSpPr/>
          <p:nvPr/>
        </p:nvSpPr>
        <p:spPr>
          <a:xfrm>
            <a:off x="-125" y="4229325"/>
            <a:ext cx="9144000" cy="957900"/>
          </a:xfrm>
          <a:prstGeom prst="rect">
            <a:avLst/>
          </a:prstGeom>
          <a:solidFill>
            <a:schemeClr val="accent5">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8"/>
          <p:cNvSpPr txBox="1">
            <a:spLocks noGrp="1"/>
          </p:cNvSpPr>
          <p:nvPr>
            <p:ph type="title"/>
          </p:nvPr>
        </p:nvSpPr>
        <p:spPr>
          <a:xfrm>
            <a:off x="311575" y="103835"/>
            <a:ext cx="8520600" cy="74283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000" dirty="0">
                <a:latin typeface="Raleway" pitchFamily="2" charset="0"/>
              </a:rPr>
              <a:t>Attribute Accuracy and the Margin of Error-</a:t>
            </a:r>
            <a:br>
              <a:rPr lang="en-US" sz="2000" dirty="0">
                <a:latin typeface="Raleway" pitchFamily="2" charset="0"/>
              </a:rPr>
            </a:br>
            <a:r>
              <a:rPr lang="en-US" sz="2000" dirty="0">
                <a:latin typeface="Raleway" pitchFamily="2" charset="0"/>
              </a:rPr>
              <a:t>The American Community Survey (ACS)</a:t>
            </a:r>
            <a:endParaRPr sz="2000" b="1" dirty="0">
              <a:solidFill>
                <a:schemeClr val="accent6">
                  <a:lumMod val="50000"/>
                </a:schemeClr>
              </a:solidFill>
              <a:latin typeface="Raleway" pitchFamily="2" charset="0"/>
              <a:ea typeface="Raleway"/>
              <a:cs typeface="Raleway"/>
              <a:sym typeface="Raleway"/>
            </a:endParaRPr>
          </a:p>
        </p:txBody>
      </p:sp>
      <p:sp>
        <p:nvSpPr>
          <p:cNvPr id="97" name="Google Shape;97;p18"/>
          <p:cNvSpPr txBox="1">
            <a:spLocks noGrp="1"/>
          </p:cNvSpPr>
          <p:nvPr>
            <p:ph type="body" idx="1"/>
          </p:nvPr>
        </p:nvSpPr>
        <p:spPr>
          <a:xfrm>
            <a:off x="311575" y="780359"/>
            <a:ext cx="8520600" cy="3405228"/>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dirty="0">
                <a:solidFill>
                  <a:schemeClr val="tx1"/>
                </a:solidFill>
                <a:latin typeface="Raleway"/>
                <a:ea typeface="Raleway"/>
                <a:cs typeface="Raleway"/>
                <a:sym typeface="Raleway"/>
              </a:rPr>
              <a:t>What is the ACS?</a:t>
            </a:r>
          </a:p>
          <a:p>
            <a:pPr marL="457200" lvl="1" indent="0">
              <a:lnSpc>
                <a:spcPct val="100000"/>
              </a:lnSpc>
              <a:spcAft>
                <a:spcPts val="1600"/>
              </a:spcAft>
              <a:buNone/>
            </a:pPr>
            <a:r>
              <a:rPr lang="en-US" dirty="0">
                <a:solidFill>
                  <a:schemeClr val="tx1"/>
                </a:solidFill>
                <a:latin typeface="Raleway"/>
                <a:sym typeface="Raleway"/>
              </a:rPr>
              <a:t>A vital source of sociodemographic data for researchers.</a:t>
            </a:r>
            <a:br>
              <a:rPr lang="en-US" dirty="0">
                <a:solidFill>
                  <a:schemeClr val="tx1"/>
                </a:solidFill>
                <a:latin typeface="Raleway"/>
                <a:sym typeface="Raleway"/>
              </a:rPr>
            </a:br>
            <a:r>
              <a:rPr lang="en-US" dirty="0">
                <a:solidFill>
                  <a:schemeClr val="tx1"/>
                </a:solidFill>
                <a:latin typeface="Raleway"/>
                <a:sym typeface="Raleway"/>
              </a:rPr>
              <a:t>- Provides estimates, not actual counts, with statistical uncertainty.</a:t>
            </a:r>
            <a:br>
              <a:rPr lang="en-US" dirty="0">
                <a:solidFill>
                  <a:schemeClr val="tx1"/>
                </a:solidFill>
                <a:latin typeface="Raleway"/>
                <a:sym typeface="Raleway"/>
              </a:rPr>
            </a:br>
            <a:r>
              <a:rPr lang="en-US" dirty="0">
                <a:solidFill>
                  <a:schemeClr val="tx1"/>
                </a:solidFill>
                <a:latin typeface="Raleway"/>
                <a:sym typeface="Raleway"/>
              </a:rPr>
              <a:t>- Integral for understanding demographic trends and informing policy.</a:t>
            </a:r>
          </a:p>
          <a:p>
            <a:pPr marL="457200" lvl="1" indent="0">
              <a:lnSpc>
                <a:spcPct val="100000"/>
              </a:lnSpc>
              <a:spcAft>
                <a:spcPts val="1600"/>
              </a:spcAft>
              <a:buNone/>
            </a:pPr>
            <a:r>
              <a:rPr lang="en-US" sz="1800" dirty="0">
                <a:solidFill>
                  <a:schemeClr val="tx1"/>
                </a:solidFill>
                <a:latin typeface="Raleway"/>
                <a:sym typeface="Raleway"/>
              </a:rPr>
              <a:t>Key Features:</a:t>
            </a:r>
            <a:br>
              <a:rPr lang="en-US" sz="1800" dirty="0">
                <a:solidFill>
                  <a:schemeClr val="tx1"/>
                </a:solidFill>
                <a:latin typeface="Raleway"/>
                <a:sym typeface="Raleway"/>
              </a:rPr>
            </a:br>
            <a:r>
              <a:rPr lang="en-US" dirty="0">
                <a:solidFill>
                  <a:schemeClr val="tx1"/>
                </a:solidFill>
                <a:latin typeface="Raleway"/>
                <a:ea typeface="Raleway"/>
                <a:cs typeface="Raleway"/>
                <a:sym typeface="Raleway"/>
              </a:rPr>
              <a:t>- Collects data on various demographic, social, economic, and housing characteristics.</a:t>
            </a:r>
            <a:br>
              <a:rPr lang="en-US" dirty="0">
                <a:solidFill>
                  <a:schemeClr val="tx1"/>
                </a:solidFill>
                <a:latin typeface="Raleway"/>
                <a:ea typeface="Raleway"/>
                <a:cs typeface="Raleway"/>
                <a:sym typeface="Raleway"/>
              </a:rPr>
            </a:br>
            <a:r>
              <a:rPr lang="en-US" dirty="0">
                <a:solidFill>
                  <a:schemeClr val="tx1"/>
                </a:solidFill>
                <a:latin typeface="Raleway"/>
                <a:ea typeface="Raleway"/>
                <a:cs typeface="Raleway"/>
                <a:sym typeface="Raleway"/>
              </a:rPr>
              <a:t>- Estimates contain a margin of error (MOE), reflecting the degree of statistical uncertainty.</a:t>
            </a:r>
            <a:br>
              <a:rPr lang="en-US" dirty="0">
                <a:solidFill>
                  <a:schemeClr val="tx1"/>
                </a:solidFill>
                <a:latin typeface="Raleway"/>
                <a:ea typeface="Raleway"/>
                <a:cs typeface="Raleway"/>
                <a:sym typeface="Raleway"/>
              </a:rPr>
            </a:br>
            <a:r>
              <a:rPr lang="en-US" dirty="0">
                <a:solidFill>
                  <a:schemeClr val="tx1"/>
                </a:solidFill>
                <a:latin typeface="Raleway"/>
                <a:ea typeface="Raleway"/>
                <a:cs typeface="Raleway"/>
                <a:sym typeface="Raleway"/>
              </a:rPr>
              <a:t>- Data is reported at the 90% confidence level.</a:t>
            </a:r>
          </a:p>
        </p:txBody>
      </p:sp>
      <p:pic>
        <p:nvPicPr>
          <p:cNvPr id="98" name="Google Shape;98;p18"/>
          <p:cNvPicPr preferRelativeResize="0"/>
          <p:nvPr/>
        </p:nvPicPr>
        <p:blipFill rotWithShape="1">
          <a:blip r:embed="rId3">
            <a:alphaModFix/>
          </a:blip>
          <a:srcRect t="970" b="970"/>
          <a:stretch/>
        </p:blipFill>
        <p:spPr>
          <a:xfrm>
            <a:off x="311700" y="4333148"/>
            <a:ext cx="2660903" cy="706516"/>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5"/>
        <p:cNvGrpSpPr/>
        <p:nvPr/>
      </p:nvGrpSpPr>
      <p:grpSpPr>
        <a:xfrm>
          <a:off x="0" y="0"/>
          <a:ext cx="0" cy="0"/>
          <a:chOff x="0" y="0"/>
          <a:chExt cx="0" cy="0"/>
        </a:xfrm>
      </p:grpSpPr>
      <p:sp>
        <p:nvSpPr>
          <p:cNvPr id="86" name="Google Shape;86;p17"/>
          <p:cNvSpPr/>
          <p:nvPr/>
        </p:nvSpPr>
        <p:spPr>
          <a:xfrm>
            <a:off x="-125" y="4229325"/>
            <a:ext cx="9144000" cy="957900"/>
          </a:xfrm>
          <a:prstGeom prst="rect">
            <a:avLst/>
          </a:prstGeom>
          <a:solidFill>
            <a:schemeClr val="accent6">
              <a:lumMod val="5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7"/>
          <p:cNvSpPr txBox="1">
            <a:spLocks noGrp="1"/>
          </p:cNvSpPr>
          <p:nvPr>
            <p:ph type="title"/>
          </p:nvPr>
        </p:nvSpPr>
        <p:spPr>
          <a:xfrm>
            <a:off x="311575" y="190922"/>
            <a:ext cx="8520600" cy="90964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a:solidFill>
                  <a:schemeClr val="accent5">
                    <a:lumMod val="75000"/>
                  </a:schemeClr>
                </a:solidFill>
                <a:latin typeface="Raleway"/>
                <a:ea typeface="Raleway"/>
                <a:cs typeface="Raleway"/>
                <a:sym typeface="Raleway"/>
              </a:rPr>
              <a:t>Understanding and Navigating Margin of Error (MOE) in ACS Data</a:t>
            </a:r>
            <a:endParaRPr b="1" dirty="0">
              <a:solidFill>
                <a:schemeClr val="accent5">
                  <a:lumMod val="75000"/>
                </a:schemeClr>
              </a:solidFill>
              <a:latin typeface="Raleway"/>
              <a:ea typeface="Raleway"/>
              <a:cs typeface="Raleway"/>
              <a:sym typeface="Raleway"/>
            </a:endParaRPr>
          </a:p>
        </p:txBody>
      </p:sp>
      <p:sp>
        <p:nvSpPr>
          <p:cNvPr id="88" name="Google Shape;88;p17"/>
          <p:cNvSpPr txBox="1">
            <a:spLocks noGrp="1"/>
          </p:cNvSpPr>
          <p:nvPr>
            <p:ph type="body" idx="1"/>
          </p:nvPr>
        </p:nvSpPr>
        <p:spPr>
          <a:xfrm>
            <a:off x="311700" y="1152475"/>
            <a:ext cx="8520600" cy="28620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sz="1400" b="1" dirty="0">
                <a:solidFill>
                  <a:schemeClr val="tx1"/>
                </a:solidFill>
                <a:latin typeface="Raleway"/>
                <a:ea typeface="Raleway"/>
                <a:cs typeface="Raleway"/>
                <a:sym typeface="Raleway"/>
              </a:rPr>
              <a:t>What is MOE?</a:t>
            </a:r>
            <a:br>
              <a:rPr lang="en-US" sz="1400" b="1" dirty="0">
                <a:solidFill>
                  <a:schemeClr val="tx1"/>
                </a:solidFill>
                <a:latin typeface="Raleway"/>
                <a:ea typeface="Raleway"/>
                <a:cs typeface="Raleway"/>
                <a:sym typeface="Raleway"/>
              </a:rPr>
            </a:br>
            <a:r>
              <a:rPr lang="en-US" sz="1400" dirty="0">
                <a:solidFill>
                  <a:schemeClr val="tx1"/>
                </a:solidFill>
                <a:latin typeface="Raleway"/>
                <a:ea typeface="Raleway"/>
                <a:cs typeface="Raleway"/>
                <a:sym typeface="Raleway"/>
              </a:rPr>
              <a:t>- Indicates the reliability of ACS estimates.</a:t>
            </a:r>
            <a:br>
              <a:rPr lang="en-US" sz="1400" dirty="0">
                <a:solidFill>
                  <a:schemeClr val="tx1"/>
                </a:solidFill>
                <a:latin typeface="Raleway"/>
                <a:ea typeface="Raleway"/>
                <a:cs typeface="Raleway"/>
                <a:sym typeface="Raleway"/>
              </a:rPr>
            </a:br>
            <a:r>
              <a:rPr lang="en-US" sz="1400" dirty="0">
                <a:solidFill>
                  <a:schemeClr val="tx1"/>
                </a:solidFill>
                <a:latin typeface="Raleway"/>
                <a:ea typeface="Raleway"/>
                <a:cs typeface="Raleway"/>
                <a:sym typeface="Raleway"/>
              </a:rPr>
              <a:t>- Provides a range where the actual value most likely falls (upper and lower limits).</a:t>
            </a:r>
            <a:br>
              <a:rPr lang="en-US" sz="1400" dirty="0">
                <a:solidFill>
                  <a:schemeClr val="tx1"/>
                </a:solidFill>
                <a:latin typeface="Raleway"/>
                <a:ea typeface="Raleway"/>
                <a:cs typeface="Raleway"/>
                <a:sym typeface="Raleway"/>
              </a:rPr>
            </a:br>
            <a:r>
              <a:rPr lang="en-US" sz="1400" b="1" dirty="0">
                <a:solidFill>
                  <a:schemeClr val="tx1"/>
                </a:solidFill>
                <a:latin typeface="Raleway"/>
                <a:ea typeface="Raleway"/>
                <a:cs typeface="Raleway"/>
                <a:sym typeface="Raleway"/>
              </a:rPr>
              <a:t>Importance of MOE:</a:t>
            </a:r>
            <a:br>
              <a:rPr lang="en-US" sz="1400" b="1" dirty="0">
                <a:solidFill>
                  <a:schemeClr val="tx1"/>
                </a:solidFill>
                <a:latin typeface="Raleway"/>
                <a:ea typeface="Raleway"/>
                <a:cs typeface="Raleway"/>
                <a:sym typeface="Raleway"/>
              </a:rPr>
            </a:br>
            <a:r>
              <a:rPr lang="en-US" sz="1400" dirty="0">
                <a:solidFill>
                  <a:schemeClr val="tx1"/>
                </a:solidFill>
                <a:latin typeface="Raleway"/>
                <a:ea typeface="Raleway"/>
                <a:cs typeface="Raleway"/>
                <a:sym typeface="Raleway"/>
              </a:rPr>
              <a:t>- Essential for assessing the accuracy and reliability of ACS data.</a:t>
            </a:r>
            <a:br>
              <a:rPr lang="en-US" sz="1400" dirty="0">
                <a:solidFill>
                  <a:schemeClr val="tx1"/>
                </a:solidFill>
                <a:latin typeface="Raleway"/>
                <a:ea typeface="Raleway"/>
                <a:cs typeface="Raleway"/>
                <a:sym typeface="Raleway"/>
              </a:rPr>
            </a:br>
            <a:r>
              <a:rPr lang="en-US" sz="1400" dirty="0">
                <a:solidFill>
                  <a:schemeClr val="tx1"/>
                </a:solidFill>
                <a:latin typeface="Raleway"/>
                <a:ea typeface="Raleway"/>
                <a:cs typeface="Raleway"/>
                <a:sym typeface="Raleway"/>
              </a:rPr>
              <a:t>- More prominent in small areas, sub-groups, or cross-tabulated demographic characteristics.</a:t>
            </a:r>
            <a:br>
              <a:rPr lang="en-US" sz="1400" dirty="0">
                <a:solidFill>
                  <a:schemeClr val="tx1"/>
                </a:solidFill>
                <a:latin typeface="Raleway"/>
                <a:ea typeface="Raleway"/>
                <a:cs typeface="Raleway"/>
                <a:sym typeface="Raleway"/>
              </a:rPr>
            </a:br>
            <a:r>
              <a:rPr lang="en-US" sz="1400" b="1" dirty="0">
                <a:solidFill>
                  <a:schemeClr val="tx1"/>
                </a:solidFill>
                <a:latin typeface="Raleway"/>
                <a:ea typeface="Raleway"/>
                <a:cs typeface="Raleway"/>
                <a:sym typeface="Raleway"/>
              </a:rPr>
              <a:t>Challenges and Ethical Considerations:</a:t>
            </a:r>
            <a:br>
              <a:rPr lang="en-US" sz="1400" b="1" dirty="0">
                <a:solidFill>
                  <a:schemeClr val="tx1"/>
                </a:solidFill>
                <a:latin typeface="Raleway"/>
                <a:ea typeface="Raleway"/>
                <a:cs typeface="Raleway"/>
                <a:sym typeface="Raleway"/>
              </a:rPr>
            </a:br>
            <a:r>
              <a:rPr lang="en-US" sz="1400" dirty="0">
                <a:solidFill>
                  <a:schemeClr val="tx1"/>
                </a:solidFill>
                <a:latin typeface="Raleway"/>
                <a:ea typeface="Raleway"/>
                <a:cs typeface="Raleway"/>
                <a:sym typeface="Raleway"/>
              </a:rPr>
              <a:t>- Users often overlook MOE in policy-specific decision-making.</a:t>
            </a:r>
            <a:br>
              <a:rPr lang="en-US" sz="1400" dirty="0">
                <a:solidFill>
                  <a:schemeClr val="tx1"/>
                </a:solidFill>
                <a:latin typeface="Raleway"/>
                <a:ea typeface="Raleway"/>
                <a:cs typeface="Raleway"/>
                <a:sym typeface="Raleway"/>
              </a:rPr>
            </a:br>
            <a:r>
              <a:rPr lang="en-US" sz="1400" dirty="0">
                <a:solidFill>
                  <a:schemeClr val="tx1"/>
                </a:solidFill>
                <a:latin typeface="Raleway"/>
                <a:ea typeface="Raleway"/>
                <a:cs typeface="Raleway"/>
                <a:sym typeface="Raleway"/>
              </a:rPr>
              <a:t>- Important to communicate statistical uncertainty to clients, policymakers, and the public.</a:t>
            </a:r>
            <a:br>
              <a:rPr lang="en-US" sz="1400" dirty="0">
                <a:solidFill>
                  <a:schemeClr val="tx1"/>
                </a:solidFill>
                <a:latin typeface="Raleway"/>
                <a:ea typeface="Raleway"/>
                <a:cs typeface="Raleway"/>
                <a:sym typeface="Raleway"/>
              </a:rPr>
            </a:br>
            <a:r>
              <a:rPr lang="en-US" sz="1400" dirty="0">
                <a:solidFill>
                  <a:schemeClr val="tx1"/>
                </a:solidFill>
                <a:latin typeface="Raleway"/>
                <a:ea typeface="Raleway"/>
                <a:cs typeface="Raleway"/>
                <a:sym typeface="Raleway"/>
              </a:rPr>
              <a:t>- Follow guidelines for ethical use: report MOEs, provide context, consider alternatives, and conduct statistical tests when comparing estimates.</a:t>
            </a:r>
            <a:endParaRPr sz="1400" dirty="0">
              <a:solidFill>
                <a:schemeClr val="tx1"/>
              </a:solidFill>
              <a:latin typeface="Raleway"/>
              <a:ea typeface="Raleway"/>
              <a:cs typeface="Raleway"/>
              <a:sym typeface="Raleway"/>
            </a:endParaRPr>
          </a:p>
        </p:txBody>
      </p:sp>
      <p:pic>
        <p:nvPicPr>
          <p:cNvPr id="89" name="Google Shape;89;p17"/>
          <p:cNvPicPr preferRelativeResize="0"/>
          <p:nvPr/>
        </p:nvPicPr>
        <p:blipFill rotWithShape="1">
          <a:blip r:embed="rId3">
            <a:alphaModFix/>
          </a:blip>
          <a:srcRect t="970" b="970"/>
          <a:stretch/>
        </p:blipFill>
        <p:spPr>
          <a:xfrm>
            <a:off x="311700" y="4333148"/>
            <a:ext cx="2660903" cy="706516"/>
          </a:xfrm>
          <a:prstGeom prst="rect">
            <a:avLst/>
          </a:prstGeom>
          <a:noFill/>
          <a:ln>
            <a:noFill/>
          </a:ln>
        </p:spPr>
      </p:pic>
    </p:spTree>
    <p:extLst>
      <p:ext uri="{BB962C8B-B14F-4D97-AF65-F5344CB8AC3E}">
        <p14:creationId xmlns:p14="http://schemas.microsoft.com/office/powerpoint/2010/main" val="1931931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2"/>
          <p:cNvSpPr txBox="1">
            <a:spLocks noGrp="1"/>
          </p:cNvSpPr>
          <p:nvPr>
            <p:ph type="ctrTitle"/>
          </p:nvPr>
        </p:nvSpPr>
        <p:spPr>
          <a:xfrm>
            <a:off x="0" y="0"/>
            <a:ext cx="9204960" cy="4380411"/>
          </a:xfrm>
          <a:prstGeom prst="rect">
            <a:avLst/>
          </a:prstGeom>
          <a:solidFill>
            <a:schemeClr val="accent5">
              <a:lumMod val="75000"/>
            </a:schemeClr>
          </a:solidFill>
        </p:spPr>
        <p:txBody>
          <a:bodyPr spcFirstLastPara="1" wrap="square" lIns="91425" tIns="91425" rIns="91425" bIns="91425" anchor="ctr" anchorCtr="0">
            <a:noAutofit/>
          </a:bodyPr>
          <a:lstStyle/>
          <a:p>
            <a:pPr lvl="0" algn="l" rtl="0">
              <a:lnSpc>
                <a:spcPct val="90000"/>
              </a:lnSpc>
              <a:spcBef>
                <a:spcPts val="0"/>
              </a:spcBef>
              <a:spcAft>
                <a:spcPts val="0"/>
              </a:spcAft>
            </a:pPr>
            <a:r>
              <a:rPr lang="en-US" sz="2000" dirty="0">
                <a:solidFill>
                  <a:schemeClr val="lt1"/>
                </a:solidFill>
                <a:latin typeface="Raleway"/>
                <a:ea typeface="Raleway"/>
                <a:cs typeface="Raleway"/>
                <a:sym typeface="Raleway"/>
              </a:rPr>
              <a:t>    Attribute Accuracy  and the Margin of Error</a:t>
            </a: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1700" dirty="0">
                <a:solidFill>
                  <a:schemeClr val="lt1"/>
                </a:solidFill>
                <a:latin typeface="Raleway"/>
                <a:ea typeface="Raleway"/>
                <a:cs typeface="Raleway"/>
                <a:sym typeface="Raleway"/>
              </a:rPr>
            </a:br>
            <a:endParaRPr lang="en-US" sz="1800" dirty="0">
              <a:solidFill>
                <a:schemeClr val="lt1"/>
              </a:solidFill>
              <a:latin typeface="Raleway"/>
              <a:ea typeface="Raleway"/>
              <a:cs typeface="Raleway"/>
              <a:sym typeface="Raleway"/>
            </a:endParaRPr>
          </a:p>
        </p:txBody>
      </p:sp>
      <p:pic>
        <p:nvPicPr>
          <p:cNvPr id="130" name="Google Shape;130;p22"/>
          <p:cNvPicPr preferRelativeResize="0"/>
          <p:nvPr/>
        </p:nvPicPr>
        <p:blipFill>
          <a:blip r:embed="rId3">
            <a:alphaModFix/>
          </a:blip>
          <a:stretch>
            <a:fillRect/>
          </a:stretch>
        </p:blipFill>
        <p:spPr>
          <a:xfrm>
            <a:off x="5420350" y="4482548"/>
            <a:ext cx="1764793" cy="473707"/>
          </a:xfrm>
          <a:prstGeom prst="rect">
            <a:avLst/>
          </a:prstGeom>
          <a:noFill/>
          <a:ln>
            <a:noFill/>
          </a:ln>
        </p:spPr>
      </p:pic>
      <p:sp>
        <p:nvSpPr>
          <p:cNvPr id="2" name="TextBox 1">
            <a:extLst>
              <a:ext uri="{FF2B5EF4-FFF2-40B4-BE49-F238E27FC236}">
                <a16:creationId xmlns:a16="http://schemas.microsoft.com/office/drawing/2014/main" id="{F7EAF2EF-C7F7-9DF3-1A3F-634CFA4DCA5B}"/>
              </a:ext>
            </a:extLst>
          </p:cNvPr>
          <p:cNvSpPr txBox="1"/>
          <p:nvPr/>
        </p:nvSpPr>
        <p:spPr>
          <a:xfrm>
            <a:off x="875210" y="1066820"/>
            <a:ext cx="5795556" cy="2246769"/>
          </a:xfrm>
          <a:prstGeom prst="rect">
            <a:avLst/>
          </a:prstGeom>
          <a:noFill/>
        </p:spPr>
        <p:txBody>
          <a:bodyPr wrap="square" rtlCol="0">
            <a:spAutoFit/>
          </a:bodyPr>
          <a:lstStyle/>
          <a:p>
            <a:r>
              <a:rPr lang="en-US" sz="1400" dirty="0">
                <a:solidFill>
                  <a:schemeClr val="lt1"/>
                </a:solidFill>
                <a:latin typeface="Raleway"/>
                <a:ea typeface="Raleway"/>
                <a:cs typeface="Raleway"/>
                <a:sym typeface="Raleway"/>
              </a:rPr>
              <a:t>Why is Margin of Error important?</a:t>
            </a:r>
            <a:br>
              <a:rPr lang="en-US" sz="1400" dirty="0">
                <a:solidFill>
                  <a:schemeClr val="lt1"/>
                </a:solidFill>
                <a:latin typeface="Raleway"/>
                <a:ea typeface="Raleway"/>
                <a:cs typeface="Raleway"/>
                <a:sym typeface="Raleway"/>
              </a:rPr>
            </a:br>
            <a:br>
              <a:rPr lang="en-US" sz="1400" dirty="0">
                <a:solidFill>
                  <a:schemeClr val="lt1"/>
                </a:solidFill>
                <a:latin typeface="Raleway"/>
                <a:ea typeface="Raleway"/>
                <a:cs typeface="Raleway"/>
                <a:sym typeface="Raleway"/>
              </a:rPr>
            </a:br>
            <a:r>
              <a:rPr lang="en-US" sz="1400" dirty="0">
                <a:solidFill>
                  <a:schemeClr val="lt1"/>
                </a:solidFill>
                <a:latin typeface="Raleway"/>
                <a:ea typeface="Raleway"/>
                <a:cs typeface="Raleway"/>
                <a:sym typeface="Raleway"/>
              </a:rPr>
              <a:t>How can public policy and health care planning especially, be confounded by analyses that do not  consider the margin of error?</a:t>
            </a:r>
            <a:br>
              <a:rPr lang="en-US" sz="1400" dirty="0">
                <a:solidFill>
                  <a:schemeClr val="lt1"/>
                </a:solidFill>
                <a:latin typeface="Raleway"/>
                <a:ea typeface="Raleway"/>
                <a:cs typeface="Raleway"/>
                <a:sym typeface="Raleway"/>
              </a:rPr>
            </a:br>
            <a:br>
              <a:rPr lang="en-US" sz="1400" dirty="0">
                <a:solidFill>
                  <a:schemeClr val="lt1"/>
                </a:solidFill>
                <a:latin typeface="Raleway"/>
                <a:ea typeface="Raleway"/>
                <a:cs typeface="Raleway"/>
                <a:sym typeface="Raleway"/>
              </a:rPr>
            </a:br>
            <a:r>
              <a:rPr lang="en-US" sz="1400" dirty="0">
                <a:solidFill>
                  <a:schemeClr val="lt1"/>
                </a:solidFill>
                <a:latin typeface="Raleway"/>
                <a:ea typeface="Raleway"/>
                <a:cs typeface="Raleway"/>
                <a:sym typeface="Raleway"/>
              </a:rPr>
              <a:t>Do you know how to evaluate the margin of error and decide which spatial units to use in the American Community Survey?</a:t>
            </a:r>
            <a:br>
              <a:rPr lang="en-US" sz="1400" dirty="0">
                <a:solidFill>
                  <a:schemeClr val="lt1"/>
                </a:solidFill>
                <a:latin typeface="Raleway"/>
                <a:ea typeface="Raleway"/>
                <a:cs typeface="Raleway"/>
                <a:sym typeface="Raleway"/>
              </a:rPr>
            </a:br>
            <a:br>
              <a:rPr lang="en-US" sz="1400" dirty="0">
                <a:solidFill>
                  <a:schemeClr val="lt1"/>
                </a:solidFill>
                <a:latin typeface="Raleway"/>
                <a:ea typeface="Raleway"/>
                <a:cs typeface="Raleway"/>
                <a:sym typeface="Raleway"/>
              </a:rPr>
            </a:br>
            <a:r>
              <a:rPr lang="en-US" sz="1400" dirty="0">
                <a:solidFill>
                  <a:schemeClr val="lt1"/>
                </a:solidFill>
                <a:latin typeface="Raleway"/>
                <a:ea typeface="Raleway"/>
                <a:cs typeface="Raleway"/>
                <a:sym typeface="Raleway"/>
              </a:rPr>
              <a:t>Can you tell if a dataset is a sample (collects a part of the population) or a census (collects total population).</a:t>
            </a:r>
            <a:endParaRPr lang="en-US" dirty="0"/>
          </a:p>
        </p:txBody>
      </p:sp>
    </p:spTree>
    <p:extLst>
      <p:ext uri="{BB962C8B-B14F-4D97-AF65-F5344CB8AC3E}">
        <p14:creationId xmlns:p14="http://schemas.microsoft.com/office/powerpoint/2010/main" val="1321183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2"/>
          <p:cNvSpPr txBox="1">
            <a:spLocks noGrp="1"/>
          </p:cNvSpPr>
          <p:nvPr>
            <p:ph type="ctrTitle"/>
          </p:nvPr>
        </p:nvSpPr>
        <p:spPr>
          <a:xfrm>
            <a:off x="0" y="0"/>
            <a:ext cx="5274600" cy="5143500"/>
          </a:xfrm>
          <a:prstGeom prst="rect">
            <a:avLst/>
          </a:prstGeom>
          <a:solidFill>
            <a:schemeClr val="accent5">
              <a:lumMod val="75000"/>
            </a:schemeClr>
          </a:solidFill>
        </p:spPr>
        <p:txBody>
          <a:bodyPr spcFirstLastPara="1" wrap="square" lIns="91425" tIns="91425" rIns="91425" bIns="91425" anchor="ctr" anchorCtr="0">
            <a:noAutofit/>
          </a:bodyPr>
          <a:lstStyle/>
          <a:p>
            <a:pPr marL="0" lvl="0" indent="0" algn="l" rtl="0">
              <a:lnSpc>
                <a:spcPct val="90000"/>
              </a:lnSpc>
              <a:spcBef>
                <a:spcPts val="0"/>
              </a:spcBef>
              <a:spcAft>
                <a:spcPts val="0"/>
              </a:spcAft>
              <a:buNone/>
            </a:pPr>
            <a:r>
              <a:rPr lang="en-US" sz="2000" dirty="0">
                <a:solidFill>
                  <a:schemeClr val="lt1"/>
                </a:solidFill>
                <a:latin typeface="Raleway"/>
                <a:ea typeface="Raleway"/>
                <a:cs typeface="Raleway"/>
                <a:sym typeface="Raleway"/>
              </a:rPr>
              <a:t>The Reason the Information Exists</a:t>
            </a:r>
            <a:br>
              <a:rPr lang="en-US" sz="2000" dirty="0">
                <a:solidFill>
                  <a:schemeClr val="lt1"/>
                </a:solidFill>
                <a:latin typeface="Raleway"/>
                <a:ea typeface="Raleway"/>
                <a:cs typeface="Raleway"/>
                <a:sym typeface="Raleway"/>
              </a:rPr>
            </a:br>
            <a:br>
              <a:rPr lang="en-US" sz="1700" dirty="0">
                <a:solidFill>
                  <a:schemeClr val="lt1"/>
                </a:solidFill>
                <a:latin typeface="Raleway"/>
                <a:ea typeface="Raleway"/>
                <a:cs typeface="Raleway"/>
                <a:sym typeface="Raleway"/>
              </a:rPr>
            </a:br>
            <a:r>
              <a:rPr lang="en-US" sz="1600" dirty="0">
                <a:solidFill>
                  <a:schemeClr val="lt1"/>
                </a:solidFill>
                <a:latin typeface="Raleway"/>
                <a:ea typeface="Raleway"/>
                <a:cs typeface="Raleway"/>
                <a:sym typeface="Raleway"/>
              </a:rPr>
              <a:t>Like all information, every dataset has an agenda behind its creation. </a:t>
            </a:r>
            <a:br>
              <a:rPr lang="en-US" sz="1600" dirty="0">
                <a:solidFill>
                  <a:schemeClr val="lt1"/>
                </a:solidFill>
                <a:latin typeface="Raleway"/>
                <a:ea typeface="Raleway"/>
                <a:cs typeface="Raleway"/>
                <a:sym typeface="Raleway"/>
              </a:rPr>
            </a:br>
            <a:br>
              <a:rPr lang="en-US" sz="1600" dirty="0">
                <a:solidFill>
                  <a:schemeClr val="lt1"/>
                </a:solidFill>
                <a:latin typeface="Raleway"/>
                <a:ea typeface="Raleway"/>
                <a:cs typeface="Raleway"/>
                <a:sym typeface="Raleway"/>
              </a:rPr>
            </a:br>
            <a:r>
              <a:rPr lang="en-US" sz="1600" dirty="0">
                <a:solidFill>
                  <a:schemeClr val="lt1"/>
                </a:solidFill>
                <a:latin typeface="Raleway"/>
                <a:ea typeface="Raleway"/>
                <a:cs typeface="Raleway"/>
                <a:sym typeface="Raleway"/>
              </a:rPr>
              <a:t>The evolution of the U. S Decennial Census is a good example of how data collection is motivated by changing priorities. The original mandate in the enumeration clause of the Constitution (U.S. Const. Art. 1 §§ 1 &amp; 2) was to count the population. However, motivated in part by the industrialization of the economy and changing demographic characteristics of the population in the mid-nineteenth century, the Census has expanded its range of data collection, and now includes extensive surveillance with the American Community Survey intercensal data which provides data more representative of current and economic conditions and provide more responsive funding.</a:t>
            </a:r>
            <a:br>
              <a:rPr lang="en-US" sz="1600" dirty="0">
                <a:solidFill>
                  <a:schemeClr val="lt1"/>
                </a:solidFill>
                <a:latin typeface="Raleway"/>
                <a:ea typeface="Raleway"/>
                <a:cs typeface="Raleway"/>
                <a:sym typeface="Raleway"/>
              </a:rPr>
            </a:br>
            <a:br>
              <a:rPr lang="en-US" sz="1400" dirty="0">
                <a:solidFill>
                  <a:schemeClr val="lt1"/>
                </a:solidFill>
                <a:latin typeface="Raleway"/>
                <a:ea typeface="Raleway"/>
                <a:cs typeface="Raleway"/>
                <a:sym typeface="Raleway"/>
              </a:rPr>
            </a:br>
            <a:endParaRPr lang="en-US" sz="1800" dirty="0">
              <a:solidFill>
                <a:schemeClr val="lt1"/>
              </a:solidFill>
              <a:latin typeface="Raleway"/>
              <a:ea typeface="Raleway"/>
              <a:cs typeface="Raleway"/>
              <a:sym typeface="Raleway"/>
            </a:endParaRPr>
          </a:p>
        </p:txBody>
      </p:sp>
      <p:sp>
        <p:nvSpPr>
          <p:cNvPr id="129" name="Google Shape;129;p22"/>
          <p:cNvSpPr txBox="1">
            <a:spLocks noGrp="1"/>
          </p:cNvSpPr>
          <p:nvPr>
            <p:ph type="subTitle" idx="1"/>
          </p:nvPr>
        </p:nvSpPr>
        <p:spPr>
          <a:xfrm>
            <a:off x="5274600" y="85742"/>
            <a:ext cx="3869400" cy="4396806"/>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dk1"/>
              </a:buClr>
              <a:buSzPts val="1100"/>
              <a:buFont typeface="Arial"/>
              <a:buNone/>
            </a:pPr>
            <a:r>
              <a:rPr lang="en-US" sz="2700" b="1" dirty="0">
                <a:solidFill>
                  <a:schemeClr val="accent6">
                    <a:lumMod val="50000"/>
                  </a:schemeClr>
                </a:solidFill>
                <a:latin typeface="Raleway"/>
                <a:ea typeface="Raleway"/>
                <a:cs typeface="Raleway"/>
                <a:sym typeface="Raleway"/>
              </a:rPr>
              <a:t>PURPOSE</a:t>
            </a:r>
          </a:p>
          <a:p>
            <a:pPr marL="0" lvl="0" indent="0" algn="l" rtl="0">
              <a:lnSpc>
                <a:spcPct val="90000"/>
              </a:lnSpc>
              <a:spcBef>
                <a:spcPts val="0"/>
              </a:spcBef>
              <a:spcAft>
                <a:spcPts val="0"/>
              </a:spcAft>
              <a:buClr>
                <a:schemeClr val="dk1"/>
              </a:buClr>
              <a:buSzPts val="1100"/>
              <a:buFont typeface="Arial"/>
              <a:buNone/>
            </a:pPr>
            <a:endParaRPr lang="en-US" sz="1100" b="1" dirty="0">
              <a:solidFill>
                <a:schemeClr val="accent6">
                  <a:lumMod val="50000"/>
                </a:schemeClr>
              </a:solidFill>
              <a:latin typeface="Raleway"/>
              <a:ea typeface="Raleway"/>
              <a:cs typeface="Raleway"/>
              <a:sym typeface="Raleway"/>
            </a:endParaRPr>
          </a:p>
          <a:p>
            <a:pPr marL="285750" lvl="0" indent="-285750" algn="l" rtl="0">
              <a:lnSpc>
                <a:spcPct val="90000"/>
              </a:lnSpc>
              <a:spcBef>
                <a:spcPts val="0"/>
              </a:spcBef>
              <a:spcAft>
                <a:spcPts val="0"/>
              </a:spcAft>
              <a:buClr>
                <a:schemeClr val="dk1"/>
              </a:buClr>
              <a:buSzPts val="1100"/>
              <a:buFont typeface="Arial" panose="020B0604020202020204" pitchFamily="34" charset="0"/>
              <a:buChar char="•"/>
            </a:pPr>
            <a:r>
              <a:rPr lang="en-US" sz="1600" dirty="0">
                <a:solidFill>
                  <a:schemeClr val="accent6">
                    <a:lumMod val="50000"/>
                  </a:schemeClr>
                </a:solidFill>
                <a:latin typeface="Raleway"/>
                <a:ea typeface="Raleway"/>
                <a:cs typeface="Raleway"/>
                <a:sym typeface="Raleway"/>
              </a:rPr>
              <a:t>Does the data represent fact or opinion? </a:t>
            </a:r>
          </a:p>
          <a:p>
            <a:pPr marL="285750" lvl="0" indent="-285750" algn="l" rtl="0">
              <a:lnSpc>
                <a:spcPct val="90000"/>
              </a:lnSpc>
              <a:spcBef>
                <a:spcPts val="0"/>
              </a:spcBef>
              <a:spcAft>
                <a:spcPts val="0"/>
              </a:spcAft>
              <a:buClr>
                <a:schemeClr val="dk1"/>
              </a:buClr>
              <a:buSzPts val="1100"/>
              <a:buFont typeface="Arial" panose="020B0604020202020204" pitchFamily="34" charset="0"/>
              <a:buChar char="•"/>
            </a:pPr>
            <a:endParaRPr lang="en-US" sz="1600" dirty="0">
              <a:solidFill>
                <a:schemeClr val="accent6">
                  <a:lumMod val="50000"/>
                </a:schemeClr>
              </a:solidFill>
              <a:latin typeface="Raleway"/>
              <a:ea typeface="Raleway"/>
              <a:cs typeface="Raleway"/>
              <a:sym typeface="Raleway"/>
            </a:endParaRPr>
          </a:p>
          <a:p>
            <a:pPr marL="285750" lvl="0" indent="-285750" algn="l" rtl="0">
              <a:lnSpc>
                <a:spcPct val="90000"/>
              </a:lnSpc>
              <a:spcBef>
                <a:spcPts val="0"/>
              </a:spcBef>
              <a:spcAft>
                <a:spcPts val="0"/>
              </a:spcAft>
              <a:buClr>
                <a:schemeClr val="dk1"/>
              </a:buClr>
              <a:buSzPts val="1100"/>
              <a:buFont typeface="Arial" panose="020B0604020202020204" pitchFamily="34" charset="0"/>
              <a:buChar char="•"/>
            </a:pPr>
            <a:r>
              <a:rPr lang="en-US" sz="1600" dirty="0">
                <a:solidFill>
                  <a:schemeClr val="accent6">
                    <a:lumMod val="50000"/>
                  </a:schemeClr>
                </a:solidFill>
                <a:latin typeface="Raleway"/>
                <a:ea typeface="Raleway"/>
                <a:cs typeface="Raleway"/>
                <a:sym typeface="Raleway"/>
              </a:rPr>
              <a:t>What agenda does the data creator have?</a:t>
            </a:r>
          </a:p>
          <a:p>
            <a:pPr marL="285750" lvl="0" indent="-285750" algn="l" rtl="0">
              <a:lnSpc>
                <a:spcPct val="90000"/>
              </a:lnSpc>
              <a:spcBef>
                <a:spcPts val="0"/>
              </a:spcBef>
              <a:spcAft>
                <a:spcPts val="0"/>
              </a:spcAft>
              <a:buClr>
                <a:schemeClr val="dk1"/>
              </a:buClr>
              <a:buSzPts val="1100"/>
              <a:buFont typeface="Arial" panose="020B0604020202020204" pitchFamily="34" charset="0"/>
              <a:buChar char="•"/>
            </a:pPr>
            <a:endParaRPr lang="en-US" sz="1600" dirty="0">
              <a:solidFill>
                <a:schemeClr val="accent6">
                  <a:lumMod val="50000"/>
                </a:schemeClr>
              </a:solidFill>
              <a:latin typeface="Raleway"/>
              <a:ea typeface="Raleway"/>
              <a:cs typeface="Raleway"/>
              <a:sym typeface="Raleway"/>
            </a:endParaRPr>
          </a:p>
          <a:p>
            <a:pPr marL="285750" lvl="0" indent="-285750" algn="l" rtl="0">
              <a:lnSpc>
                <a:spcPct val="90000"/>
              </a:lnSpc>
              <a:spcBef>
                <a:spcPts val="0"/>
              </a:spcBef>
              <a:spcAft>
                <a:spcPts val="0"/>
              </a:spcAft>
              <a:buClr>
                <a:schemeClr val="dk1"/>
              </a:buClr>
              <a:buSzPts val="1100"/>
              <a:buFont typeface="Arial" panose="020B0604020202020204" pitchFamily="34" charset="0"/>
              <a:buChar char="•"/>
            </a:pPr>
            <a:r>
              <a:rPr lang="en-US" sz="1600" dirty="0">
                <a:solidFill>
                  <a:schemeClr val="accent6">
                    <a:lumMod val="50000"/>
                  </a:schemeClr>
                </a:solidFill>
                <a:latin typeface="Raleway"/>
                <a:ea typeface="Raleway"/>
                <a:cs typeface="Raleway"/>
                <a:sym typeface="Raleway"/>
              </a:rPr>
              <a:t>Is it biased? Does the data creator or agency seem to push an agenda or a particular side?</a:t>
            </a:r>
          </a:p>
          <a:p>
            <a:pPr marL="285750" lvl="0" indent="-285750" algn="l" rtl="0">
              <a:lnSpc>
                <a:spcPct val="90000"/>
              </a:lnSpc>
              <a:spcBef>
                <a:spcPts val="0"/>
              </a:spcBef>
              <a:spcAft>
                <a:spcPts val="0"/>
              </a:spcAft>
              <a:buClr>
                <a:schemeClr val="dk1"/>
              </a:buClr>
              <a:buSzPts val="1100"/>
              <a:buFont typeface="Arial" panose="020B0604020202020204" pitchFamily="34" charset="0"/>
              <a:buChar char="•"/>
            </a:pPr>
            <a:endParaRPr lang="en-US" sz="1600" dirty="0">
              <a:solidFill>
                <a:schemeClr val="accent6">
                  <a:lumMod val="50000"/>
                </a:schemeClr>
              </a:solidFill>
              <a:latin typeface="Raleway"/>
              <a:ea typeface="Raleway"/>
              <a:cs typeface="Raleway"/>
              <a:sym typeface="Raleway"/>
            </a:endParaRPr>
          </a:p>
          <a:p>
            <a:pPr marL="285750" lvl="0" indent="-285750" algn="l" rtl="0">
              <a:lnSpc>
                <a:spcPct val="90000"/>
              </a:lnSpc>
              <a:spcBef>
                <a:spcPts val="0"/>
              </a:spcBef>
              <a:spcAft>
                <a:spcPts val="0"/>
              </a:spcAft>
              <a:buClr>
                <a:schemeClr val="dk1"/>
              </a:buClr>
              <a:buSzPts val="1100"/>
              <a:buFont typeface="Arial" panose="020B0604020202020204" pitchFamily="34" charset="0"/>
              <a:buChar char="•"/>
            </a:pPr>
            <a:r>
              <a:rPr lang="en-US" sz="1600" dirty="0">
                <a:solidFill>
                  <a:schemeClr val="accent6">
                    <a:lumMod val="50000"/>
                  </a:schemeClr>
                </a:solidFill>
                <a:latin typeface="Raleway"/>
                <a:ea typeface="Raleway"/>
                <a:cs typeface="Raleway"/>
                <a:sym typeface="Raleway"/>
              </a:rPr>
              <a:t>Is the data creator trying to sell something? If so, is it clearly stated?</a:t>
            </a:r>
          </a:p>
        </p:txBody>
      </p:sp>
      <p:pic>
        <p:nvPicPr>
          <p:cNvPr id="130" name="Google Shape;130;p22"/>
          <p:cNvPicPr preferRelativeResize="0"/>
          <p:nvPr/>
        </p:nvPicPr>
        <p:blipFill>
          <a:blip r:embed="rId3">
            <a:alphaModFix/>
          </a:blip>
          <a:stretch>
            <a:fillRect/>
          </a:stretch>
        </p:blipFill>
        <p:spPr>
          <a:xfrm>
            <a:off x="5420350" y="4482548"/>
            <a:ext cx="1764793" cy="473707"/>
          </a:xfrm>
          <a:prstGeom prst="rect">
            <a:avLst/>
          </a:prstGeom>
          <a:noFill/>
          <a:ln>
            <a:noFill/>
          </a:ln>
        </p:spPr>
      </p:pic>
    </p:spTree>
    <p:extLst>
      <p:ext uri="{BB962C8B-B14F-4D97-AF65-F5344CB8AC3E}">
        <p14:creationId xmlns:p14="http://schemas.microsoft.com/office/powerpoint/2010/main" val="1920634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2"/>
          <p:cNvSpPr txBox="1">
            <a:spLocks noGrp="1"/>
          </p:cNvSpPr>
          <p:nvPr>
            <p:ph type="ctrTitle"/>
          </p:nvPr>
        </p:nvSpPr>
        <p:spPr>
          <a:xfrm>
            <a:off x="0" y="0"/>
            <a:ext cx="5274600" cy="5143500"/>
          </a:xfrm>
          <a:prstGeom prst="rect">
            <a:avLst/>
          </a:prstGeom>
          <a:solidFill>
            <a:schemeClr val="accent5">
              <a:lumMod val="75000"/>
            </a:schemeClr>
          </a:solidFill>
        </p:spPr>
        <p:txBody>
          <a:bodyPr spcFirstLastPara="1" wrap="square" lIns="91425" tIns="91425" rIns="91425" bIns="91425" anchor="ctr" anchorCtr="0">
            <a:noAutofit/>
          </a:bodyPr>
          <a:lstStyle/>
          <a:p>
            <a:pPr marL="0" lvl="0" indent="0" algn="l" rtl="0">
              <a:lnSpc>
                <a:spcPct val="90000"/>
              </a:lnSpc>
              <a:spcBef>
                <a:spcPts val="0"/>
              </a:spcBef>
              <a:spcAft>
                <a:spcPts val="0"/>
              </a:spcAft>
              <a:buNone/>
            </a:pPr>
            <a:br>
              <a:rPr lang="en-US" sz="1400" dirty="0">
                <a:solidFill>
                  <a:schemeClr val="lt1"/>
                </a:solidFill>
                <a:latin typeface="Raleway"/>
                <a:ea typeface="Raleway"/>
                <a:cs typeface="Raleway"/>
                <a:sym typeface="Raleway"/>
              </a:rPr>
            </a:br>
            <a:endParaRPr lang="en-US" sz="1800" dirty="0">
              <a:solidFill>
                <a:schemeClr val="lt1"/>
              </a:solidFill>
              <a:latin typeface="Raleway"/>
              <a:ea typeface="Raleway"/>
              <a:cs typeface="Raleway"/>
              <a:sym typeface="Raleway"/>
            </a:endParaRPr>
          </a:p>
        </p:txBody>
      </p:sp>
      <p:sp>
        <p:nvSpPr>
          <p:cNvPr id="129" name="Google Shape;129;p22"/>
          <p:cNvSpPr txBox="1">
            <a:spLocks noGrp="1"/>
          </p:cNvSpPr>
          <p:nvPr>
            <p:ph type="subTitle" idx="1"/>
          </p:nvPr>
        </p:nvSpPr>
        <p:spPr>
          <a:xfrm>
            <a:off x="5384843" y="0"/>
            <a:ext cx="3600600" cy="4570925"/>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dk1"/>
              </a:buClr>
              <a:buSzPts val="1100"/>
              <a:buFont typeface="Arial"/>
              <a:buNone/>
            </a:pPr>
            <a:r>
              <a:rPr lang="en-US" sz="1200" b="1" dirty="0">
                <a:solidFill>
                  <a:schemeClr val="accent6">
                    <a:lumMod val="50000"/>
                  </a:schemeClr>
                </a:solidFill>
                <a:latin typeface="Raleway"/>
                <a:ea typeface="Raleway"/>
                <a:cs typeface="Raleway"/>
                <a:sym typeface="Raleway"/>
              </a:rPr>
              <a:t>PURPOSE</a:t>
            </a:r>
          </a:p>
          <a:p>
            <a:pPr marL="0" lvl="0" indent="0" algn="l" rtl="0">
              <a:lnSpc>
                <a:spcPct val="90000"/>
              </a:lnSpc>
              <a:spcBef>
                <a:spcPts val="0"/>
              </a:spcBef>
              <a:spcAft>
                <a:spcPts val="0"/>
              </a:spcAft>
              <a:buClr>
                <a:schemeClr val="dk1"/>
              </a:buClr>
              <a:buSzPts val="1100"/>
              <a:buFont typeface="Arial"/>
              <a:buNone/>
            </a:pPr>
            <a:endParaRPr lang="en-US" sz="1200" b="1" dirty="0">
              <a:solidFill>
                <a:schemeClr val="accent6">
                  <a:lumMod val="50000"/>
                </a:schemeClr>
              </a:solidFill>
              <a:latin typeface="Raleway"/>
              <a:ea typeface="Raleway"/>
              <a:cs typeface="Raleway"/>
              <a:sym typeface="Raleway"/>
            </a:endParaRPr>
          </a:p>
          <a:p>
            <a:pPr marL="0" lvl="0" indent="0" algn="l" rtl="0">
              <a:lnSpc>
                <a:spcPct val="90000"/>
              </a:lnSpc>
              <a:spcBef>
                <a:spcPts val="0"/>
              </a:spcBef>
              <a:spcAft>
                <a:spcPts val="0"/>
              </a:spcAft>
              <a:buClr>
                <a:schemeClr val="dk1"/>
              </a:buClr>
              <a:buSzPts val="1100"/>
            </a:pPr>
            <a:r>
              <a:rPr lang="en-US" sz="1400" dirty="0">
                <a:solidFill>
                  <a:schemeClr val="accent6">
                    <a:lumMod val="50000"/>
                  </a:schemeClr>
                </a:solidFill>
                <a:latin typeface="Raleway"/>
                <a:ea typeface="Raleway"/>
                <a:cs typeface="Raleway"/>
                <a:sym typeface="Raleway"/>
              </a:rPr>
              <a:t>Baltimore’s neighborhoods are defined according to the shapefile provided by the Maryland state government. </a:t>
            </a:r>
          </a:p>
          <a:p>
            <a:pPr marL="0" lvl="0" indent="0" algn="l" rtl="0">
              <a:lnSpc>
                <a:spcPct val="90000"/>
              </a:lnSpc>
              <a:spcBef>
                <a:spcPts val="0"/>
              </a:spcBef>
              <a:spcAft>
                <a:spcPts val="0"/>
              </a:spcAft>
              <a:buClr>
                <a:schemeClr val="dk1"/>
              </a:buClr>
              <a:buSzPts val="1100"/>
            </a:pPr>
            <a:endParaRPr lang="en-US" sz="1400" dirty="0">
              <a:solidFill>
                <a:schemeClr val="accent6">
                  <a:lumMod val="50000"/>
                </a:schemeClr>
              </a:solidFill>
              <a:latin typeface="Raleway"/>
              <a:ea typeface="Raleway"/>
              <a:cs typeface="Raleway"/>
              <a:sym typeface="Raleway"/>
            </a:endParaRPr>
          </a:p>
          <a:p>
            <a:pPr marL="0" lvl="0" indent="0" algn="l" rtl="0">
              <a:lnSpc>
                <a:spcPct val="90000"/>
              </a:lnSpc>
              <a:spcBef>
                <a:spcPts val="0"/>
              </a:spcBef>
              <a:spcAft>
                <a:spcPts val="0"/>
              </a:spcAft>
              <a:buClr>
                <a:schemeClr val="dk1"/>
              </a:buClr>
              <a:buSzPts val="1100"/>
            </a:pPr>
            <a:r>
              <a:rPr lang="en-US" sz="1400" dirty="0">
                <a:solidFill>
                  <a:schemeClr val="accent6">
                    <a:lumMod val="50000"/>
                  </a:schemeClr>
                </a:solidFill>
                <a:latin typeface="Raleway"/>
                <a:ea typeface="Raleway"/>
                <a:cs typeface="Raleway"/>
                <a:sym typeface="Raleway"/>
              </a:rPr>
              <a:t>In this figure, we can see (in red) the outline of Baltimore’s Highlandtown neighborhood. However, interviews with neighborhood residents reveal the perception that the actual boundaries of Highlandtown, in red hachure, extend further north.</a:t>
            </a:r>
          </a:p>
          <a:p>
            <a:pPr marL="0" lvl="0" indent="0" algn="l" rtl="0">
              <a:lnSpc>
                <a:spcPct val="90000"/>
              </a:lnSpc>
              <a:spcBef>
                <a:spcPts val="0"/>
              </a:spcBef>
              <a:spcAft>
                <a:spcPts val="0"/>
              </a:spcAft>
              <a:buClr>
                <a:schemeClr val="dk1"/>
              </a:buClr>
              <a:buSzPts val="1100"/>
            </a:pPr>
            <a:r>
              <a:rPr lang="en-US" sz="1400" dirty="0">
                <a:solidFill>
                  <a:schemeClr val="accent6">
                    <a:lumMod val="50000"/>
                  </a:schemeClr>
                </a:solidFill>
                <a:latin typeface="Raleway"/>
                <a:ea typeface="Raleway"/>
                <a:cs typeface="Raleway"/>
                <a:sym typeface="Raleway"/>
              </a:rPr>
              <a:t> </a:t>
            </a:r>
          </a:p>
          <a:p>
            <a:pPr marL="0" lvl="0" indent="0" algn="l" rtl="0">
              <a:lnSpc>
                <a:spcPct val="90000"/>
              </a:lnSpc>
              <a:spcBef>
                <a:spcPts val="0"/>
              </a:spcBef>
              <a:spcAft>
                <a:spcPts val="0"/>
              </a:spcAft>
              <a:buClr>
                <a:schemeClr val="dk1"/>
              </a:buClr>
              <a:buSzPts val="1100"/>
            </a:pPr>
            <a:r>
              <a:rPr lang="en-US" sz="1400" dirty="0">
                <a:solidFill>
                  <a:schemeClr val="accent6">
                    <a:lumMod val="50000"/>
                  </a:schemeClr>
                </a:solidFill>
                <a:latin typeface="Raleway"/>
                <a:ea typeface="Raleway"/>
                <a:cs typeface="Raleway"/>
                <a:sym typeface="Raleway"/>
              </a:rPr>
              <a:t>Data generated through Participatory GIS present a challenge to the CRAAP Test with regard to authority but can also provide the most relevant and current data available. The act of ‘participation” denotes a collaboration between laypeople (often stakeholders) and experts who can ensure measures of quality control like accuracy. </a:t>
            </a:r>
          </a:p>
        </p:txBody>
      </p:sp>
      <p:pic>
        <p:nvPicPr>
          <p:cNvPr id="130" name="Google Shape;130;p22"/>
          <p:cNvPicPr preferRelativeResize="0"/>
          <p:nvPr/>
        </p:nvPicPr>
        <p:blipFill>
          <a:blip r:embed="rId3">
            <a:alphaModFix/>
          </a:blip>
          <a:stretch>
            <a:fillRect/>
          </a:stretch>
        </p:blipFill>
        <p:spPr>
          <a:xfrm>
            <a:off x="5420350" y="4482548"/>
            <a:ext cx="1764793" cy="473707"/>
          </a:xfrm>
          <a:prstGeom prst="rect">
            <a:avLst/>
          </a:prstGeom>
          <a:noFill/>
          <a:ln>
            <a:noFill/>
          </a:ln>
        </p:spPr>
      </p:pic>
      <p:pic>
        <p:nvPicPr>
          <p:cNvPr id="2" name="image4.png" descr="Diagram, engineering drawing&#10;&#10;Description automatically generated">
            <a:extLst>
              <a:ext uri="{FF2B5EF4-FFF2-40B4-BE49-F238E27FC236}">
                <a16:creationId xmlns:a16="http://schemas.microsoft.com/office/drawing/2014/main" id="{CDA060D9-E937-859D-1A31-11C2229389B2}"/>
              </a:ext>
            </a:extLst>
          </p:cNvPr>
          <p:cNvPicPr/>
          <p:nvPr/>
        </p:nvPicPr>
        <p:blipFill>
          <a:blip r:embed="rId4"/>
          <a:srcRect/>
          <a:stretch>
            <a:fillRect/>
          </a:stretch>
        </p:blipFill>
        <p:spPr>
          <a:xfrm>
            <a:off x="-1" y="-1"/>
            <a:ext cx="5274599" cy="5143499"/>
          </a:xfrm>
          <a:prstGeom prst="rect">
            <a:avLst/>
          </a:prstGeom>
          <a:ln/>
        </p:spPr>
      </p:pic>
    </p:spTree>
    <p:extLst>
      <p:ext uri="{BB962C8B-B14F-4D97-AF65-F5344CB8AC3E}">
        <p14:creationId xmlns:p14="http://schemas.microsoft.com/office/powerpoint/2010/main" val="1479279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2"/>
          <p:cNvSpPr txBox="1">
            <a:spLocks noGrp="1"/>
          </p:cNvSpPr>
          <p:nvPr>
            <p:ph type="ctrTitle"/>
          </p:nvPr>
        </p:nvSpPr>
        <p:spPr>
          <a:xfrm>
            <a:off x="0" y="0"/>
            <a:ext cx="9204960" cy="4380411"/>
          </a:xfrm>
          <a:prstGeom prst="rect">
            <a:avLst/>
          </a:prstGeom>
          <a:solidFill>
            <a:schemeClr val="accent5">
              <a:lumMod val="75000"/>
            </a:schemeClr>
          </a:solidFill>
        </p:spPr>
        <p:txBody>
          <a:bodyPr spcFirstLastPara="1" wrap="square" lIns="91425" tIns="91425" rIns="91425" bIns="91425" anchor="ctr" anchorCtr="0">
            <a:noAutofit/>
          </a:bodyPr>
          <a:lstStyle/>
          <a:p>
            <a:pPr lvl="0" algn="l" rtl="0">
              <a:lnSpc>
                <a:spcPct val="90000"/>
              </a:lnSpc>
              <a:spcBef>
                <a:spcPts val="0"/>
              </a:spcBef>
              <a:spcAft>
                <a:spcPts val="0"/>
              </a:spcAft>
            </a:pPr>
            <a:r>
              <a:rPr lang="en-US" sz="2000" dirty="0">
                <a:solidFill>
                  <a:schemeClr val="lt1"/>
                </a:solidFill>
                <a:latin typeface="Raleway"/>
                <a:ea typeface="Raleway"/>
                <a:cs typeface="Raleway"/>
                <a:sym typeface="Raleway"/>
              </a:rPr>
              <a:t>    Follow Up Questions</a:t>
            </a: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1700" dirty="0">
                <a:solidFill>
                  <a:schemeClr val="lt1"/>
                </a:solidFill>
                <a:latin typeface="Raleway"/>
                <a:ea typeface="Raleway"/>
                <a:cs typeface="Raleway"/>
                <a:sym typeface="Raleway"/>
              </a:rPr>
            </a:br>
            <a:endParaRPr lang="en-US" sz="1800" dirty="0">
              <a:solidFill>
                <a:schemeClr val="lt1"/>
              </a:solidFill>
              <a:latin typeface="Raleway"/>
              <a:ea typeface="Raleway"/>
              <a:cs typeface="Raleway"/>
              <a:sym typeface="Raleway"/>
            </a:endParaRPr>
          </a:p>
        </p:txBody>
      </p:sp>
      <p:pic>
        <p:nvPicPr>
          <p:cNvPr id="130" name="Google Shape;130;p22"/>
          <p:cNvPicPr preferRelativeResize="0"/>
          <p:nvPr/>
        </p:nvPicPr>
        <p:blipFill>
          <a:blip r:embed="rId3">
            <a:alphaModFix/>
          </a:blip>
          <a:stretch>
            <a:fillRect/>
          </a:stretch>
        </p:blipFill>
        <p:spPr>
          <a:xfrm>
            <a:off x="5420350" y="4482548"/>
            <a:ext cx="1764793" cy="473707"/>
          </a:xfrm>
          <a:prstGeom prst="rect">
            <a:avLst/>
          </a:prstGeom>
          <a:noFill/>
          <a:ln>
            <a:noFill/>
          </a:ln>
        </p:spPr>
      </p:pic>
      <p:sp>
        <p:nvSpPr>
          <p:cNvPr id="2" name="TextBox 1">
            <a:extLst>
              <a:ext uri="{FF2B5EF4-FFF2-40B4-BE49-F238E27FC236}">
                <a16:creationId xmlns:a16="http://schemas.microsoft.com/office/drawing/2014/main" id="{F7EAF2EF-C7F7-9DF3-1A3F-634CFA4DCA5B}"/>
              </a:ext>
            </a:extLst>
          </p:cNvPr>
          <p:cNvSpPr txBox="1"/>
          <p:nvPr/>
        </p:nvSpPr>
        <p:spPr>
          <a:xfrm>
            <a:off x="82193" y="755616"/>
            <a:ext cx="8609744" cy="3785652"/>
          </a:xfrm>
          <a:prstGeom prst="rect">
            <a:avLst/>
          </a:prstGeom>
          <a:noFill/>
        </p:spPr>
        <p:txBody>
          <a:bodyPr wrap="square" rtlCol="0">
            <a:spAutoFit/>
          </a:bodyPr>
          <a:lstStyle/>
          <a:p>
            <a:pPr marL="285750" indent="-285750">
              <a:buFont typeface="Arial" panose="020B0604020202020204" pitchFamily="34" charset="0"/>
              <a:buChar char="•"/>
            </a:pPr>
            <a:r>
              <a:rPr lang="en-US" sz="1800" dirty="0">
                <a:solidFill>
                  <a:schemeClr val="lt1"/>
                </a:solidFill>
                <a:latin typeface="Raleway"/>
                <a:ea typeface="Raleway"/>
                <a:cs typeface="Raleway"/>
                <a:sym typeface="Raleway"/>
              </a:rPr>
              <a:t>What is the purpose of the CRAAP test, and why is it important in evaluating GIS data sources?</a:t>
            </a:r>
          </a:p>
          <a:p>
            <a:pPr marL="285750" indent="-285750">
              <a:buFont typeface="Arial" panose="020B0604020202020204" pitchFamily="34" charset="0"/>
              <a:buChar char="•"/>
            </a:pPr>
            <a:endParaRPr lang="en-US" sz="1800" dirty="0">
              <a:solidFill>
                <a:schemeClr val="lt1"/>
              </a:solidFill>
              <a:latin typeface="Raleway"/>
              <a:ea typeface="Raleway"/>
              <a:cs typeface="Raleway"/>
              <a:sym typeface="Raleway"/>
            </a:endParaRPr>
          </a:p>
          <a:p>
            <a:pPr marL="285750" indent="-285750">
              <a:buFont typeface="Arial" panose="020B0604020202020204" pitchFamily="34" charset="0"/>
              <a:buChar char="•"/>
            </a:pPr>
            <a:r>
              <a:rPr lang="en-US" sz="1800" dirty="0">
                <a:solidFill>
                  <a:schemeClr val="lt1"/>
                </a:solidFill>
                <a:latin typeface="Raleway"/>
                <a:ea typeface="Raleway"/>
                <a:cs typeface="Raleway"/>
                <a:sym typeface="Raleway"/>
              </a:rPr>
              <a:t>How does the CRAAP test help in ensuring the quality and reliability of GIS data?</a:t>
            </a:r>
          </a:p>
          <a:p>
            <a:pPr marL="285750" indent="-285750">
              <a:buFont typeface="Arial" panose="020B0604020202020204" pitchFamily="34" charset="0"/>
              <a:buChar char="•"/>
            </a:pPr>
            <a:endParaRPr lang="en-US" sz="1800" dirty="0">
              <a:solidFill>
                <a:schemeClr val="lt1"/>
              </a:solidFill>
              <a:latin typeface="Raleway"/>
              <a:ea typeface="Raleway"/>
              <a:cs typeface="Raleway"/>
              <a:sym typeface="Raleway"/>
            </a:endParaRPr>
          </a:p>
          <a:p>
            <a:pPr marL="285750" indent="-285750">
              <a:buFont typeface="Arial" panose="020B0604020202020204" pitchFamily="34" charset="0"/>
              <a:buChar char="•"/>
            </a:pPr>
            <a:r>
              <a:rPr lang="en-US" sz="1800" dirty="0">
                <a:solidFill>
                  <a:schemeClr val="lt1"/>
                </a:solidFill>
                <a:latin typeface="Raleway"/>
                <a:ea typeface="Raleway"/>
                <a:cs typeface="Raleway"/>
                <a:sym typeface="Raleway"/>
              </a:rPr>
              <a:t>What are some limitations of the CRAAP test when applied to GIS data evaluation?</a:t>
            </a:r>
          </a:p>
          <a:p>
            <a:pPr marL="285750" indent="-285750">
              <a:buFont typeface="Arial" panose="020B0604020202020204" pitchFamily="34" charset="0"/>
              <a:buChar char="•"/>
            </a:pPr>
            <a:endParaRPr lang="en-US" sz="1800" dirty="0">
              <a:solidFill>
                <a:schemeClr val="lt1"/>
              </a:solidFill>
              <a:latin typeface="Raleway"/>
              <a:ea typeface="Raleway"/>
              <a:cs typeface="Raleway"/>
              <a:sym typeface="Raleway"/>
            </a:endParaRPr>
          </a:p>
          <a:p>
            <a:pPr marL="285750" indent="-285750">
              <a:buFont typeface="Arial" panose="020B0604020202020204" pitchFamily="34" charset="0"/>
              <a:buChar char="•"/>
            </a:pPr>
            <a:r>
              <a:rPr lang="en-US" sz="1800" dirty="0">
                <a:solidFill>
                  <a:schemeClr val="lt1"/>
                </a:solidFill>
                <a:latin typeface="Raleway"/>
                <a:ea typeface="Raleway"/>
                <a:cs typeface="Raleway"/>
                <a:sym typeface="Raleway"/>
              </a:rPr>
              <a:t>What are the potential consequences of not using a systematic evaluation method like the CRAAP test for GIS data?</a:t>
            </a:r>
          </a:p>
          <a:p>
            <a:endParaRPr lang="en-US" sz="1400" dirty="0">
              <a:solidFill>
                <a:schemeClr val="lt1"/>
              </a:solidFill>
              <a:latin typeface="Raleway"/>
              <a:ea typeface="Raleway"/>
              <a:cs typeface="Raleway"/>
              <a:sym typeface="Raleway"/>
            </a:endParaRPr>
          </a:p>
          <a:p>
            <a:endParaRPr lang="en-US" dirty="0">
              <a:solidFill>
                <a:schemeClr val="lt1"/>
              </a:solidFill>
              <a:latin typeface="Raleway"/>
              <a:sym typeface="Raleway"/>
            </a:endParaRPr>
          </a:p>
          <a:p>
            <a:endParaRPr lang="en-US" dirty="0"/>
          </a:p>
        </p:txBody>
      </p:sp>
    </p:spTree>
    <p:extLst>
      <p:ext uri="{BB962C8B-B14F-4D97-AF65-F5344CB8AC3E}">
        <p14:creationId xmlns:p14="http://schemas.microsoft.com/office/powerpoint/2010/main" val="26077920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2"/>
          <p:cNvSpPr txBox="1">
            <a:spLocks noGrp="1"/>
          </p:cNvSpPr>
          <p:nvPr>
            <p:ph type="ctrTitle"/>
          </p:nvPr>
        </p:nvSpPr>
        <p:spPr>
          <a:xfrm>
            <a:off x="0" y="0"/>
            <a:ext cx="9204960" cy="4380411"/>
          </a:xfrm>
          <a:prstGeom prst="rect">
            <a:avLst/>
          </a:prstGeom>
          <a:solidFill>
            <a:schemeClr val="accent5">
              <a:lumMod val="75000"/>
            </a:schemeClr>
          </a:solidFill>
        </p:spPr>
        <p:txBody>
          <a:bodyPr spcFirstLastPara="1" wrap="square" lIns="91425" tIns="91425" rIns="91425" bIns="91425" anchor="ctr" anchorCtr="0">
            <a:noAutofit/>
          </a:bodyPr>
          <a:lstStyle/>
          <a:p>
            <a:pPr lvl="0" algn="l" rtl="0">
              <a:lnSpc>
                <a:spcPct val="90000"/>
              </a:lnSpc>
              <a:spcBef>
                <a:spcPts val="0"/>
              </a:spcBef>
              <a:spcAft>
                <a:spcPts val="0"/>
              </a:spcAft>
            </a:pPr>
            <a:r>
              <a:rPr lang="en-US" sz="2000" dirty="0">
                <a:solidFill>
                  <a:schemeClr val="lt1"/>
                </a:solidFill>
                <a:latin typeface="Raleway"/>
                <a:ea typeface="Raleway"/>
                <a:cs typeface="Raleway"/>
                <a:sym typeface="Raleway"/>
              </a:rPr>
              <a:t>    Follow Up Questions</a:t>
            </a: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2000" dirty="0">
                <a:solidFill>
                  <a:schemeClr val="lt1"/>
                </a:solidFill>
                <a:latin typeface="Raleway"/>
                <a:ea typeface="Raleway"/>
                <a:cs typeface="Raleway"/>
                <a:sym typeface="Raleway"/>
              </a:rPr>
            </a:br>
            <a:br>
              <a:rPr lang="en-US" sz="1700" dirty="0">
                <a:solidFill>
                  <a:schemeClr val="lt1"/>
                </a:solidFill>
                <a:latin typeface="Raleway"/>
                <a:ea typeface="Raleway"/>
                <a:cs typeface="Raleway"/>
                <a:sym typeface="Raleway"/>
              </a:rPr>
            </a:br>
            <a:endParaRPr lang="en-US" sz="1800" dirty="0">
              <a:solidFill>
                <a:schemeClr val="lt1"/>
              </a:solidFill>
              <a:latin typeface="Raleway"/>
              <a:ea typeface="Raleway"/>
              <a:cs typeface="Raleway"/>
              <a:sym typeface="Raleway"/>
            </a:endParaRPr>
          </a:p>
        </p:txBody>
      </p:sp>
      <p:pic>
        <p:nvPicPr>
          <p:cNvPr id="130" name="Google Shape;130;p22"/>
          <p:cNvPicPr preferRelativeResize="0"/>
          <p:nvPr/>
        </p:nvPicPr>
        <p:blipFill>
          <a:blip r:embed="rId3">
            <a:alphaModFix/>
          </a:blip>
          <a:stretch>
            <a:fillRect/>
          </a:stretch>
        </p:blipFill>
        <p:spPr>
          <a:xfrm>
            <a:off x="5420350" y="4482548"/>
            <a:ext cx="1764793" cy="473707"/>
          </a:xfrm>
          <a:prstGeom prst="rect">
            <a:avLst/>
          </a:prstGeom>
          <a:noFill/>
          <a:ln>
            <a:noFill/>
          </a:ln>
        </p:spPr>
      </p:pic>
      <p:sp>
        <p:nvSpPr>
          <p:cNvPr id="2" name="TextBox 1">
            <a:extLst>
              <a:ext uri="{FF2B5EF4-FFF2-40B4-BE49-F238E27FC236}">
                <a16:creationId xmlns:a16="http://schemas.microsoft.com/office/drawing/2014/main" id="{F7EAF2EF-C7F7-9DF3-1A3F-634CFA4DCA5B}"/>
              </a:ext>
            </a:extLst>
          </p:cNvPr>
          <p:cNvSpPr txBox="1"/>
          <p:nvPr/>
        </p:nvSpPr>
        <p:spPr>
          <a:xfrm>
            <a:off x="174660" y="848083"/>
            <a:ext cx="8609744" cy="3016210"/>
          </a:xfrm>
          <a:prstGeom prst="rect">
            <a:avLst/>
          </a:prstGeom>
          <a:noFill/>
        </p:spPr>
        <p:txBody>
          <a:bodyPr wrap="square" rtlCol="0">
            <a:spAutoFit/>
          </a:bodyPr>
          <a:lstStyle/>
          <a:p>
            <a:pPr marL="285750" indent="-285750">
              <a:buFont typeface="Arial" panose="020B0604020202020204" pitchFamily="34" charset="0"/>
              <a:buChar char="•"/>
            </a:pPr>
            <a:r>
              <a:rPr lang="en-US" sz="1800" dirty="0">
                <a:solidFill>
                  <a:schemeClr val="lt1"/>
                </a:solidFill>
                <a:latin typeface="Raleway"/>
                <a:ea typeface="Raleway"/>
                <a:cs typeface="Raleway"/>
                <a:sym typeface="Raleway"/>
              </a:rPr>
              <a:t>How does the CRAAP test contribute to the overall integrity and credibility of GIS analyses and projects?</a:t>
            </a:r>
          </a:p>
          <a:p>
            <a:pPr marL="285750" indent="-285750">
              <a:buFont typeface="Arial" panose="020B0604020202020204" pitchFamily="34" charset="0"/>
              <a:buChar char="•"/>
            </a:pPr>
            <a:endParaRPr lang="en-US" sz="1800" dirty="0">
              <a:solidFill>
                <a:schemeClr val="lt1"/>
              </a:solidFill>
              <a:latin typeface="Raleway"/>
              <a:ea typeface="Raleway"/>
              <a:cs typeface="Raleway"/>
              <a:sym typeface="Raleway"/>
            </a:endParaRPr>
          </a:p>
          <a:p>
            <a:pPr marL="285750" indent="-285750">
              <a:buFont typeface="Arial" panose="020B0604020202020204" pitchFamily="34" charset="0"/>
              <a:buChar char="•"/>
            </a:pPr>
            <a:r>
              <a:rPr lang="en-US" sz="1800" dirty="0">
                <a:solidFill>
                  <a:schemeClr val="lt1"/>
                </a:solidFill>
                <a:latin typeface="Raleway"/>
                <a:ea typeface="Raleway"/>
                <a:cs typeface="Raleway"/>
                <a:sym typeface="Raleway"/>
              </a:rPr>
              <a:t>What challenges might students face when applying the CRAAP test to GIS data, and how can they be addressed?</a:t>
            </a:r>
          </a:p>
          <a:p>
            <a:pPr marL="285750" indent="-285750">
              <a:buFont typeface="Arial" panose="020B0604020202020204" pitchFamily="34" charset="0"/>
              <a:buChar char="•"/>
            </a:pPr>
            <a:endParaRPr lang="en-US" sz="1800" dirty="0">
              <a:solidFill>
                <a:schemeClr val="lt1"/>
              </a:solidFill>
              <a:latin typeface="Raleway"/>
              <a:ea typeface="Raleway"/>
              <a:cs typeface="Raleway"/>
              <a:sym typeface="Raleway"/>
            </a:endParaRPr>
          </a:p>
          <a:p>
            <a:pPr marL="285750" indent="-285750">
              <a:buFont typeface="Arial" panose="020B0604020202020204" pitchFamily="34" charset="0"/>
              <a:buChar char="•"/>
            </a:pPr>
            <a:r>
              <a:rPr lang="en-US" sz="1800" dirty="0">
                <a:solidFill>
                  <a:schemeClr val="lt1"/>
                </a:solidFill>
                <a:latin typeface="Raleway"/>
                <a:ea typeface="Raleway"/>
                <a:cs typeface="Raleway"/>
                <a:sym typeface="Raleway"/>
              </a:rPr>
              <a:t>How do the components of the CRAAP Test work together?  For example we saw the accuracy and authority are closely related because accurate data sources are created by reliable authorities.  </a:t>
            </a:r>
          </a:p>
          <a:p>
            <a:endParaRPr lang="en-US" dirty="0">
              <a:solidFill>
                <a:schemeClr val="lt1"/>
              </a:solidFill>
              <a:latin typeface="Raleway"/>
              <a:sym typeface="Raleway"/>
            </a:endParaRPr>
          </a:p>
          <a:p>
            <a:endParaRPr lang="en-US" dirty="0"/>
          </a:p>
        </p:txBody>
      </p:sp>
    </p:spTree>
    <p:extLst>
      <p:ext uri="{BB962C8B-B14F-4D97-AF65-F5344CB8AC3E}">
        <p14:creationId xmlns:p14="http://schemas.microsoft.com/office/powerpoint/2010/main" val="3956901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Shape 76"/>
        <p:cNvGrpSpPr/>
        <p:nvPr/>
      </p:nvGrpSpPr>
      <p:grpSpPr>
        <a:xfrm>
          <a:off x="0" y="0"/>
          <a:ext cx="0" cy="0"/>
          <a:chOff x="0" y="0"/>
          <a:chExt cx="0" cy="0"/>
        </a:xfrm>
      </p:grpSpPr>
      <p:sp>
        <p:nvSpPr>
          <p:cNvPr id="77" name="Google Shape;77;p16"/>
          <p:cNvSpPr/>
          <p:nvPr/>
        </p:nvSpPr>
        <p:spPr>
          <a:xfrm>
            <a:off x="-125" y="4229325"/>
            <a:ext cx="9144000" cy="957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6"/>
          <p:cNvSpPr txBox="1">
            <a:spLocks noGrp="1"/>
          </p:cNvSpPr>
          <p:nvPr>
            <p:ph type="title"/>
          </p:nvPr>
        </p:nvSpPr>
        <p:spPr>
          <a:xfrm>
            <a:off x="311575" y="103836"/>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solidFill>
                  <a:schemeClr val="bg1"/>
                </a:solidFill>
                <a:latin typeface="Raleway"/>
                <a:ea typeface="Raleway"/>
                <a:cs typeface="Raleway"/>
                <a:sym typeface="Raleway"/>
              </a:rPr>
              <a:t>ABOUT</a:t>
            </a:r>
            <a:endParaRPr b="1" dirty="0">
              <a:solidFill>
                <a:schemeClr val="bg1"/>
              </a:solidFill>
              <a:latin typeface="Raleway"/>
              <a:ea typeface="Raleway"/>
              <a:cs typeface="Raleway"/>
              <a:sym typeface="Raleway"/>
            </a:endParaRPr>
          </a:p>
        </p:txBody>
      </p:sp>
      <p:sp>
        <p:nvSpPr>
          <p:cNvPr id="79" name="Google Shape;79;p16"/>
          <p:cNvSpPr txBox="1">
            <a:spLocks noGrp="1"/>
          </p:cNvSpPr>
          <p:nvPr>
            <p:ph type="body" idx="1"/>
          </p:nvPr>
        </p:nvSpPr>
        <p:spPr>
          <a:xfrm>
            <a:off x="311575" y="676536"/>
            <a:ext cx="8520600" cy="3405228"/>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dirty="0">
                <a:solidFill>
                  <a:schemeClr val="bg1"/>
                </a:solidFill>
                <a:latin typeface="Raleway"/>
                <a:ea typeface="Raleway"/>
                <a:cs typeface="Raleway"/>
                <a:sym typeface="Raleway"/>
              </a:rPr>
              <a:t>Informed decision-making about spatial data selection and reliability is a fundamental part of spatial literacy. The proliferation of spatial data on the internet and the large quantity of user-generated data increases the hazards of the data search and selection process. </a:t>
            </a:r>
          </a:p>
          <a:p>
            <a:pPr marL="0" lvl="0" indent="0" algn="l" rtl="0">
              <a:spcBef>
                <a:spcPts val="0"/>
              </a:spcBef>
              <a:spcAft>
                <a:spcPts val="1600"/>
              </a:spcAft>
              <a:buNone/>
            </a:pPr>
            <a:r>
              <a:rPr lang="en-US" dirty="0">
                <a:solidFill>
                  <a:schemeClr val="bg1"/>
                </a:solidFill>
                <a:latin typeface="Raleway"/>
                <a:ea typeface="Raleway"/>
                <a:cs typeface="Raleway"/>
                <a:sym typeface="Raleway"/>
              </a:rPr>
              <a:t>The CRAAP (Currency, Relevance, Authority, Accuracy and Purpose) Test is a straightforward and adaptable approach to evaluating different modalities of literacy. </a:t>
            </a:r>
          </a:p>
          <a:p>
            <a:pPr marL="0" lvl="0" indent="0" algn="l" rtl="0">
              <a:spcBef>
                <a:spcPts val="0"/>
              </a:spcBef>
              <a:spcAft>
                <a:spcPts val="1600"/>
              </a:spcAft>
              <a:buNone/>
            </a:pPr>
            <a:r>
              <a:rPr lang="en-US" dirty="0">
                <a:solidFill>
                  <a:schemeClr val="bg1"/>
                </a:solidFill>
                <a:latin typeface="Raleway"/>
                <a:ea typeface="Raleway"/>
                <a:cs typeface="Raleway"/>
                <a:sym typeface="Raleway"/>
              </a:rPr>
              <a:t>This presentation will give students an guidance on using the CRAAP Test when evaluating spatial data across multiple domains.</a:t>
            </a:r>
          </a:p>
        </p:txBody>
      </p:sp>
      <p:pic>
        <p:nvPicPr>
          <p:cNvPr id="80" name="Google Shape;80;p16"/>
          <p:cNvPicPr preferRelativeResize="0"/>
          <p:nvPr/>
        </p:nvPicPr>
        <p:blipFill>
          <a:blip r:embed="rId3">
            <a:alphaModFix/>
          </a:blip>
          <a:stretch>
            <a:fillRect/>
          </a:stretch>
        </p:blipFill>
        <p:spPr>
          <a:xfrm>
            <a:off x="311700" y="4333148"/>
            <a:ext cx="2660903" cy="70651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Shape 67"/>
        <p:cNvGrpSpPr/>
        <p:nvPr/>
      </p:nvGrpSpPr>
      <p:grpSpPr>
        <a:xfrm>
          <a:off x="0" y="0"/>
          <a:ext cx="0" cy="0"/>
          <a:chOff x="0" y="0"/>
          <a:chExt cx="0" cy="0"/>
        </a:xfrm>
      </p:grpSpPr>
      <p:sp>
        <p:nvSpPr>
          <p:cNvPr id="68" name="Google Shape;68;p15"/>
          <p:cNvSpPr/>
          <p:nvPr/>
        </p:nvSpPr>
        <p:spPr>
          <a:xfrm>
            <a:off x="-125" y="4229325"/>
            <a:ext cx="9144000" cy="957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5"/>
          <p:cNvSpPr txBox="1">
            <a:spLocks noGrp="1"/>
          </p:cNvSpPr>
          <p:nvPr>
            <p:ph type="title"/>
          </p:nvPr>
        </p:nvSpPr>
        <p:spPr>
          <a:xfrm>
            <a:off x="311575" y="103836"/>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solidFill>
                  <a:schemeClr val="lt1"/>
                </a:solidFill>
                <a:latin typeface="Raleway"/>
                <a:ea typeface="Raleway"/>
                <a:cs typeface="Raleway"/>
                <a:sym typeface="Raleway"/>
              </a:rPr>
              <a:t>The CRAAP Test</a:t>
            </a:r>
            <a:endParaRPr b="1" dirty="0">
              <a:solidFill>
                <a:schemeClr val="lt1"/>
              </a:solidFill>
              <a:latin typeface="Raleway"/>
              <a:ea typeface="Raleway"/>
              <a:cs typeface="Raleway"/>
              <a:sym typeface="Raleway"/>
            </a:endParaRPr>
          </a:p>
        </p:txBody>
      </p:sp>
      <p:sp>
        <p:nvSpPr>
          <p:cNvPr id="70" name="Google Shape;70;p15"/>
          <p:cNvSpPr txBox="1">
            <a:spLocks noGrp="1"/>
          </p:cNvSpPr>
          <p:nvPr>
            <p:ph type="body" idx="1"/>
          </p:nvPr>
        </p:nvSpPr>
        <p:spPr>
          <a:xfrm>
            <a:off x="311575" y="780359"/>
            <a:ext cx="8520600" cy="3165108"/>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dirty="0">
                <a:solidFill>
                  <a:schemeClr val="lt1"/>
                </a:solidFill>
                <a:latin typeface="Raleway"/>
                <a:ea typeface="Raleway"/>
                <a:cs typeface="Raleway"/>
                <a:sym typeface="Raleway"/>
              </a:rPr>
              <a:t>The CRAAP Test is a flexible and general framework for evaluating information resources.  Developed in 2004, and oriented primarily to the needs of first-year college students, the test is an easy-to-use checklist for evaluating information resources across all disciplines. It has become a standard tool in information literacy as it demonstrates flexibility across many adaptations and venues.</a:t>
            </a:r>
          </a:p>
          <a:p>
            <a:pPr marL="0" lvl="0" indent="0" algn="l" rtl="0">
              <a:spcBef>
                <a:spcPts val="0"/>
              </a:spcBef>
              <a:spcAft>
                <a:spcPts val="1600"/>
              </a:spcAft>
              <a:buNone/>
            </a:pPr>
            <a:r>
              <a:rPr lang="en-US" dirty="0">
                <a:solidFill>
                  <a:schemeClr val="lt1"/>
                </a:solidFill>
                <a:latin typeface="Raleway"/>
                <a:ea typeface="Raleway"/>
                <a:cs typeface="Raleway"/>
                <a:sym typeface="Raleway"/>
              </a:rPr>
              <a:t>The basic concepts of the CRAAP test can be expanded to examine how they can be used to evaluate data sources in GIS.</a:t>
            </a:r>
            <a:endParaRPr dirty="0">
              <a:solidFill>
                <a:schemeClr val="lt1"/>
              </a:solidFill>
              <a:latin typeface="Raleway"/>
              <a:ea typeface="Raleway"/>
              <a:cs typeface="Raleway"/>
              <a:sym typeface="Raleway"/>
            </a:endParaRPr>
          </a:p>
        </p:txBody>
      </p:sp>
      <p:pic>
        <p:nvPicPr>
          <p:cNvPr id="71" name="Google Shape;71;p15"/>
          <p:cNvPicPr preferRelativeResize="0"/>
          <p:nvPr/>
        </p:nvPicPr>
        <p:blipFill>
          <a:blip r:embed="rId3">
            <a:alphaModFix/>
          </a:blip>
          <a:stretch>
            <a:fillRect/>
          </a:stretch>
        </p:blipFill>
        <p:spPr>
          <a:xfrm>
            <a:off x="311700" y="4333148"/>
            <a:ext cx="2660903" cy="70651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Shape 111"/>
        <p:cNvGrpSpPr/>
        <p:nvPr/>
      </p:nvGrpSpPr>
      <p:grpSpPr>
        <a:xfrm>
          <a:off x="0" y="0"/>
          <a:ext cx="0" cy="0"/>
          <a:chOff x="0" y="0"/>
          <a:chExt cx="0" cy="0"/>
        </a:xfrm>
      </p:grpSpPr>
      <p:sp>
        <p:nvSpPr>
          <p:cNvPr id="112" name="Google Shape;112;p20"/>
          <p:cNvSpPr txBox="1">
            <a:spLocks noGrp="1"/>
          </p:cNvSpPr>
          <p:nvPr>
            <p:ph type="ctrTitle"/>
          </p:nvPr>
        </p:nvSpPr>
        <p:spPr>
          <a:xfrm>
            <a:off x="0" y="0"/>
            <a:ext cx="5274600" cy="5143500"/>
          </a:xfrm>
          <a:prstGeom prst="rect">
            <a:avLst/>
          </a:prstGeom>
          <a:solidFill>
            <a:schemeClr val="lt1"/>
          </a:solidFill>
        </p:spPr>
        <p:txBody>
          <a:bodyPr spcFirstLastPara="1" wrap="square" lIns="91425" tIns="91425" rIns="91425" bIns="91425" anchor="ctr" anchorCtr="0">
            <a:noAutofit/>
          </a:bodyPr>
          <a:lstStyle/>
          <a:p>
            <a:pPr marL="0" lvl="0" indent="0" algn="l" rtl="0">
              <a:lnSpc>
                <a:spcPct val="90000"/>
              </a:lnSpc>
              <a:spcBef>
                <a:spcPts val="0"/>
              </a:spcBef>
              <a:spcAft>
                <a:spcPts val="0"/>
              </a:spcAft>
              <a:buNone/>
            </a:pPr>
            <a:r>
              <a:rPr lang="en-US" sz="2400" b="1" dirty="0">
                <a:solidFill>
                  <a:schemeClr val="accent6">
                    <a:lumMod val="50000"/>
                  </a:schemeClr>
                </a:solidFill>
                <a:latin typeface="Raleway"/>
                <a:ea typeface="Raleway"/>
                <a:cs typeface="Raleway"/>
                <a:sym typeface="Raleway"/>
              </a:rPr>
              <a:t>Timeliness of the Information:</a:t>
            </a:r>
            <a:br>
              <a:rPr lang="en-US" sz="2400" b="1" dirty="0">
                <a:solidFill>
                  <a:schemeClr val="accent6">
                    <a:lumMod val="50000"/>
                  </a:schemeClr>
                </a:solidFill>
                <a:latin typeface="Raleway"/>
                <a:ea typeface="Raleway"/>
                <a:cs typeface="Raleway"/>
                <a:sym typeface="Raleway"/>
              </a:rPr>
            </a:br>
            <a:br>
              <a:rPr lang="en-US" sz="2400" dirty="0">
                <a:solidFill>
                  <a:schemeClr val="accent6">
                    <a:lumMod val="50000"/>
                  </a:schemeClr>
                </a:solidFill>
                <a:latin typeface="Raleway"/>
                <a:ea typeface="Raleway"/>
                <a:cs typeface="Raleway"/>
                <a:sym typeface="Raleway"/>
              </a:rPr>
            </a:br>
            <a:r>
              <a:rPr lang="en-US" sz="1800" dirty="0">
                <a:solidFill>
                  <a:schemeClr val="accent6">
                    <a:lumMod val="50000"/>
                  </a:schemeClr>
                </a:solidFill>
                <a:latin typeface="Raleway"/>
                <a:ea typeface="Raleway"/>
                <a:cs typeface="Raleway"/>
                <a:sym typeface="Raleway"/>
              </a:rPr>
              <a:t>Currency refers to both how recent data are, and also to when it was updated.  Some data providers might revise existing data sources instead of creating new ones with every update.</a:t>
            </a:r>
            <a:br>
              <a:rPr lang="en-US" sz="1800" dirty="0">
                <a:solidFill>
                  <a:schemeClr val="accent6">
                    <a:lumMod val="50000"/>
                  </a:schemeClr>
                </a:solidFill>
                <a:latin typeface="Raleway"/>
                <a:ea typeface="Raleway"/>
                <a:cs typeface="Raleway"/>
                <a:sym typeface="Raleway"/>
              </a:rPr>
            </a:br>
            <a:br>
              <a:rPr lang="en-US" sz="1800" dirty="0">
                <a:solidFill>
                  <a:schemeClr val="accent6">
                    <a:lumMod val="50000"/>
                  </a:schemeClr>
                </a:solidFill>
                <a:latin typeface="Raleway"/>
                <a:ea typeface="Raleway"/>
                <a:cs typeface="Raleway"/>
                <a:sym typeface="Raleway"/>
              </a:rPr>
            </a:br>
            <a:r>
              <a:rPr lang="en-US" sz="1800" dirty="0">
                <a:solidFill>
                  <a:schemeClr val="accent6">
                    <a:lumMod val="50000"/>
                  </a:schemeClr>
                </a:solidFill>
                <a:latin typeface="Raleway"/>
                <a:ea typeface="Raleway"/>
                <a:cs typeface="Raleway"/>
                <a:sym typeface="Raleway"/>
              </a:rPr>
              <a:t>When evaluating the currency of a dataset use the  questions to the right to get an idea of when the data was created, when it was revised, and if it is current enough for your needs.</a:t>
            </a:r>
            <a:endParaRPr sz="4400" dirty="0">
              <a:solidFill>
                <a:srgbClr val="483F81"/>
              </a:solidFill>
              <a:latin typeface="Raleway"/>
              <a:ea typeface="Raleway"/>
              <a:cs typeface="Raleway"/>
              <a:sym typeface="Raleway"/>
            </a:endParaRPr>
          </a:p>
        </p:txBody>
      </p:sp>
      <p:sp>
        <p:nvSpPr>
          <p:cNvPr id="113" name="Google Shape;113;p20"/>
          <p:cNvSpPr txBox="1">
            <a:spLocks noGrp="1"/>
          </p:cNvSpPr>
          <p:nvPr>
            <p:ph type="subTitle" idx="1"/>
          </p:nvPr>
        </p:nvSpPr>
        <p:spPr>
          <a:xfrm>
            <a:off x="5274600" y="394392"/>
            <a:ext cx="3786450" cy="3949008"/>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700" b="1" dirty="0">
                <a:solidFill>
                  <a:schemeClr val="lt1"/>
                </a:solidFill>
                <a:latin typeface="Raleway"/>
                <a:ea typeface="Raleway"/>
                <a:cs typeface="Raleway"/>
                <a:sym typeface="Raleway"/>
              </a:rPr>
              <a:t>Currency</a:t>
            </a:r>
          </a:p>
          <a:p>
            <a:pPr marL="0" lvl="0" indent="0" algn="l" rtl="0">
              <a:lnSpc>
                <a:spcPct val="90000"/>
              </a:lnSpc>
              <a:spcBef>
                <a:spcPts val="0"/>
              </a:spcBef>
              <a:spcAft>
                <a:spcPts val="0"/>
              </a:spcAft>
              <a:buNone/>
            </a:pPr>
            <a:endParaRPr lang="en" sz="2700" b="1" dirty="0">
              <a:solidFill>
                <a:schemeClr val="lt1"/>
              </a:solidFill>
              <a:latin typeface="Raleway"/>
              <a:ea typeface="Raleway"/>
              <a:cs typeface="Raleway"/>
              <a:sym typeface="Raleway"/>
            </a:endParaRPr>
          </a:p>
          <a:p>
            <a:pPr marL="285750" lvl="0" indent="-285750" algn="l" rtl="0">
              <a:lnSpc>
                <a:spcPct val="90000"/>
              </a:lnSpc>
              <a:spcBef>
                <a:spcPts val="0"/>
              </a:spcBef>
              <a:spcAft>
                <a:spcPts val="0"/>
              </a:spcAft>
              <a:buFont typeface="Arial" panose="020B0604020202020204" pitchFamily="34" charset="0"/>
              <a:buChar char="•"/>
            </a:pPr>
            <a:r>
              <a:rPr lang="en-US" sz="1800" dirty="0">
                <a:solidFill>
                  <a:srgbClr val="D8AB0B"/>
                </a:solidFill>
                <a:latin typeface="Raleway"/>
                <a:ea typeface="Raleway"/>
                <a:cs typeface="Raleway"/>
                <a:sym typeface="Raleway"/>
              </a:rPr>
              <a:t>When was the data published or posted?</a:t>
            </a:r>
          </a:p>
          <a:p>
            <a:pPr marL="285750" lvl="0" indent="-285750" algn="l" rtl="0">
              <a:lnSpc>
                <a:spcPct val="90000"/>
              </a:lnSpc>
              <a:spcBef>
                <a:spcPts val="0"/>
              </a:spcBef>
              <a:spcAft>
                <a:spcPts val="0"/>
              </a:spcAft>
              <a:buFont typeface="Arial" panose="020B0604020202020204" pitchFamily="34" charset="0"/>
              <a:buChar char="•"/>
            </a:pPr>
            <a:endParaRPr lang="en-US" sz="1800" dirty="0">
              <a:solidFill>
                <a:srgbClr val="D8AB0B"/>
              </a:solidFill>
              <a:latin typeface="Raleway"/>
              <a:ea typeface="Raleway"/>
              <a:cs typeface="Raleway"/>
              <a:sym typeface="Raleway"/>
            </a:endParaRPr>
          </a:p>
          <a:p>
            <a:pPr marL="285750" lvl="0" indent="-285750" algn="l" rtl="0">
              <a:lnSpc>
                <a:spcPct val="90000"/>
              </a:lnSpc>
              <a:spcBef>
                <a:spcPts val="0"/>
              </a:spcBef>
              <a:spcAft>
                <a:spcPts val="0"/>
              </a:spcAft>
              <a:buFont typeface="Arial" panose="020B0604020202020204" pitchFamily="34" charset="0"/>
              <a:buChar char="•"/>
            </a:pPr>
            <a:r>
              <a:rPr lang="en-US" sz="1800" dirty="0">
                <a:solidFill>
                  <a:srgbClr val="D8AB0B"/>
                </a:solidFill>
                <a:latin typeface="Raleway"/>
                <a:ea typeface="Raleway"/>
                <a:cs typeface="Raleway"/>
                <a:sym typeface="Raleway"/>
              </a:rPr>
              <a:t>Has the data been revised or updated?</a:t>
            </a:r>
          </a:p>
          <a:p>
            <a:pPr marL="285750" lvl="0" indent="-285750" algn="l" rtl="0">
              <a:lnSpc>
                <a:spcPct val="90000"/>
              </a:lnSpc>
              <a:spcBef>
                <a:spcPts val="0"/>
              </a:spcBef>
              <a:spcAft>
                <a:spcPts val="0"/>
              </a:spcAft>
              <a:buFont typeface="Arial" panose="020B0604020202020204" pitchFamily="34" charset="0"/>
              <a:buChar char="•"/>
            </a:pPr>
            <a:endParaRPr lang="en-US" sz="1800" dirty="0">
              <a:solidFill>
                <a:srgbClr val="D8AB0B"/>
              </a:solidFill>
              <a:latin typeface="Raleway"/>
              <a:ea typeface="Raleway"/>
              <a:cs typeface="Raleway"/>
              <a:sym typeface="Raleway"/>
            </a:endParaRPr>
          </a:p>
          <a:p>
            <a:pPr marL="285750" lvl="0" indent="-285750" algn="l" rtl="0">
              <a:lnSpc>
                <a:spcPct val="90000"/>
              </a:lnSpc>
              <a:spcBef>
                <a:spcPts val="0"/>
              </a:spcBef>
              <a:spcAft>
                <a:spcPts val="0"/>
              </a:spcAft>
              <a:buFont typeface="Arial" panose="020B0604020202020204" pitchFamily="34" charset="0"/>
              <a:buChar char="•"/>
            </a:pPr>
            <a:r>
              <a:rPr lang="en-US" sz="1800" dirty="0">
                <a:solidFill>
                  <a:srgbClr val="D8AB0B"/>
                </a:solidFill>
                <a:latin typeface="Raleway"/>
                <a:ea typeface="Raleway"/>
                <a:cs typeface="Raleway"/>
                <a:sym typeface="Raleway"/>
              </a:rPr>
              <a:t>Does your research topic require the most current data, or will older sources work as well?</a:t>
            </a:r>
          </a:p>
        </p:txBody>
      </p:sp>
      <p:pic>
        <p:nvPicPr>
          <p:cNvPr id="114" name="Google Shape;114;p20"/>
          <p:cNvPicPr preferRelativeResize="0"/>
          <p:nvPr/>
        </p:nvPicPr>
        <p:blipFill>
          <a:blip r:embed="rId3">
            <a:alphaModFix/>
          </a:blip>
          <a:stretch>
            <a:fillRect/>
          </a:stretch>
        </p:blipFill>
        <p:spPr>
          <a:xfrm>
            <a:off x="5417175" y="4440701"/>
            <a:ext cx="1766224" cy="4782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Shape 111"/>
        <p:cNvGrpSpPr/>
        <p:nvPr/>
      </p:nvGrpSpPr>
      <p:grpSpPr>
        <a:xfrm>
          <a:off x="0" y="0"/>
          <a:ext cx="0" cy="0"/>
          <a:chOff x="0" y="0"/>
          <a:chExt cx="0" cy="0"/>
        </a:xfrm>
      </p:grpSpPr>
      <p:sp>
        <p:nvSpPr>
          <p:cNvPr id="112" name="Google Shape;112;p20"/>
          <p:cNvSpPr txBox="1">
            <a:spLocks noGrp="1"/>
          </p:cNvSpPr>
          <p:nvPr>
            <p:ph type="ctrTitle"/>
          </p:nvPr>
        </p:nvSpPr>
        <p:spPr>
          <a:xfrm>
            <a:off x="0" y="0"/>
            <a:ext cx="5105399" cy="5143500"/>
          </a:xfrm>
          <a:prstGeom prst="rect">
            <a:avLst/>
          </a:prstGeom>
          <a:solidFill>
            <a:schemeClr val="lt1"/>
          </a:solidFill>
        </p:spPr>
        <p:txBody>
          <a:bodyPr spcFirstLastPara="1" wrap="square" lIns="91425" tIns="91425" rIns="91425" bIns="91425" anchor="ctr" anchorCtr="0">
            <a:noAutofit/>
          </a:bodyPr>
          <a:lstStyle/>
          <a:p>
            <a:pPr marL="0" lvl="0" indent="0" algn="l" rtl="0">
              <a:lnSpc>
                <a:spcPct val="90000"/>
              </a:lnSpc>
              <a:spcBef>
                <a:spcPts val="0"/>
              </a:spcBef>
              <a:spcAft>
                <a:spcPts val="0"/>
              </a:spcAft>
              <a:buNone/>
            </a:pPr>
            <a:endParaRPr sz="4400" dirty="0">
              <a:solidFill>
                <a:srgbClr val="483F81"/>
              </a:solidFill>
              <a:latin typeface="Raleway"/>
              <a:ea typeface="Raleway"/>
              <a:cs typeface="Raleway"/>
              <a:sym typeface="Raleway"/>
            </a:endParaRPr>
          </a:p>
        </p:txBody>
      </p:sp>
      <p:sp>
        <p:nvSpPr>
          <p:cNvPr id="113" name="Google Shape;113;p20"/>
          <p:cNvSpPr txBox="1">
            <a:spLocks noGrp="1"/>
          </p:cNvSpPr>
          <p:nvPr>
            <p:ph type="subTitle" idx="1"/>
          </p:nvPr>
        </p:nvSpPr>
        <p:spPr>
          <a:xfrm>
            <a:off x="5105400" y="15395"/>
            <a:ext cx="4038600" cy="4649738"/>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700" b="1" dirty="0">
                <a:solidFill>
                  <a:schemeClr val="lt1"/>
                </a:solidFill>
                <a:latin typeface="Raleway"/>
                <a:ea typeface="Raleway"/>
                <a:cs typeface="Raleway"/>
                <a:sym typeface="Raleway"/>
              </a:rPr>
              <a:t>Currency</a:t>
            </a:r>
          </a:p>
          <a:p>
            <a:pPr marL="0" lvl="0" indent="0" algn="l" rtl="0">
              <a:lnSpc>
                <a:spcPct val="90000"/>
              </a:lnSpc>
              <a:spcBef>
                <a:spcPts val="0"/>
              </a:spcBef>
              <a:spcAft>
                <a:spcPts val="0"/>
              </a:spcAft>
              <a:buNone/>
            </a:pPr>
            <a:endParaRPr lang="en" sz="900" b="1" dirty="0">
              <a:solidFill>
                <a:schemeClr val="lt1"/>
              </a:solidFill>
              <a:latin typeface="Raleway"/>
              <a:ea typeface="Raleway"/>
              <a:cs typeface="Raleway"/>
              <a:sym typeface="Raleway"/>
            </a:endParaRPr>
          </a:p>
          <a:p>
            <a:pPr marL="0" lvl="0" indent="0" algn="l" rtl="0">
              <a:lnSpc>
                <a:spcPct val="90000"/>
              </a:lnSpc>
              <a:spcBef>
                <a:spcPts val="0"/>
              </a:spcBef>
              <a:spcAft>
                <a:spcPts val="0"/>
              </a:spcAft>
            </a:pPr>
            <a:r>
              <a:rPr lang="en-US" sz="1600" dirty="0">
                <a:solidFill>
                  <a:srgbClr val="D8AB0B"/>
                </a:solidFill>
                <a:latin typeface="Raleway"/>
                <a:ea typeface="Raleway"/>
                <a:cs typeface="Raleway"/>
                <a:sym typeface="Raleway"/>
              </a:rPr>
              <a:t>The record to the left presents multiple and conflicting indicators about the currency of the dataset.  The “Date Created” field shows 2011, while another field at the top indicates that it was updated in 2008.  </a:t>
            </a:r>
          </a:p>
          <a:p>
            <a:pPr marL="0" lvl="0" indent="0" algn="l" rtl="0">
              <a:lnSpc>
                <a:spcPct val="90000"/>
              </a:lnSpc>
              <a:spcBef>
                <a:spcPts val="0"/>
              </a:spcBef>
              <a:spcAft>
                <a:spcPts val="0"/>
              </a:spcAft>
            </a:pPr>
            <a:endParaRPr lang="en-US" sz="1000" dirty="0">
              <a:solidFill>
                <a:srgbClr val="D8AB0B"/>
              </a:solidFill>
              <a:latin typeface="Raleway"/>
              <a:ea typeface="Raleway"/>
              <a:cs typeface="Raleway"/>
              <a:sym typeface="Raleway"/>
            </a:endParaRPr>
          </a:p>
          <a:p>
            <a:pPr marL="285750" indent="-285750" algn="l">
              <a:lnSpc>
                <a:spcPct val="90000"/>
              </a:lnSpc>
              <a:buFont typeface="Arial" panose="020B0604020202020204" pitchFamily="34" charset="0"/>
              <a:buChar char="•"/>
            </a:pPr>
            <a:r>
              <a:rPr lang="en-US" sz="1600" dirty="0">
                <a:solidFill>
                  <a:srgbClr val="D8AB0B"/>
                </a:solidFill>
                <a:latin typeface="Raleway"/>
                <a:ea typeface="Raleway"/>
                <a:cs typeface="Raleway"/>
                <a:sym typeface="Raleway"/>
              </a:rPr>
              <a:t>Is this dataset from 2008, 2011 or 2017?</a:t>
            </a:r>
          </a:p>
          <a:p>
            <a:pPr marL="285750" lvl="0" indent="-285750" algn="l" rtl="0">
              <a:lnSpc>
                <a:spcPct val="90000"/>
              </a:lnSpc>
              <a:spcBef>
                <a:spcPts val="0"/>
              </a:spcBef>
              <a:spcAft>
                <a:spcPts val="0"/>
              </a:spcAft>
              <a:buFont typeface="Arial" panose="020B0604020202020204" pitchFamily="34" charset="0"/>
              <a:buChar char="•"/>
            </a:pPr>
            <a:endParaRPr lang="en-US" sz="1600" dirty="0">
              <a:solidFill>
                <a:srgbClr val="D8AB0B"/>
              </a:solidFill>
              <a:latin typeface="Raleway"/>
              <a:ea typeface="Raleway"/>
              <a:cs typeface="Raleway"/>
              <a:sym typeface="Raleway"/>
            </a:endParaRPr>
          </a:p>
          <a:p>
            <a:pPr marL="285750" lvl="0" indent="-285750" algn="l" rtl="0">
              <a:lnSpc>
                <a:spcPct val="90000"/>
              </a:lnSpc>
              <a:spcBef>
                <a:spcPts val="0"/>
              </a:spcBef>
              <a:spcAft>
                <a:spcPts val="0"/>
              </a:spcAft>
              <a:buFont typeface="Arial" panose="020B0604020202020204" pitchFamily="34" charset="0"/>
              <a:buChar char="•"/>
            </a:pPr>
            <a:r>
              <a:rPr lang="en-US" sz="1600" dirty="0">
                <a:solidFill>
                  <a:srgbClr val="D8AB0B"/>
                </a:solidFill>
                <a:latin typeface="Raleway"/>
                <a:ea typeface="Raleway"/>
                <a:cs typeface="Raleway"/>
                <a:sym typeface="Raleway"/>
              </a:rPr>
              <a:t>Why are there so many conflicting dates for this dataset?</a:t>
            </a:r>
          </a:p>
          <a:p>
            <a:pPr marL="0" lvl="0" indent="0" algn="l" rtl="0">
              <a:lnSpc>
                <a:spcPct val="90000"/>
              </a:lnSpc>
              <a:spcBef>
                <a:spcPts val="0"/>
              </a:spcBef>
              <a:spcAft>
                <a:spcPts val="0"/>
              </a:spcAft>
            </a:pPr>
            <a:endParaRPr lang="en-US" sz="1600" dirty="0">
              <a:solidFill>
                <a:srgbClr val="D8AB0B"/>
              </a:solidFill>
              <a:latin typeface="Raleway"/>
              <a:ea typeface="Raleway"/>
              <a:cs typeface="Raleway"/>
              <a:sym typeface="Raleway"/>
            </a:endParaRPr>
          </a:p>
          <a:p>
            <a:pPr marL="0" lvl="0" indent="0" algn="l" rtl="0">
              <a:lnSpc>
                <a:spcPct val="90000"/>
              </a:lnSpc>
              <a:spcBef>
                <a:spcPts val="0"/>
              </a:spcBef>
              <a:spcAft>
                <a:spcPts val="0"/>
              </a:spcAft>
            </a:pPr>
            <a:r>
              <a:rPr lang="en-US" sz="1600" dirty="0">
                <a:solidFill>
                  <a:srgbClr val="D8AB0B"/>
                </a:solidFill>
                <a:latin typeface="Raleway"/>
                <a:ea typeface="Raleway"/>
                <a:cs typeface="Raleway"/>
                <a:sym typeface="Raleway"/>
              </a:rPr>
              <a:t>When searching for spatial data, you may not find a definitive answer, and might have to reach out to the data curator </a:t>
            </a:r>
          </a:p>
          <a:p>
            <a:pPr marL="0" lvl="0" indent="0" algn="l" rtl="0">
              <a:lnSpc>
                <a:spcPct val="90000"/>
              </a:lnSpc>
              <a:spcBef>
                <a:spcPts val="0"/>
              </a:spcBef>
              <a:spcAft>
                <a:spcPts val="0"/>
              </a:spcAft>
            </a:pPr>
            <a:endParaRPr lang="en-US" sz="1800" dirty="0">
              <a:solidFill>
                <a:srgbClr val="D8AB0B"/>
              </a:solidFill>
              <a:latin typeface="Raleway"/>
              <a:ea typeface="Raleway"/>
              <a:cs typeface="Raleway"/>
              <a:sym typeface="Raleway"/>
            </a:endParaRPr>
          </a:p>
          <a:p>
            <a:pPr marL="0" lvl="0" indent="0" algn="l" rtl="0">
              <a:lnSpc>
                <a:spcPct val="90000"/>
              </a:lnSpc>
              <a:spcBef>
                <a:spcPts val="0"/>
              </a:spcBef>
              <a:spcAft>
                <a:spcPts val="0"/>
              </a:spcAft>
            </a:pPr>
            <a:endParaRPr lang="en-US" sz="1800" dirty="0">
              <a:solidFill>
                <a:srgbClr val="D8AB0B"/>
              </a:solidFill>
              <a:latin typeface="Raleway"/>
              <a:ea typeface="Raleway"/>
              <a:cs typeface="Raleway"/>
              <a:sym typeface="Raleway"/>
            </a:endParaRPr>
          </a:p>
          <a:p>
            <a:pPr marL="0" lvl="0" indent="0" algn="l" rtl="0">
              <a:lnSpc>
                <a:spcPct val="90000"/>
              </a:lnSpc>
              <a:spcBef>
                <a:spcPts val="0"/>
              </a:spcBef>
              <a:spcAft>
                <a:spcPts val="0"/>
              </a:spcAft>
            </a:pPr>
            <a:endParaRPr lang="en-US" sz="1800" dirty="0">
              <a:solidFill>
                <a:srgbClr val="D8AB0B"/>
              </a:solidFill>
              <a:latin typeface="Raleway"/>
              <a:ea typeface="Raleway"/>
              <a:cs typeface="Raleway"/>
              <a:sym typeface="Raleway"/>
            </a:endParaRPr>
          </a:p>
          <a:p>
            <a:pPr marL="0" lvl="0" indent="0" algn="l" rtl="0">
              <a:lnSpc>
                <a:spcPct val="90000"/>
              </a:lnSpc>
              <a:spcBef>
                <a:spcPts val="0"/>
              </a:spcBef>
              <a:spcAft>
                <a:spcPts val="0"/>
              </a:spcAft>
            </a:pPr>
            <a:endParaRPr lang="en-US" sz="1800" dirty="0">
              <a:solidFill>
                <a:srgbClr val="D8AB0B"/>
              </a:solidFill>
              <a:latin typeface="Raleway"/>
              <a:ea typeface="Raleway"/>
              <a:cs typeface="Raleway"/>
              <a:sym typeface="Raleway"/>
            </a:endParaRPr>
          </a:p>
          <a:p>
            <a:pPr marL="0" lvl="0" indent="0" algn="l" rtl="0">
              <a:lnSpc>
                <a:spcPct val="90000"/>
              </a:lnSpc>
              <a:spcBef>
                <a:spcPts val="0"/>
              </a:spcBef>
              <a:spcAft>
                <a:spcPts val="0"/>
              </a:spcAft>
            </a:pPr>
            <a:endParaRPr lang="en-US" sz="1800" dirty="0">
              <a:solidFill>
                <a:srgbClr val="D8AB0B"/>
              </a:solidFill>
              <a:latin typeface="Raleway"/>
              <a:ea typeface="Raleway"/>
              <a:cs typeface="Raleway"/>
              <a:sym typeface="Raleway"/>
            </a:endParaRPr>
          </a:p>
        </p:txBody>
      </p:sp>
      <p:pic>
        <p:nvPicPr>
          <p:cNvPr id="114" name="Google Shape;114;p20"/>
          <p:cNvPicPr preferRelativeResize="0"/>
          <p:nvPr/>
        </p:nvPicPr>
        <p:blipFill>
          <a:blip r:embed="rId3">
            <a:alphaModFix/>
          </a:blip>
          <a:stretch>
            <a:fillRect/>
          </a:stretch>
        </p:blipFill>
        <p:spPr>
          <a:xfrm>
            <a:off x="5417175" y="4440701"/>
            <a:ext cx="1766224" cy="478250"/>
          </a:xfrm>
          <a:prstGeom prst="rect">
            <a:avLst/>
          </a:prstGeom>
          <a:noFill/>
          <a:ln>
            <a:noFill/>
          </a:ln>
        </p:spPr>
      </p:pic>
      <p:pic>
        <p:nvPicPr>
          <p:cNvPr id="2" name="image1.png">
            <a:extLst>
              <a:ext uri="{FF2B5EF4-FFF2-40B4-BE49-F238E27FC236}">
                <a16:creationId xmlns:a16="http://schemas.microsoft.com/office/drawing/2014/main" id="{BB1FA8FB-DBC1-8026-B689-5DA3845343F3}"/>
              </a:ext>
            </a:extLst>
          </p:cNvPr>
          <p:cNvPicPr/>
          <p:nvPr/>
        </p:nvPicPr>
        <p:blipFill>
          <a:blip r:embed="rId4"/>
          <a:srcRect/>
          <a:stretch>
            <a:fillRect/>
          </a:stretch>
        </p:blipFill>
        <p:spPr>
          <a:xfrm>
            <a:off x="1" y="15395"/>
            <a:ext cx="5105398" cy="4425306"/>
          </a:xfrm>
          <a:prstGeom prst="rect">
            <a:avLst/>
          </a:prstGeom>
          <a:ln/>
        </p:spPr>
      </p:pic>
    </p:spTree>
    <p:extLst>
      <p:ext uri="{BB962C8B-B14F-4D97-AF65-F5344CB8AC3E}">
        <p14:creationId xmlns:p14="http://schemas.microsoft.com/office/powerpoint/2010/main" val="1788186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Shape 103"/>
        <p:cNvGrpSpPr/>
        <p:nvPr/>
      </p:nvGrpSpPr>
      <p:grpSpPr>
        <a:xfrm>
          <a:off x="0" y="0"/>
          <a:ext cx="0" cy="0"/>
          <a:chOff x="0" y="0"/>
          <a:chExt cx="0" cy="0"/>
        </a:xfrm>
      </p:grpSpPr>
      <p:sp>
        <p:nvSpPr>
          <p:cNvPr id="104" name="Google Shape;104;p19"/>
          <p:cNvSpPr txBox="1">
            <a:spLocks noGrp="1"/>
          </p:cNvSpPr>
          <p:nvPr>
            <p:ph type="ctrTitle"/>
          </p:nvPr>
        </p:nvSpPr>
        <p:spPr>
          <a:xfrm>
            <a:off x="0" y="0"/>
            <a:ext cx="5274600" cy="5143500"/>
          </a:xfrm>
          <a:prstGeom prst="rect">
            <a:avLst/>
          </a:prstGeom>
          <a:solidFill>
            <a:schemeClr val="lt1"/>
          </a:solidFill>
        </p:spPr>
        <p:txBody>
          <a:bodyPr spcFirstLastPara="1" wrap="square" lIns="91425" tIns="91425" rIns="91425" bIns="91425" anchor="ctr" anchorCtr="0">
            <a:noAutofit/>
          </a:bodyPr>
          <a:lstStyle/>
          <a:p>
            <a:pPr marL="0" lvl="0" indent="0" algn="l" rtl="0">
              <a:lnSpc>
                <a:spcPct val="90000"/>
              </a:lnSpc>
              <a:spcBef>
                <a:spcPts val="0"/>
              </a:spcBef>
              <a:spcAft>
                <a:spcPts val="0"/>
              </a:spcAft>
              <a:buNone/>
            </a:pPr>
            <a:r>
              <a:rPr lang="en-US" sz="1800" b="1" dirty="0">
                <a:solidFill>
                  <a:srgbClr val="483F81"/>
                </a:solidFill>
                <a:latin typeface="Raleway"/>
                <a:ea typeface="Raleway"/>
                <a:cs typeface="Raleway"/>
                <a:sym typeface="Raleway"/>
              </a:rPr>
              <a:t>Importance of the Information for Your Needs</a:t>
            </a:r>
            <a:endParaRPr sz="1800" b="1" dirty="0">
              <a:solidFill>
                <a:srgbClr val="483F81"/>
              </a:solidFill>
              <a:latin typeface="Raleway"/>
              <a:ea typeface="Raleway"/>
              <a:cs typeface="Raleway"/>
              <a:sym typeface="Raleway"/>
            </a:endParaRPr>
          </a:p>
          <a:p>
            <a:pPr marL="0" lvl="0" indent="0" algn="l" rtl="0">
              <a:lnSpc>
                <a:spcPct val="90000"/>
              </a:lnSpc>
              <a:spcBef>
                <a:spcPts val="0"/>
              </a:spcBef>
              <a:spcAft>
                <a:spcPts val="0"/>
              </a:spcAft>
              <a:buNone/>
            </a:pPr>
            <a:endParaRPr sz="1800" dirty="0">
              <a:solidFill>
                <a:srgbClr val="483F81"/>
              </a:solidFill>
              <a:latin typeface="Raleway"/>
              <a:ea typeface="Raleway"/>
              <a:cs typeface="Raleway"/>
              <a:sym typeface="Raleway"/>
            </a:endParaRPr>
          </a:p>
          <a:p>
            <a:pPr marL="0" lvl="0" indent="0" algn="l" rtl="0">
              <a:lnSpc>
                <a:spcPct val="90000"/>
              </a:lnSpc>
              <a:spcBef>
                <a:spcPts val="0"/>
              </a:spcBef>
              <a:spcAft>
                <a:spcPts val="0"/>
              </a:spcAft>
              <a:buNone/>
            </a:pPr>
            <a:r>
              <a:rPr lang="en-US" sz="1800" dirty="0">
                <a:solidFill>
                  <a:schemeClr val="accent5">
                    <a:lumMod val="75000"/>
                  </a:schemeClr>
                </a:solidFill>
                <a:latin typeface="Raleway"/>
                <a:ea typeface="Raleway"/>
                <a:cs typeface="Raleway"/>
                <a:sym typeface="Raleway"/>
              </a:rPr>
              <a:t>The relevance of data is determined by the  project research questions including things like study area, spatial unit of analysis, and the populations or phenomenon being studied. </a:t>
            </a:r>
            <a:br>
              <a:rPr lang="en-US" sz="1800" dirty="0">
                <a:solidFill>
                  <a:schemeClr val="accent5">
                    <a:lumMod val="75000"/>
                  </a:schemeClr>
                </a:solidFill>
                <a:latin typeface="Raleway"/>
                <a:ea typeface="Raleway"/>
                <a:cs typeface="Raleway"/>
                <a:sym typeface="Raleway"/>
              </a:rPr>
            </a:br>
            <a:br>
              <a:rPr lang="en-US" sz="1800" dirty="0">
                <a:solidFill>
                  <a:schemeClr val="accent5">
                    <a:lumMod val="75000"/>
                  </a:schemeClr>
                </a:solidFill>
                <a:latin typeface="Raleway"/>
                <a:ea typeface="Raleway"/>
                <a:cs typeface="Raleway"/>
                <a:sym typeface="Raleway"/>
              </a:rPr>
            </a:br>
            <a:r>
              <a:rPr lang="en-US" sz="1800" dirty="0">
                <a:solidFill>
                  <a:schemeClr val="accent5">
                    <a:lumMod val="75000"/>
                  </a:schemeClr>
                </a:solidFill>
                <a:latin typeface="Raleway"/>
                <a:ea typeface="Raleway"/>
                <a:cs typeface="Raleway"/>
                <a:sym typeface="Raleway"/>
              </a:rPr>
              <a:t>In GIS, this criterion can be expanded to include selecting a data model, scale, and cartographic considerations. </a:t>
            </a:r>
            <a:br>
              <a:rPr lang="en-US" sz="1800" dirty="0">
                <a:solidFill>
                  <a:schemeClr val="accent5">
                    <a:lumMod val="75000"/>
                  </a:schemeClr>
                </a:solidFill>
                <a:latin typeface="Raleway"/>
                <a:ea typeface="Raleway"/>
                <a:cs typeface="Raleway"/>
                <a:sym typeface="Raleway"/>
              </a:rPr>
            </a:br>
            <a:br>
              <a:rPr lang="en-US" sz="1800" dirty="0">
                <a:solidFill>
                  <a:schemeClr val="accent5">
                    <a:lumMod val="75000"/>
                  </a:schemeClr>
                </a:solidFill>
                <a:latin typeface="Raleway"/>
                <a:ea typeface="Raleway"/>
                <a:cs typeface="Raleway"/>
                <a:sym typeface="Raleway"/>
              </a:rPr>
            </a:br>
            <a:r>
              <a:rPr lang="en-US" sz="1800" dirty="0">
                <a:solidFill>
                  <a:schemeClr val="accent5">
                    <a:lumMod val="75000"/>
                  </a:schemeClr>
                </a:solidFill>
                <a:latin typeface="Raleway"/>
                <a:ea typeface="Raleway"/>
                <a:cs typeface="Raleway"/>
                <a:sym typeface="Raleway"/>
              </a:rPr>
              <a:t>Adding data like street lines and other infrastructure can give context to an analysis and make the map more effective at communicating spatial patterns. </a:t>
            </a:r>
            <a:br>
              <a:rPr lang="en-US" sz="1800" dirty="0">
                <a:solidFill>
                  <a:schemeClr val="accent5">
                    <a:lumMod val="75000"/>
                  </a:schemeClr>
                </a:solidFill>
                <a:latin typeface="Raleway"/>
                <a:ea typeface="Raleway"/>
                <a:cs typeface="Raleway"/>
                <a:sym typeface="Raleway"/>
              </a:rPr>
            </a:br>
            <a:br>
              <a:rPr lang="en-US" sz="1800" dirty="0">
                <a:solidFill>
                  <a:schemeClr val="accent5">
                    <a:lumMod val="75000"/>
                  </a:schemeClr>
                </a:solidFill>
                <a:latin typeface="Raleway"/>
                <a:ea typeface="Raleway"/>
                <a:cs typeface="Raleway"/>
                <a:sym typeface="Raleway"/>
              </a:rPr>
            </a:br>
            <a:r>
              <a:rPr lang="en-US" sz="1800" dirty="0">
                <a:solidFill>
                  <a:schemeClr val="accent5">
                    <a:lumMod val="75000"/>
                  </a:schemeClr>
                </a:solidFill>
                <a:latin typeface="Raleway"/>
                <a:ea typeface="Raleway"/>
                <a:cs typeface="Raleway"/>
                <a:sym typeface="Raleway"/>
              </a:rPr>
              <a:t>Use the questions to the right to help determine the relevance of a data source for your project.</a:t>
            </a:r>
            <a:endParaRPr sz="1800" dirty="0">
              <a:solidFill>
                <a:srgbClr val="483F81"/>
              </a:solidFill>
              <a:latin typeface="Raleway"/>
              <a:ea typeface="Raleway"/>
              <a:cs typeface="Raleway"/>
              <a:sym typeface="Raleway"/>
            </a:endParaRPr>
          </a:p>
        </p:txBody>
      </p:sp>
      <p:sp>
        <p:nvSpPr>
          <p:cNvPr id="105" name="Google Shape;105;p19"/>
          <p:cNvSpPr txBox="1">
            <a:spLocks noGrp="1"/>
          </p:cNvSpPr>
          <p:nvPr>
            <p:ph type="subTitle" idx="1"/>
          </p:nvPr>
        </p:nvSpPr>
        <p:spPr>
          <a:xfrm>
            <a:off x="5383099" y="110576"/>
            <a:ext cx="3600600" cy="4808375"/>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700" b="1" dirty="0">
                <a:solidFill>
                  <a:schemeClr val="lt1"/>
                </a:solidFill>
                <a:latin typeface="Raleway"/>
                <a:ea typeface="Raleway"/>
                <a:cs typeface="Raleway"/>
                <a:sym typeface="Raleway"/>
              </a:rPr>
              <a:t>Relevance</a:t>
            </a:r>
          </a:p>
          <a:p>
            <a:pPr marL="0" lvl="0" indent="0" algn="l" rtl="0">
              <a:lnSpc>
                <a:spcPct val="90000"/>
              </a:lnSpc>
              <a:spcBef>
                <a:spcPts val="0"/>
              </a:spcBef>
              <a:spcAft>
                <a:spcPts val="0"/>
              </a:spcAft>
              <a:buNone/>
            </a:pPr>
            <a:endParaRPr lang="en" sz="2700" b="1" dirty="0">
              <a:solidFill>
                <a:schemeClr val="bg1"/>
              </a:solidFill>
              <a:latin typeface="Raleway"/>
              <a:ea typeface="Raleway"/>
              <a:cs typeface="Raleway"/>
              <a:sym typeface="Raleway"/>
            </a:endParaRPr>
          </a:p>
          <a:p>
            <a:pPr marL="285750" lvl="0" indent="-285750" algn="l" rtl="0">
              <a:lnSpc>
                <a:spcPct val="90000"/>
              </a:lnSpc>
              <a:spcBef>
                <a:spcPts val="0"/>
              </a:spcBef>
              <a:spcAft>
                <a:spcPts val="0"/>
              </a:spcAft>
              <a:buFont typeface="Arial" panose="020B0604020202020204" pitchFamily="34" charset="0"/>
              <a:buChar char="•"/>
            </a:pPr>
            <a:r>
              <a:rPr lang="en-US" sz="1400" dirty="0">
                <a:solidFill>
                  <a:schemeClr val="bg1"/>
                </a:solidFill>
                <a:latin typeface="Raleway"/>
                <a:ea typeface="Raleway"/>
                <a:cs typeface="Raleway"/>
                <a:sym typeface="Raleway"/>
              </a:rPr>
              <a:t>Does the data relate to your topic or (help to) answer your question?</a:t>
            </a:r>
          </a:p>
          <a:p>
            <a:pPr marL="285750" lvl="0" indent="-285750" algn="l" rtl="0">
              <a:lnSpc>
                <a:spcPct val="90000"/>
              </a:lnSpc>
              <a:spcBef>
                <a:spcPts val="0"/>
              </a:spcBef>
              <a:spcAft>
                <a:spcPts val="0"/>
              </a:spcAft>
              <a:buFont typeface="Arial" panose="020B0604020202020204" pitchFamily="34" charset="0"/>
              <a:buChar char="•"/>
            </a:pPr>
            <a:endParaRPr lang="en-US" sz="1400" dirty="0">
              <a:solidFill>
                <a:schemeClr val="bg1"/>
              </a:solidFill>
              <a:latin typeface="Raleway"/>
              <a:ea typeface="Raleway"/>
              <a:cs typeface="Raleway"/>
              <a:sym typeface="Raleway"/>
            </a:endParaRPr>
          </a:p>
          <a:p>
            <a:pPr marL="285750" lvl="0" indent="-285750" algn="l" rtl="0">
              <a:lnSpc>
                <a:spcPct val="90000"/>
              </a:lnSpc>
              <a:spcBef>
                <a:spcPts val="0"/>
              </a:spcBef>
              <a:spcAft>
                <a:spcPts val="0"/>
              </a:spcAft>
              <a:buFont typeface="Arial" panose="020B0604020202020204" pitchFamily="34" charset="0"/>
              <a:buChar char="•"/>
            </a:pPr>
            <a:r>
              <a:rPr lang="en-US" sz="1400" dirty="0">
                <a:solidFill>
                  <a:schemeClr val="bg1"/>
                </a:solidFill>
                <a:latin typeface="Raleway"/>
                <a:ea typeface="Raleway"/>
                <a:cs typeface="Raleway"/>
                <a:sym typeface="Raleway"/>
              </a:rPr>
              <a:t>For whom is the data’s intended?  Is it the general public or a specialist community?</a:t>
            </a:r>
          </a:p>
          <a:p>
            <a:pPr marL="285750" lvl="0" indent="-285750" algn="l" rtl="0">
              <a:lnSpc>
                <a:spcPct val="90000"/>
              </a:lnSpc>
              <a:spcBef>
                <a:spcPts val="0"/>
              </a:spcBef>
              <a:spcAft>
                <a:spcPts val="0"/>
              </a:spcAft>
              <a:buFont typeface="Arial" panose="020B0604020202020204" pitchFamily="34" charset="0"/>
              <a:buChar char="•"/>
            </a:pPr>
            <a:endParaRPr lang="en-US" sz="1400" dirty="0">
              <a:solidFill>
                <a:schemeClr val="bg1"/>
              </a:solidFill>
              <a:latin typeface="Raleway"/>
              <a:ea typeface="Raleway"/>
              <a:cs typeface="Raleway"/>
              <a:sym typeface="Raleway"/>
            </a:endParaRPr>
          </a:p>
          <a:p>
            <a:pPr marL="285750" lvl="0" indent="-285750" algn="l" rtl="0">
              <a:lnSpc>
                <a:spcPct val="90000"/>
              </a:lnSpc>
              <a:spcBef>
                <a:spcPts val="0"/>
              </a:spcBef>
              <a:spcAft>
                <a:spcPts val="0"/>
              </a:spcAft>
              <a:buFont typeface="Arial" panose="020B0604020202020204" pitchFamily="34" charset="0"/>
              <a:buChar char="•"/>
            </a:pPr>
            <a:r>
              <a:rPr lang="en-US" sz="1400" dirty="0">
                <a:solidFill>
                  <a:schemeClr val="bg1"/>
                </a:solidFill>
                <a:latin typeface="Raleway"/>
                <a:ea typeface="Raleway"/>
                <a:cs typeface="Raleway"/>
                <a:sym typeface="Raleway"/>
              </a:rPr>
              <a:t>Have you looked at a variety of data sources before determining which one you will use?</a:t>
            </a:r>
          </a:p>
          <a:p>
            <a:pPr marL="285750" lvl="0" indent="-285750" algn="l" rtl="0">
              <a:lnSpc>
                <a:spcPct val="90000"/>
              </a:lnSpc>
              <a:spcBef>
                <a:spcPts val="0"/>
              </a:spcBef>
              <a:spcAft>
                <a:spcPts val="0"/>
              </a:spcAft>
              <a:buFont typeface="Arial" panose="020B0604020202020204" pitchFamily="34" charset="0"/>
              <a:buChar char="•"/>
            </a:pPr>
            <a:endParaRPr lang="en-US" sz="1400" dirty="0">
              <a:solidFill>
                <a:schemeClr val="bg1"/>
              </a:solidFill>
              <a:latin typeface="Raleway"/>
              <a:ea typeface="Raleway"/>
              <a:cs typeface="Raleway"/>
              <a:sym typeface="Raleway"/>
            </a:endParaRPr>
          </a:p>
          <a:p>
            <a:pPr marL="285750" lvl="0" indent="-285750" algn="l" rtl="0">
              <a:lnSpc>
                <a:spcPct val="90000"/>
              </a:lnSpc>
              <a:spcBef>
                <a:spcPts val="0"/>
              </a:spcBef>
              <a:spcAft>
                <a:spcPts val="0"/>
              </a:spcAft>
              <a:buFont typeface="Arial" panose="020B0604020202020204" pitchFamily="34" charset="0"/>
              <a:buChar char="•"/>
            </a:pPr>
            <a:r>
              <a:rPr lang="en-US" sz="1400" dirty="0">
                <a:solidFill>
                  <a:schemeClr val="bg1"/>
                </a:solidFill>
                <a:latin typeface="Raleway"/>
                <a:ea typeface="Raleway"/>
                <a:cs typeface="Raleway"/>
                <a:sym typeface="Raleway"/>
              </a:rPr>
              <a:t>Would you be comfortable citing this data source in your research?</a:t>
            </a:r>
            <a:endParaRPr sz="1400" dirty="0">
              <a:solidFill>
                <a:schemeClr val="bg1"/>
              </a:solidFill>
              <a:latin typeface="Raleway"/>
              <a:ea typeface="Raleway"/>
              <a:cs typeface="Raleway"/>
              <a:sym typeface="Raleway"/>
            </a:endParaRPr>
          </a:p>
        </p:txBody>
      </p:sp>
      <p:pic>
        <p:nvPicPr>
          <p:cNvPr id="106" name="Google Shape;106;p19"/>
          <p:cNvPicPr preferRelativeResize="0"/>
          <p:nvPr/>
        </p:nvPicPr>
        <p:blipFill>
          <a:blip r:embed="rId3">
            <a:alphaModFix/>
          </a:blip>
          <a:stretch>
            <a:fillRect/>
          </a:stretch>
        </p:blipFill>
        <p:spPr>
          <a:xfrm>
            <a:off x="5417175" y="4440701"/>
            <a:ext cx="1766224" cy="4782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Shape 103"/>
        <p:cNvGrpSpPr/>
        <p:nvPr/>
      </p:nvGrpSpPr>
      <p:grpSpPr>
        <a:xfrm>
          <a:off x="0" y="0"/>
          <a:ext cx="0" cy="0"/>
          <a:chOff x="0" y="0"/>
          <a:chExt cx="0" cy="0"/>
        </a:xfrm>
      </p:grpSpPr>
      <p:sp>
        <p:nvSpPr>
          <p:cNvPr id="104" name="Google Shape;104;p19"/>
          <p:cNvSpPr txBox="1">
            <a:spLocks noGrp="1"/>
          </p:cNvSpPr>
          <p:nvPr>
            <p:ph type="ctrTitle"/>
          </p:nvPr>
        </p:nvSpPr>
        <p:spPr>
          <a:xfrm>
            <a:off x="0" y="0"/>
            <a:ext cx="5274600" cy="5143500"/>
          </a:xfrm>
          <a:prstGeom prst="rect">
            <a:avLst/>
          </a:prstGeom>
          <a:solidFill>
            <a:schemeClr val="lt1"/>
          </a:solidFill>
        </p:spPr>
        <p:txBody>
          <a:bodyPr spcFirstLastPara="1" wrap="square" lIns="91425" tIns="91425" rIns="91425" bIns="91425" anchor="ctr" anchorCtr="0">
            <a:noAutofit/>
          </a:bodyPr>
          <a:lstStyle/>
          <a:p>
            <a:pPr marL="571500" algn="l">
              <a:lnSpc>
                <a:spcPct val="150000"/>
              </a:lnSpc>
            </a:pPr>
            <a:r>
              <a:rPr lang="en-US" sz="1200" dirty="0">
                <a:solidFill>
                  <a:srgbClr val="222222"/>
                </a:solidFill>
                <a:effectLst/>
                <a:latin typeface="Raleway" pitchFamily="2" charset="0"/>
                <a:ea typeface="Times New Roman" panose="02020603050405020304" pitchFamily="18" charset="0"/>
              </a:rPr>
              <a:t>Selecting relevant data also requires comprehensive familiarity with available data, including what the data represent and, equally important, what they do not represent.</a:t>
            </a:r>
            <a:r>
              <a:rPr lang="en-US" sz="1200" dirty="0">
                <a:effectLst/>
                <a:latin typeface="Raleway" pitchFamily="2" charset="0"/>
                <a:ea typeface="Times New Roman" panose="02020603050405020304" pitchFamily="18" charset="0"/>
              </a:rPr>
              <a:t> </a:t>
            </a:r>
            <a:r>
              <a:rPr lang="en-US" sz="1200" dirty="0">
                <a:solidFill>
                  <a:srgbClr val="222222"/>
                </a:solidFill>
                <a:effectLst/>
                <a:latin typeface="Raleway" pitchFamily="2" charset="0"/>
                <a:ea typeface="Times New Roman" panose="02020603050405020304" pitchFamily="18" charset="0"/>
              </a:rPr>
              <a:t>For example, when searching for ACS data about health insurance status and poverty level, we can find three tables and a sample of their attributes:</a:t>
            </a:r>
            <a:br>
              <a:rPr lang="en-US" sz="1800" dirty="0">
                <a:effectLst/>
                <a:latin typeface="Calibri" panose="020F0502020204030204" pitchFamily="34" charset="0"/>
                <a:ea typeface="Calibri" panose="020F0502020204030204" pitchFamily="34" charset="0"/>
              </a:rPr>
            </a:br>
            <a:br>
              <a:rPr lang="en-US" sz="800" dirty="0">
                <a:solidFill>
                  <a:srgbClr val="222222"/>
                </a:solidFill>
                <a:effectLst/>
                <a:latin typeface="Times New Roman" panose="02020603050405020304" pitchFamily="18" charset="0"/>
                <a:ea typeface="Times New Roman" panose="02020603050405020304" pitchFamily="18" charset="0"/>
              </a:rPr>
            </a:br>
            <a:br>
              <a:rPr lang="en-US" sz="800" dirty="0">
                <a:solidFill>
                  <a:srgbClr val="222222"/>
                </a:solidFill>
                <a:effectLst/>
                <a:latin typeface="Times New Roman" panose="02020603050405020304" pitchFamily="18" charset="0"/>
                <a:ea typeface="Times New Roman" panose="02020603050405020304" pitchFamily="18" charset="0"/>
              </a:rPr>
            </a:br>
            <a:r>
              <a:rPr lang="en-US" sz="800" dirty="0">
                <a:solidFill>
                  <a:srgbClr val="222222"/>
                </a:solidFill>
                <a:effectLst/>
                <a:latin typeface="Times New Roman" panose="02020603050405020304" pitchFamily="18" charset="0"/>
                <a:ea typeface="Times New Roman" panose="02020603050405020304" pitchFamily="18" charset="0"/>
              </a:rPr>
              <a:t>C27016. Health Insurance Coverage Status by Ratio of Income to Poverty Level in the Past 12 Months by Age</a:t>
            </a:r>
            <a:br>
              <a:rPr lang="en-US" sz="800" dirty="0">
                <a:effectLst/>
                <a:latin typeface="Calibri" panose="020F0502020204030204" pitchFamily="34" charset="0"/>
                <a:ea typeface="Calibri" panose="020F0502020204030204" pitchFamily="34" charset="0"/>
              </a:rPr>
            </a:br>
            <a:r>
              <a:rPr lang="en-US" sz="800" dirty="0">
                <a:effectLst/>
                <a:latin typeface="Calibri" panose="020F0502020204030204" pitchFamily="34" charset="0"/>
                <a:ea typeface="Calibri" panose="020F0502020204030204" pitchFamily="34" charset="0"/>
              </a:rPr>
              <a:t>	</a:t>
            </a:r>
            <a:r>
              <a:rPr lang="en-US" sz="800" dirty="0">
                <a:solidFill>
                  <a:srgbClr val="222222"/>
                </a:solidFill>
                <a:effectLst/>
                <a:latin typeface="Times New Roman" panose="02020603050405020304" pitchFamily="18" charset="0"/>
                <a:ea typeface="Times New Roman" panose="02020603050405020304" pitchFamily="18" charset="0"/>
              </a:rPr>
              <a:t>Under 1.00 of poverty threshold — 19 to 64 years — with health insurance coverage</a:t>
            </a:r>
            <a:br>
              <a:rPr lang="en-US" sz="800" dirty="0">
                <a:effectLst/>
                <a:latin typeface="Calibri" panose="020F0502020204030204" pitchFamily="34" charset="0"/>
                <a:ea typeface="Calibri" panose="020F0502020204030204" pitchFamily="34" charset="0"/>
              </a:rPr>
            </a:br>
            <a:r>
              <a:rPr lang="en-US" sz="800" dirty="0">
                <a:effectLst/>
                <a:latin typeface="Calibri" panose="020F0502020204030204" pitchFamily="34" charset="0"/>
                <a:ea typeface="Calibri" panose="020F0502020204030204" pitchFamily="34" charset="0"/>
              </a:rPr>
              <a:t>	</a:t>
            </a:r>
            <a:r>
              <a:rPr lang="en-US" sz="800" dirty="0">
                <a:solidFill>
                  <a:srgbClr val="222222"/>
                </a:solidFill>
                <a:effectLst/>
                <a:latin typeface="Times New Roman" panose="02020603050405020304" pitchFamily="18" charset="0"/>
                <a:ea typeface="Times New Roman" panose="02020603050405020304" pitchFamily="18" charset="0"/>
              </a:rPr>
              <a:t>Under 1.00 of poverty threshold — 19 to 64 years — no health insurance coverage</a:t>
            </a:r>
            <a:br>
              <a:rPr lang="en-US" sz="800" dirty="0">
                <a:effectLst/>
                <a:latin typeface="Calibri" panose="020F0502020204030204" pitchFamily="34" charset="0"/>
                <a:ea typeface="Calibri" panose="020F0502020204030204" pitchFamily="34" charset="0"/>
              </a:rPr>
            </a:br>
            <a:r>
              <a:rPr lang="en-US" sz="800" dirty="0">
                <a:solidFill>
                  <a:srgbClr val="000000"/>
                </a:solidFill>
                <a:effectLst/>
                <a:latin typeface="Times New Roman" panose="02020603050405020304" pitchFamily="18" charset="0"/>
                <a:ea typeface="Times New Roman" panose="02020603050405020304" pitchFamily="18" charset="0"/>
              </a:rPr>
              <a:t> </a:t>
            </a:r>
            <a:br>
              <a:rPr lang="en-US" sz="800" dirty="0">
                <a:effectLst/>
                <a:latin typeface="Calibri" panose="020F0502020204030204" pitchFamily="34" charset="0"/>
                <a:ea typeface="Calibri" panose="020F0502020204030204" pitchFamily="34" charset="0"/>
              </a:rPr>
            </a:br>
            <a:r>
              <a:rPr lang="en-US" sz="800" dirty="0">
                <a:solidFill>
                  <a:srgbClr val="222222"/>
                </a:solidFill>
                <a:effectLst/>
                <a:latin typeface="Times New Roman" panose="02020603050405020304" pitchFamily="18" charset="0"/>
                <a:ea typeface="Times New Roman" panose="02020603050405020304" pitchFamily="18" charset="0"/>
              </a:rPr>
              <a:t>C27017. Private Health Insurance by Ratio of Income to Poverty Level in the Past 12 Months by Age</a:t>
            </a:r>
            <a:br>
              <a:rPr lang="en-US" sz="800" dirty="0">
                <a:effectLst/>
                <a:latin typeface="Calibri" panose="020F0502020204030204" pitchFamily="34" charset="0"/>
                <a:ea typeface="Calibri" panose="020F0502020204030204" pitchFamily="34" charset="0"/>
              </a:rPr>
            </a:br>
            <a:r>
              <a:rPr lang="en-US" sz="800" dirty="0">
                <a:effectLst/>
                <a:latin typeface="Calibri" panose="020F0502020204030204" pitchFamily="34" charset="0"/>
                <a:ea typeface="Calibri" panose="020F0502020204030204" pitchFamily="34" charset="0"/>
              </a:rPr>
              <a:t>	</a:t>
            </a:r>
            <a:r>
              <a:rPr lang="en-US" sz="800" dirty="0">
                <a:solidFill>
                  <a:srgbClr val="222222"/>
                </a:solidFill>
                <a:effectLst/>
                <a:latin typeface="Times New Roman" panose="02020603050405020304" pitchFamily="18" charset="0"/>
                <a:ea typeface="Times New Roman" panose="02020603050405020304" pitchFamily="18" charset="0"/>
              </a:rPr>
              <a:t>Under 1.00 of poverty threshold — 19 to 64 years — with private health insurance</a:t>
            </a:r>
            <a:br>
              <a:rPr lang="en-US" sz="800" dirty="0">
                <a:effectLst/>
                <a:latin typeface="Calibri" panose="020F0502020204030204" pitchFamily="34" charset="0"/>
                <a:ea typeface="Calibri" panose="020F0502020204030204" pitchFamily="34" charset="0"/>
              </a:rPr>
            </a:br>
            <a:r>
              <a:rPr lang="en-US" sz="800" dirty="0">
                <a:effectLst/>
                <a:latin typeface="Calibri" panose="020F0502020204030204" pitchFamily="34" charset="0"/>
                <a:ea typeface="Calibri" panose="020F0502020204030204" pitchFamily="34" charset="0"/>
              </a:rPr>
              <a:t>	</a:t>
            </a:r>
            <a:r>
              <a:rPr lang="en-US" sz="800" dirty="0">
                <a:solidFill>
                  <a:srgbClr val="222222"/>
                </a:solidFill>
                <a:effectLst/>
                <a:latin typeface="Times New Roman" panose="02020603050405020304" pitchFamily="18" charset="0"/>
                <a:ea typeface="Times New Roman" panose="02020603050405020304" pitchFamily="18" charset="0"/>
              </a:rPr>
              <a:t>Under 1.00 of poverty threshold — 19 to 64 years — no private health insurance</a:t>
            </a:r>
            <a:br>
              <a:rPr lang="en-US" sz="800" dirty="0">
                <a:effectLst/>
                <a:latin typeface="Calibri" panose="020F0502020204030204" pitchFamily="34" charset="0"/>
                <a:ea typeface="Calibri" panose="020F0502020204030204" pitchFamily="34" charset="0"/>
              </a:rPr>
            </a:br>
            <a:r>
              <a:rPr lang="en-US" sz="800" dirty="0">
                <a:solidFill>
                  <a:srgbClr val="000000"/>
                </a:solidFill>
                <a:effectLst/>
                <a:latin typeface="Times New Roman" panose="02020603050405020304" pitchFamily="18" charset="0"/>
                <a:ea typeface="Times New Roman" panose="02020603050405020304" pitchFamily="18" charset="0"/>
              </a:rPr>
              <a:t> </a:t>
            </a:r>
            <a:br>
              <a:rPr lang="en-US" sz="800" dirty="0">
                <a:effectLst/>
                <a:latin typeface="Calibri" panose="020F0502020204030204" pitchFamily="34" charset="0"/>
                <a:ea typeface="Calibri" panose="020F0502020204030204" pitchFamily="34" charset="0"/>
              </a:rPr>
            </a:br>
            <a:r>
              <a:rPr lang="en-US" sz="800" dirty="0">
                <a:solidFill>
                  <a:srgbClr val="222222"/>
                </a:solidFill>
                <a:effectLst/>
                <a:latin typeface="Times New Roman" panose="02020603050405020304" pitchFamily="18" charset="0"/>
                <a:ea typeface="Times New Roman" panose="02020603050405020304" pitchFamily="18" charset="0"/>
              </a:rPr>
              <a:t>C27018. Public Health Insurance by Ratio of Income to Poverty Level in the Past 12 Months by Age</a:t>
            </a:r>
            <a:br>
              <a:rPr lang="en-US" sz="800" dirty="0">
                <a:effectLst/>
                <a:latin typeface="Calibri" panose="020F0502020204030204" pitchFamily="34" charset="0"/>
                <a:ea typeface="Calibri" panose="020F0502020204030204" pitchFamily="34" charset="0"/>
              </a:rPr>
            </a:br>
            <a:r>
              <a:rPr lang="en-US" sz="800" dirty="0">
                <a:effectLst/>
                <a:latin typeface="Calibri" panose="020F0502020204030204" pitchFamily="34" charset="0"/>
                <a:ea typeface="Calibri" panose="020F0502020204030204" pitchFamily="34" charset="0"/>
              </a:rPr>
              <a:t>	</a:t>
            </a:r>
            <a:r>
              <a:rPr lang="en-US" sz="800" dirty="0">
                <a:solidFill>
                  <a:srgbClr val="222222"/>
                </a:solidFill>
                <a:effectLst/>
                <a:latin typeface="Times New Roman" panose="02020603050405020304" pitchFamily="18" charset="0"/>
                <a:ea typeface="Times New Roman" panose="02020603050405020304" pitchFamily="18" charset="0"/>
              </a:rPr>
              <a:t>Under 1.00 of poverty threshold — 19 to 64 years — with public coverage</a:t>
            </a:r>
            <a:br>
              <a:rPr lang="en-US" sz="800" dirty="0">
                <a:effectLst/>
                <a:latin typeface="Calibri" panose="020F0502020204030204" pitchFamily="34" charset="0"/>
                <a:ea typeface="Calibri" panose="020F0502020204030204" pitchFamily="34" charset="0"/>
              </a:rPr>
            </a:br>
            <a:r>
              <a:rPr lang="en-US" sz="800" dirty="0">
                <a:effectLst/>
                <a:latin typeface="Calibri" panose="020F0502020204030204" pitchFamily="34" charset="0"/>
                <a:ea typeface="Calibri" panose="020F0502020204030204" pitchFamily="34" charset="0"/>
              </a:rPr>
              <a:t>	</a:t>
            </a:r>
            <a:r>
              <a:rPr lang="en-US" sz="800" dirty="0">
                <a:solidFill>
                  <a:srgbClr val="222222"/>
                </a:solidFill>
                <a:effectLst/>
                <a:latin typeface="Times New Roman" panose="02020603050405020304" pitchFamily="18" charset="0"/>
                <a:ea typeface="Times New Roman" panose="02020603050405020304" pitchFamily="18" charset="0"/>
              </a:rPr>
              <a:t>Under 1.00 of poverty threshold — 19 to 64 years — no public coverage</a:t>
            </a:r>
            <a:br>
              <a:rPr lang="en-US" sz="800" dirty="0">
                <a:effectLst/>
                <a:latin typeface="Calibri" panose="020F0502020204030204" pitchFamily="34" charset="0"/>
                <a:ea typeface="Calibri" panose="020F0502020204030204" pitchFamily="34" charset="0"/>
              </a:rPr>
            </a:br>
            <a:br>
              <a:rPr lang="en-US" sz="800" dirty="0">
                <a:effectLst/>
                <a:latin typeface="Calibri" panose="020F0502020204030204" pitchFamily="34" charset="0"/>
                <a:ea typeface="Calibri" panose="020F0502020204030204" pitchFamily="34" charset="0"/>
              </a:rPr>
            </a:br>
            <a:br>
              <a:rPr lang="en-US" sz="800" dirty="0">
                <a:solidFill>
                  <a:schemeClr val="accent5">
                    <a:lumMod val="75000"/>
                  </a:schemeClr>
                </a:solidFill>
                <a:latin typeface="Raleway"/>
                <a:ea typeface="Raleway"/>
                <a:cs typeface="Raleway"/>
                <a:sym typeface="Raleway"/>
              </a:rPr>
            </a:br>
            <a:br>
              <a:rPr lang="en-US" sz="800" dirty="0">
                <a:solidFill>
                  <a:schemeClr val="accent5">
                    <a:lumMod val="75000"/>
                  </a:schemeClr>
                </a:solidFill>
                <a:latin typeface="Raleway"/>
                <a:ea typeface="Raleway"/>
                <a:cs typeface="Raleway"/>
                <a:sym typeface="Raleway"/>
              </a:rPr>
            </a:br>
            <a:endParaRPr lang="en-US" sz="800" dirty="0">
              <a:solidFill>
                <a:srgbClr val="483F81"/>
              </a:solidFill>
              <a:latin typeface="Raleway"/>
              <a:ea typeface="Raleway"/>
              <a:cs typeface="Raleway"/>
              <a:sym typeface="Raleway"/>
            </a:endParaRPr>
          </a:p>
        </p:txBody>
      </p:sp>
      <p:sp>
        <p:nvSpPr>
          <p:cNvPr id="105" name="Google Shape;105;p19"/>
          <p:cNvSpPr txBox="1">
            <a:spLocks noGrp="1"/>
          </p:cNvSpPr>
          <p:nvPr>
            <p:ph type="subTitle" idx="1"/>
          </p:nvPr>
        </p:nvSpPr>
        <p:spPr>
          <a:xfrm>
            <a:off x="5383099" y="110576"/>
            <a:ext cx="3600600" cy="4808375"/>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700" b="1" dirty="0">
                <a:solidFill>
                  <a:schemeClr val="lt1"/>
                </a:solidFill>
                <a:latin typeface="Raleway"/>
                <a:ea typeface="Raleway"/>
                <a:cs typeface="Raleway"/>
                <a:sym typeface="Raleway"/>
              </a:rPr>
              <a:t>Relevance</a:t>
            </a:r>
          </a:p>
          <a:p>
            <a:pPr marL="0" lvl="0" indent="0" algn="l" rtl="0">
              <a:lnSpc>
                <a:spcPct val="90000"/>
              </a:lnSpc>
              <a:spcBef>
                <a:spcPts val="0"/>
              </a:spcBef>
              <a:spcAft>
                <a:spcPts val="0"/>
              </a:spcAft>
              <a:buNone/>
            </a:pPr>
            <a:endParaRPr lang="en" sz="2700" b="1" dirty="0">
              <a:solidFill>
                <a:schemeClr val="bg1"/>
              </a:solidFill>
              <a:latin typeface="Raleway" pitchFamily="2" charset="0"/>
              <a:ea typeface="Raleway"/>
              <a:cs typeface="Raleway"/>
              <a:sym typeface="Raleway"/>
            </a:endParaRPr>
          </a:p>
          <a:p>
            <a:pPr marL="0" lvl="0" indent="0" algn="l" rtl="0">
              <a:lnSpc>
                <a:spcPct val="90000"/>
              </a:lnSpc>
              <a:spcBef>
                <a:spcPts val="0"/>
              </a:spcBef>
              <a:spcAft>
                <a:spcPts val="0"/>
              </a:spcAft>
            </a:pPr>
            <a:r>
              <a:rPr lang="en-US" sz="1400" dirty="0">
                <a:solidFill>
                  <a:srgbClr val="222222"/>
                </a:solidFill>
                <a:effectLst/>
                <a:latin typeface="Raleway" pitchFamily="2" charset="0"/>
                <a:ea typeface="Times New Roman" panose="02020603050405020304" pitchFamily="18" charset="0"/>
              </a:rPr>
              <a:t>For effective analyses, we have to know the answers to the following questions:</a:t>
            </a:r>
            <a:br>
              <a:rPr lang="en-US" sz="1400" dirty="0">
                <a:effectLst/>
                <a:latin typeface="Raleway" pitchFamily="2" charset="0"/>
                <a:ea typeface="Calibri" panose="020F0502020204030204" pitchFamily="34" charset="0"/>
              </a:rPr>
            </a:br>
            <a:endParaRPr lang="en-US" sz="1400" dirty="0">
              <a:effectLst/>
              <a:latin typeface="Raleway" pitchFamily="2" charset="0"/>
              <a:ea typeface="Calibri" panose="020F0502020204030204" pitchFamily="34" charset="0"/>
            </a:endParaRPr>
          </a:p>
          <a:p>
            <a:pPr marL="285750" lvl="0" indent="-285750" algn="l" rtl="0">
              <a:lnSpc>
                <a:spcPct val="90000"/>
              </a:lnSpc>
              <a:spcBef>
                <a:spcPts val="0"/>
              </a:spcBef>
              <a:spcAft>
                <a:spcPts val="0"/>
              </a:spcAft>
              <a:buFont typeface="Arial" panose="020B0604020202020204" pitchFamily="34" charset="0"/>
              <a:buChar char="•"/>
            </a:pPr>
            <a:r>
              <a:rPr lang="en-US" sz="1400" dirty="0">
                <a:solidFill>
                  <a:srgbClr val="222222"/>
                </a:solidFill>
                <a:effectLst/>
                <a:latin typeface="Raleway" pitchFamily="2" charset="0"/>
                <a:ea typeface="Times New Roman" panose="02020603050405020304" pitchFamily="18" charset="0"/>
              </a:rPr>
              <a:t>Is the population with no private insurance equal to the population with no insurance plus the population with public insurance?</a:t>
            </a:r>
            <a:br>
              <a:rPr lang="en-US" sz="1400" dirty="0">
                <a:effectLst/>
                <a:latin typeface="Raleway" pitchFamily="2" charset="0"/>
                <a:ea typeface="Calibri" panose="020F0502020204030204" pitchFamily="34" charset="0"/>
              </a:rPr>
            </a:br>
            <a:endParaRPr lang="en-US" sz="1400" dirty="0">
              <a:effectLst/>
              <a:latin typeface="Raleway" pitchFamily="2" charset="0"/>
              <a:ea typeface="Calibri" panose="020F0502020204030204" pitchFamily="34" charset="0"/>
            </a:endParaRPr>
          </a:p>
          <a:p>
            <a:pPr marL="285750" lvl="0" indent="-285750" algn="l" rtl="0">
              <a:lnSpc>
                <a:spcPct val="90000"/>
              </a:lnSpc>
              <a:spcBef>
                <a:spcPts val="0"/>
              </a:spcBef>
              <a:spcAft>
                <a:spcPts val="0"/>
              </a:spcAft>
              <a:buFont typeface="Arial" panose="020B0604020202020204" pitchFamily="34" charset="0"/>
              <a:buChar char="•"/>
            </a:pPr>
            <a:r>
              <a:rPr lang="en-US" sz="1400" dirty="0">
                <a:solidFill>
                  <a:srgbClr val="222222"/>
                </a:solidFill>
                <a:effectLst/>
                <a:latin typeface="Raleway" pitchFamily="2" charset="0"/>
                <a:ea typeface="Times New Roman" panose="02020603050405020304" pitchFamily="18" charset="0"/>
              </a:rPr>
              <a:t>Is the population with no public coverage equal to the population with private insurance plus the population with no health insurance?</a:t>
            </a:r>
            <a:br>
              <a:rPr lang="en-US" sz="1400" dirty="0">
                <a:effectLst/>
                <a:latin typeface="Calibri" panose="020F0502020204030204" pitchFamily="34" charset="0"/>
                <a:ea typeface="Calibri" panose="020F0502020204030204" pitchFamily="34" charset="0"/>
              </a:rPr>
            </a:br>
            <a:endParaRPr sz="1400" dirty="0">
              <a:solidFill>
                <a:schemeClr val="bg1"/>
              </a:solidFill>
              <a:latin typeface="Raleway"/>
              <a:ea typeface="Raleway"/>
              <a:cs typeface="Raleway"/>
              <a:sym typeface="Raleway"/>
            </a:endParaRPr>
          </a:p>
        </p:txBody>
      </p:sp>
      <p:pic>
        <p:nvPicPr>
          <p:cNvPr id="106" name="Google Shape;106;p19"/>
          <p:cNvPicPr preferRelativeResize="0"/>
          <p:nvPr/>
        </p:nvPicPr>
        <p:blipFill>
          <a:blip r:embed="rId3">
            <a:alphaModFix/>
          </a:blip>
          <a:stretch>
            <a:fillRect/>
          </a:stretch>
        </p:blipFill>
        <p:spPr>
          <a:xfrm>
            <a:off x="5417175" y="4440701"/>
            <a:ext cx="1766224" cy="478250"/>
          </a:xfrm>
          <a:prstGeom prst="rect">
            <a:avLst/>
          </a:prstGeom>
          <a:noFill/>
          <a:ln>
            <a:noFill/>
          </a:ln>
        </p:spPr>
      </p:pic>
    </p:spTree>
    <p:extLst>
      <p:ext uri="{BB962C8B-B14F-4D97-AF65-F5344CB8AC3E}">
        <p14:creationId xmlns:p14="http://schemas.microsoft.com/office/powerpoint/2010/main" val="500883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7"/>
        <p:cNvGrpSpPr/>
        <p:nvPr/>
      </p:nvGrpSpPr>
      <p:grpSpPr>
        <a:xfrm>
          <a:off x="0" y="0"/>
          <a:ext cx="0" cy="0"/>
          <a:chOff x="0" y="0"/>
          <a:chExt cx="0" cy="0"/>
        </a:xfrm>
      </p:grpSpPr>
      <p:sp>
        <p:nvSpPr>
          <p:cNvPr id="128" name="Google Shape;128;p22"/>
          <p:cNvSpPr txBox="1">
            <a:spLocks noGrp="1"/>
          </p:cNvSpPr>
          <p:nvPr>
            <p:ph type="ctrTitle"/>
          </p:nvPr>
        </p:nvSpPr>
        <p:spPr>
          <a:xfrm>
            <a:off x="0" y="0"/>
            <a:ext cx="5274600" cy="5143500"/>
          </a:xfrm>
          <a:prstGeom prst="rect">
            <a:avLst/>
          </a:prstGeom>
          <a:solidFill>
            <a:schemeClr val="accent5">
              <a:lumMod val="75000"/>
            </a:schemeClr>
          </a:solidFill>
        </p:spPr>
        <p:txBody>
          <a:bodyPr spcFirstLastPara="1" wrap="square" lIns="91425" tIns="91425" rIns="91425" bIns="91425" anchor="ctr" anchorCtr="0">
            <a:noAutofit/>
          </a:bodyPr>
          <a:lstStyle/>
          <a:p>
            <a:pPr marL="0" lvl="0" indent="0" algn="l" rtl="0">
              <a:lnSpc>
                <a:spcPct val="90000"/>
              </a:lnSpc>
              <a:spcBef>
                <a:spcPts val="0"/>
              </a:spcBef>
              <a:spcAft>
                <a:spcPts val="0"/>
              </a:spcAft>
              <a:buNone/>
            </a:pPr>
            <a:r>
              <a:rPr lang="en-US" sz="1700" b="1" dirty="0">
                <a:solidFill>
                  <a:schemeClr val="lt1"/>
                </a:solidFill>
                <a:latin typeface="Raleway"/>
                <a:ea typeface="Raleway"/>
                <a:cs typeface="Raleway"/>
                <a:sym typeface="Raleway"/>
              </a:rPr>
              <a:t>The Reliability, Truthfulness, and Correctness of the Content.</a:t>
            </a:r>
            <a:br>
              <a:rPr lang="en-US" sz="1700" dirty="0">
                <a:solidFill>
                  <a:schemeClr val="lt1"/>
                </a:solidFill>
                <a:latin typeface="Raleway"/>
                <a:ea typeface="Raleway"/>
                <a:cs typeface="Raleway"/>
                <a:sym typeface="Raleway"/>
              </a:rPr>
            </a:br>
            <a:br>
              <a:rPr lang="en-US" sz="1700" dirty="0">
                <a:solidFill>
                  <a:schemeClr val="lt1"/>
                </a:solidFill>
                <a:latin typeface="Raleway"/>
                <a:ea typeface="Raleway"/>
                <a:cs typeface="Raleway"/>
                <a:sym typeface="Raleway"/>
              </a:rPr>
            </a:br>
            <a:r>
              <a:rPr lang="en-US" sz="1700" dirty="0">
                <a:solidFill>
                  <a:schemeClr val="lt1"/>
                </a:solidFill>
                <a:latin typeface="Raleway"/>
                <a:ea typeface="Raleway"/>
                <a:cs typeface="Raleway"/>
                <a:sym typeface="Raleway"/>
              </a:rPr>
              <a:t>GIS data sources are often authoritative implicitly because the cost and time required to create them can be sustained only by institutions and technical experts. </a:t>
            </a:r>
            <a:br>
              <a:rPr lang="en-US" sz="1700" dirty="0">
                <a:solidFill>
                  <a:schemeClr val="lt1"/>
                </a:solidFill>
                <a:latin typeface="Raleway"/>
                <a:ea typeface="Raleway"/>
                <a:cs typeface="Raleway"/>
                <a:sym typeface="Raleway"/>
              </a:rPr>
            </a:br>
            <a:br>
              <a:rPr lang="en-US" sz="1700" dirty="0">
                <a:solidFill>
                  <a:schemeClr val="lt1"/>
                </a:solidFill>
                <a:latin typeface="Raleway"/>
                <a:ea typeface="Raleway"/>
                <a:cs typeface="Raleway"/>
                <a:sym typeface="Raleway"/>
              </a:rPr>
            </a:br>
            <a:r>
              <a:rPr lang="en-US" sz="1700" dirty="0">
                <a:solidFill>
                  <a:schemeClr val="lt1"/>
                </a:solidFill>
                <a:latin typeface="Raleway"/>
                <a:ea typeface="Raleway"/>
                <a:cs typeface="Raleway"/>
                <a:sym typeface="Raleway"/>
              </a:rPr>
              <a:t>GPS tracking applications and online mapping venues like Google Maps have made GIS accessible to everyone. In the hands of laymen, these applications are very useful for visualizing spatial data but may lack any quality control, and the data may not conform to privacy requirements or may come from an unauthorized source; the data creator may even be anonymous or pseudonymous, making an effective evaluation of authority impossible.</a:t>
            </a:r>
            <a:br>
              <a:rPr lang="en-US" sz="1700" dirty="0">
                <a:solidFill>
                  <a:schemeClr val="lt1"/>
                </a:solidFill>
                <a:latin typeface="Raleway"/>
                <a:ea typeface="Raleway"/>
                <a:cs typeface="Raleway"/>
                <a:sym typeface="Raleway"/>
              </a:rPr>
            </a:br>
            <a:br>
              <a:rPr lang="en-US" sz="1700" dirty="0">
                <a:solidFill>
                  <a:schemeClr val="lt1"/>
                </a:solidFill>
                <a:latin typeface="Raleway"/>
                <a:ea typeface="Raleway"/>
                <a:cs typeface="Raleway"/>
                <a:sym typeface="Raleway"/>
              </a:rPr>
            </a:br>
            <a:r>
              <a:rPr lang="en-US" sz="1700" dirty="0">
                <a:solidFill>
                  <a:schemeClr val="lt1"/>
                </a:solidFill>
                <a:latin typeface="Raleway"/>
                <a:ea typeface="Raleway"/>
                <a:cs typeface="Raleway"/>
                <a:sym typeface="Raleway"/>
              </a:rPr>
              <a:t>Use the questions to the right to help you evaluate the authority of  a dataset.</a:t>
            </a:r>
            <a:endParaRPr lang="en-US" sz="1800" dirty="0">
              <a:solidFill>
                <a:schemeClr val="lt1"/>
              </a:solidFill>
              <a:latin typeface="Raleway"/>
              <a:ea typeface="Raleway"/>
              <a:cs typeface="Raleway"/>
              <a:sym typeface="Raleway"/>
            </a:endParaRPr>
          </a:p>
        </p:txBody>
      </p:sp>
      <p:sp>
        <p:nvSpPr>
          <p:cNvPr id="129" name="Google Shape;129;p22"/>
          <p:cNvSpPr txBox="1">
            <a:spLocks noGrp="1"/>
          </p:cNvSpPr>
          <p:nvPr>
            <p:ph type="subTitle" idx="1"/>
          </p:nvPr>
        </p:nvSpPr>
        <p:spPr>
          <a:xfrm>
            <a:off x="5274600" y="85742"/>
            <a:ext cx="3869400" cy="4396806"/>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dk1"/>
              </a:buClr>
              <a:buSzPts val="1100"/>
              <a:buFont typeface="Arial"/>
              <a:buNone/>
            </a:pPr>
            <a:r>
              <a:rPr lang="en-US" sz="2700" b="1" dirty="0">
                <a:solidFill>
                  <a:schemeClr val="accent6">
                    <a:lumMod val="50000"/>
                  </a:schemeClr>
                </a:solidFill>
                <a:latin typeface="Raleway"/>
                <a:ea typeface="Raleway"/>
                <a:cs typeface="Raleway"/>
                <a:sym typeface="Raleway"/>
              </a:rPr>
              <a:t>AUTHORITY</a:t>
            </a:r>
          </a:p>
          <a:p>
            <a:pPr marL="0" lvl="0" indent="0" algn="l" rtl="0">
              <a:lnSpc>
                <a:spcPct val="90000"/>
              </a:lnSpc>
              <a:spcBef>
                <a:spcPts val="0"/>
              </a:spcBef>
              <a:spcAft>
                <a:spcPts val="0"/>
              </a:spcAft>
              <a:buClr>
                <a:schemeClr val="dk1"/>
              </a:buClr>
              <a:buSzPts val="1100"/>
              <a:buFont typeface="Arial"/>
              <a:buNone/>
            </a:pPr>
            <a:endParaRPr lang="en-US" sz="1100" b="1" dirty="0">
              <a:solidFill>
                <a:schemeClr val="accent6">
                  <a:lumMod val="50000"/>
                </a:schemeClr>
              </a:solidFill>
              <a:latin typeface="Raleway"/>
              <a:ea typeface="Raleway"/>
              <a:cs typeface="Raleway"/>
              <a:sym typeface="Raleway"/>
            </a:endParaRPr>
          </a:p>
          <a:p>
            <a:pPr marL="285750" lvl="0" indent="-285750" algn="l" rtl="0">
              <a:lnSpc>
                <a:spcPct val="90000"/>
              </a:lnSpc>
              <a:spcBef>
                <a:spcPts val="0"/>
              </a:spcBef>
              <a:spcAft>
                <a:spcPts val="0"/>
              </a:spcAft>
              <a:buClr>
                <a:schemeClr val="dk1"/>
              </a:buClr>
              <a:buSzPts val="1100"/>
              <a:buFont typeface="Arial" panose="020B0604020202020204" pitchFamily="34" charset="0"/>
              <a:buChar char="•"/>
            </a:pPr>
            <a:r>
              <a:rPr lang="en-US" sz="1500" dirty="0">
                <a:solidFill>
                  <a:schemeClr val="accent6">
                    <a:lumMod val="50000"/>
                  </a:schemeClr>
                </a:solidFill>
                <a:latin typeface="Raleway"/>
                <a:ea typeface="Raleway"/>
                <a:cs typeface="Raleway"/>
                <a:sym typeface="Raleway"/>
              </a:rPr>
              <a:t>Who is the author/publisher/ source/sponsor of the data?</a:t>
            </a:r>
          </a:p>
          <a:p>
            <a:pPr marL="285750" lvl="0" indent="-285750" algn="l" rtl="0">
              <a:lnSpc>
                <a:spcPct val="90000"/>
              </a:lnSpc>
              <a:spcBef>
                <a:spcPts val="0"/>
              </a:spcBef>
              <a:spcAft>
                <a:spcPts val="0"/>
              </a:spcAft>
              <a:buClr>
                <a:schemeClr val="dk1"/>
              </a:buClr>
              <a:buSzPts val="1100"/>
              <a:buFont typeface="Arial" panose="020B0604020202020204" pitchFamily="34" charset="0"/>
              <a:buChar char="•"/>
            </a:pPr>
            <a:endParaRPr lang="en-US" sz="1500" dirty="0">
              <a:solidFill>
                <a:schemeClr val="accent6">
                  <a:lumMod val="50000"/>
                </a:schemeClr>
              </a:solidFill>
              <a:latin typeface="Raleway"/>
              <a:ea typeface="Raleway"/>
              <a:cs typeface="Raleway"/>
              <a:sym typeface="Raleway"/>
            </a:endParaRPr>
          </a:p>
          <a:p>
            <a:pPr marL="285750" lvl="0" indent="-285750" algn="l" rtl="0">
              <a:lnSpc>
                <a:spcPct val="90000"/>
              </a:lnSpc>
              <a:spcBef>
                <a:spcPts val="0"/>
              </a:spcBef>
              <a:spcAft>
                <a:spcPts val="0"/>
              </a:spcAft>
              <a:buClr>
                <a:schemeClr val="dk1"/>
              </a:buClr>
              <a:buSzPts val="1100"/>
              <a:buFont typeface="Arial" panose="020B0604020202020204" pitchFamily="34" charset="0"/>
              <a:buChar char="•"/>
            </a:pPr>
            <a:r>
              <a:rPr lang="en-US" sz="1500" dirty="0">
                <a:solidFill>
                  <a:schemeClr val="accent6">
                    <a:lumMod val="50000"/>
                  </a:schemeClr>
                </a:solidFill>
                <a:latin typeface="Raleway"/>
                <a:ea typeface="Raleway"/>
                <a:cs typeface="Raleway"/>
                <a:sym typeface="Raleway"/>
              </a:rPr>
              <a:t>What are the data creator’s credentials or organizational affiliations?</a:t>
            </a:r>
          </a:p>
          <a:p>
            <a:pPr marL="285750" lvl="0" indent="-285750" algn="l" rtl="0">
              <a:lnSpc>
                <a:spcPct val="90000"/>
              </a:lnSpc>
              <a:spcBef>
                <a:spcPts val="0"/>
              </a:spcBef>
              <a:spcAft>
                <a:spcPts val="0"/>
              </a:spcAft>
              <a:buClr>
                <a:schemeClr val="dk1"/>
              </a:buClr>
              <a:buSzPts val="1100"/>
              <a:buFont typeface="Arial" panose="020B0604020202020204" pitchFamily="34" charset="0"/>
              <a:buChar char="•"/>
            </a:pPr>
            <a:endParaRPr lang="en-US" sz="1500" dirty="0">
              <a:solidFill>
                <a:schemeClr val="accent6">
                  <a:lumMod val="50000"/>
                </a:schemeClr>
              </a:solidFill>
              <a:latin typeface="Raleway"/>
              <a:ea typeface="Raleway"/>
              <a:cs typeface="Raleway"/>
              <a:sym typeface="Raleway"/>
            </a:endParaRPr>
          </a:p>
          <a:p>
            <a:pPr marL="285750" lvl="0" indent="-285750" algn="l" rtl="0">
              <a:lnSpc>
                <a:spcPct val="90000"/>
              </a:lnSpc>
              <a:spcBef>
                <a:spcPts val="0"/>
              </a:spcBef>
              <a:spcAft>
                <a:spcPts val="0"/>
              </a:spcAft>
              <a:buClr>
                <a:schemeClr val="dk1"/>
              </a:buClr>
              <a:buSzPts val="1100"/>
              <a:buFont typeface="Arial" panose="020B0604020202020204" pitchFamily="34" charset="0"/>
              <a:buChar char="•"/>
            </a:pPr>
            <a:r>
              <a:rPr lang="en-US" sz="1500" dirty="0">
                <a:solidFill>
                  <a:schemeClr val="accent6">
                    <a:lumMod val="50000"/>
                  </a:schemeClr>
                </a:solidFill>
                <a:latin typeface="Raleway"/>
                <a:ea typeface="Raleway"/>
                <a:cs typeface="Raleway"/>
                <a:sym typeface="Raleway"/>
              </a:rPr>
              <a:t>Is the author qualified to create data for a specific topic?</a:t>
            </a:r>
          </a:p>
          <a:p>
            <a:pPr marL="285750" lvl="0" indent="-285750" algn="l" rtl="0">
              <a:lnSpc>
                <a:spcPct val="90000"/>
              </a:lnSpc>
              <a:spcBef>
                <a:spcPts val="0"/>
              </a:spcBef>
              <a:spcAft>
                <a:spcPts val="0"/>
              </a:spcAft>
              <a:buClr>
                <a:schemeClr val="dk1"/>
              </a:buClr>
              <a:buSzPts val="1100"/>
              <a:buFont typeface="Arial" panose="020B0604020202020204" pitchFamily="34" charset="0"/>
              <a:buChar char="•"/>
            </a:pPr>
            <a:endParaRPr lang="en-US" sz="1500" dirty="0">
              <a:solidFill>
                <a:schemeClr val="accent6">
                  <a:lumMod val="50000"/>
                </a:schemeClr>
              </a:solidFill>
              <a:latin typeface="Raleway"/>
              <a:ea typeface="Raleway"/>
              <a:cs typeface="Raleway"/>
              <a:sym typeface="Raleway"/>
            </a:endParaRPr>
          </a:p>
          <a:p>
            <a:pPr marL="285750" lvl="0" indent="-285750" algn="l" rtl="0">
              <a:lnSpc>
                <a:spcPct val="90000"/>
              </a:lnSpc>
              <a:spcBef>
                <a:spcPts val="0"/>
              </a:spcBef>
              <a:spcAft>
                <a:spcPts val="0"/>
              </a:spcAft>
              <a:buClr>
                <a:schemeClr val="dk1"/>
              </a:buClr>
              <a:buSzPts val="1100"/>
              <a:buFont typeface="Arial" panose="020B0604020202020204" pitchFamily="34" charset="0"/>
              <a:buChar char="•"/>
            </a:pPr>
            <a:r>
              <a:rPr lang="en-US" sz="1500" dirty="0">
                <a:solidFill>
                  <a:schemeClr val="accent6">
                    <a:lumMod val="50000"/>
                  </a:schemeClr>
                </a:solidFill>
                <a:latin typeface="Raleway"/>
                <a:ea typeface="Raleway"/>
                <a:cs typeface="Raleway"/>
                <a:sym typeface="Raleway"/>
              </a:rPr>
              <a:t>Is there contact information, such as a publisher or email address in the record?</a:t>
            </a:r>
          </a:p>
          <a:p>
            <a:pPr marL="285750" lvl="0" indent="-285750" algn="l" rtl="0">
              <a:lnSpc>
                <a:spcPct val="90000"/>
              </a:lnSpc>
              <a:spcBef>
                <a:spcPts val="0"/>
              </a:spcBef>
              <a:spcAft>
                <a:spcPts val="0"/>
              </a:spcAft>
              <a:buClr>
                <a:schemeClr val="dk1"/>
              </a:buClr>
              <a:buSzPts val="1100"/>
              <a:buFont typeface="Arial" panose="020B0604020202020204" pitchFamily="34" charset="0"/>
              <a:buChar char="•"/>
            </a:pPr>
            <a:endParaRPr lang="en-US" sz="1500" dirty="0">
              <a:solidFill>
                <a:schemeClr val="accent6">
                  <a:lumMod val="50000"/>
                </a:schemeClr>
              </a:solidFill>
              <a:latin typeface="Raleway"/>
              <a:ea typeface="Raleway"/>
              <a:cs typeface="Raleway"/>
              <a:sym typeface="Raleway"/>
            </a:endParaRPr>
          </a:p>
          <a:p>
            <a:pPr marL="285750" lvl="0" indent="-285750" algn="l" rtl="0">
              <a:lnSpc>
                <a:spcPct val="90000"/>
              </a:lnSpc>
              <a:spcBef>
                <a:spcPts val="0"/>
              </a:spcBef>
              <a:spcAft>
                <a:spcPts val="0"/>
              </a:spcAft>
              <a:buClr>
                <a:schemeClr val="dk1"/>
              </a:buClr>
              <a:buSzPts val="1100"/>
              <a:buFont typeface="Arial" panose="020B0604020202020204" pitchFamily="34" charset="0"/>
              <a:buChar char="•"/>
            </a:pPr>
            <a:r>
              <a:rPr lang="en-US" sz="1500" dirty="0">
                <a:solidFill>
                  <a:schemeClr val="accent6">
                    <a:lumMod val="50000"/>
                  </a:schemeClr>
                </a:solidFill>
                <a:latin typeface="Raleway"/>
                <a:ea typeface="Raleway"/>
                <a:cs typeface="Raleway"/>
                <a:sym typeface="Raleway"/>
              </a:rPr>
              <a:t>Does the URL reveal anything about the author or source? (Examples: .com, .</a:t>
            </a:r>
            <a:r>
              <a:rPr lang="en-US" sz="1500" dirty="0" err="1">
                <a:solidFill>
                  <a:schemeClr val="accent6">
                    <a:lumMod val="50000"/>
                  </a:schemeClr>
                </a:solidFill>
                <a:latin typeface="Raleway"/>
                <a:ea typeface="Raleway"/>
                <a:cs typeface="Raleway"/>
                <a:sym typeface="Raleway"/>
              </a:rPr>
              <a:t>edu</a:t>
            </a:r>
            <a:r>
              <a:rPr lang="en-US" sz="1500" dirty="0">
                <a:solidFill>
                  <a:schemeClr val="accent6">
                    <a:lumMod val="50000"/>
                  </a:schemeClr>
                </a:solidFill>
                <a:latin typeface="Raleway"/>
                <a:ea typeface="Raleway"/>
                <a:cs typeface="Raleway"/>
                <a:sym typeface="Raleway"/>
              </a:rPr>
              <a:t>, .gov, .org, </a:t>
            </a:r>
            <a:r>
              <a:rPr lang="en-US" sz="1500" dirty="0" err="1">
                <a:solidFill>
                  <a:schemeClr val="accent6">
                    <a:lumMod val="50000"/>
                  </a:schemeClr>
                </a:solidFill>
                <a:latin typeface="Raleway"/>
                <a:ea typeface="Raleway"/>
                <a:cs typeface="Raleway"/>
                <a:sym typeface="Raleway"/>
              </a:rPr>
              <a:t>.net</a:t>
            </a:r>
            <a:r>
              <a:rPr lang="en-US" sz="1500" dirty="0">
                <a:solidFill>
                  <a:schemeClr val="accent6">
                    <a:lumMod val="50000"/>
                  </a:schemeClr>
                </a:solidFill>
                <a:latin typeface="Raleway"/>
                <a:ea typeface="Raleway"/>
                <a:cs typeface="Raleway"/>
                <a:sym typeface="Raleway"/>
              </a:rPr>
              <a:t>)</a:t>
            </a:r>
          </a:p>
        </p:txBody>
      </p:sp>
      <p:pic>
        <p:nvPicPr>
          <p:cNvPr id="130" name="Google Shape;130;p22"/>
          <p:cNvPicPr preferRelativeResize="0"/>
          <p:nvPr/>
        </p:nvPicPr>
        <p:blipFill>
          <a:blip r:embed="rId3">
            <a:alphaModFix/>
          </a:blip>
          <a:stretch>
            <a:fillRect/>
          </a:stretch>
        </p:blipFill>
        <p:spPr>
          <a:xfrm>
            <a:off x="5420350" y="4482548"/>
            <a:ext cx="1764793" cy="47370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4"/>
        <p:cNvGrpSpPr/>
        <p:nvPr/>
      </p:nvGrpSpPr>
      <p:grpSpPr>
        <a:xfrm>
          <a:off x="0" y="0"/>
          <a:ext cx="0" cy="0"/>
          <a:chOff x="0" y="0"/>
          <a:chExt cx="0" cy="0"/>
        </a:xfrm>
      </p:grpSpPr>
      <p:sp>
        <p:nvSpPr>
          <p:cNvPr id="95" name="Google Shape;95;p18"/>
          <p:cNvSpPr/>
          <p:nvPr/>
        </p:nvSpPr>
        <p:spPr>
          <a:xfrm>
            <a:off x="-125" y="4229325"/>
            <a:ext cx="9144000" cy="957900"/>
          </a:xfrm>
          <a:prstGeom prst="rect">
            <a:avLst/>
          </a:prstGeom>
          <a:solidFill>
            <a:schemeClr val="accent5">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98" name="Google Shape;98;p18"/>
          <p:cNvPicPr preferRelativeResize="0"/>
          <p:nvPr/>
        </p:nvPicPr>
        <p:blipFill rotWithShape="1">
          <a:blip r:embed="rId3">
            <a:alphaModFix/>
          </a:blip>
          <a:srcRect t="970" b="970"/>
          <a:stretch/>
        </p:blipFill>
        <p:spPr>
          <a:xfrm>
            <a:off x="311700" y="4333148"/>
            <a:ext cx="2660903" cy="706516"/>
          </a:xfrm>
          <a:prstGeom prst="rect">
            <a:avLst/>
          </a:prstGeom>
          <a:noFill/>
          <a:ln>
            <a:noFill/>
          </a:ln>
        </p:spPr>
      </p:pic>
      <p:pic>
        <p:nvPicPr>
          <p:cNvPr id="2" name="image5.png" descr="Map&#10;&#10;Description automatically generated">
            <a:extLst>
              <a:ext uri="{FF2B5EF4-FFF2-40B4-BE49-F238E27FC236}">
                <a16:creationId xmlns:a16="http://schemas.microsoft.com/office/drawing/2014/main" id="{BB641CA8-79FD-DFFF-7351-F53427C19FE0}"/>
              </a:ext>
            </a:extLst>
          </p:cNvPr>
          <p:cNvPicPr/>
          <p:nvPr/>
        </p:nvPicPr>
        <p:blipFill>
          <a:blip r:embed="rId4"/>
          <a:srcRect/>
          <a:stretch>
            <a:fillRect/>
          </a:stretch>
        </p:blipFill>
        <p:spPr>
          <a:xfrm>
            <a:off x="0" y="1"/>
            <a:ext cx="6697134" cy="4081764"/>
          </a:xfrm>
          <a:prstGeom prst="rect">
            <a:avLst/>
          </a:prstGeom>
          <a:ln/>
        </p:spPr>
      </p:pic>
      <p:sp>
        <p:nvSpPr>
          <p:cNvPr id="4" name="Text Placeholder 3">
            <a:extLst>
              <a:ext uri="{FF2B5EF4-FFF2-40B4-BE49-F238E27FC236}">
                <a16:creationId xmlns:a16="http://schemas.microsoft.com/office/drawing/2014/main" id="{4FC48531-F097-6BD5-D48B-ECAAD84337EC}"/>
              </a:ext>
            </a:extLst>
          </p:cNvPr>
          <p:cNvSpPr>
            <a:spLocks noGrp="1"/>
          </p:cNvSpPr>
          <p:nvPr>
            <p:ph type="body" idx="1"/>
          </p:nvPr>
        </p:nvSpPr>
        <p:spPr>
          <a:xfrm>
            <a:off x="6697134" y="-1"/>
            <a:ext cx="2446741" cy="4229325"/>
          </a:xfrm>
        </p:spPr>
        <p:txBody>
          <a:bodyPr/>
          <a:lstStyle/>
          <a:p>
            <a:pPr marL="0" lvl="0" indent="0" algn="l" rtl="0">
              <a:lnSpc>
                <a:spcPct val="90000"/>
              </a:lnSpc>
              <a:spcBef>
                <a:spcPts val="0"/>
              </a:spcBef>
              <a:spcAft>
                <a:spcPts val="0"/>
              </a:spcAft>
              <a:buClr>
                <a:schemeClr val="dk1"/>
              </a:buClr>
              <a:buSzPts val="1100"/>
              <a:buFont typeface="Arial"/>
              <a:buNone/>
            </a:pPr>
            <a:r>
              <a:rPr lang="en-US" sz="1400" dirty="0">
                <a:solidFill>
                  <a:schemeClr val="accent6">
                    <a:lumMod val="50000"/>
                  </a:schemeClr>
                </a:solidFill>
                <a:latin typeface="Raleway"/>
                <a:ea typeface="Raleway"/>
                <a:cs typeface="Raleway"/>
                <a:sym typeface="Raleway"/>
              </a:rPr>
              <a:t>To the far left is a user-generated shapefile of Baltimore Police Districts, with a detail, near-left.</a:t>
            </a:r>
          </a:p>
          <a:p>
            <a:pPr marL="0" lvl="0" indent="0" algn="l" rtl="0">
              <a:lnSpc>
                <a:spcPct val="90000"/>
              </a:lnSpc>
              <a:spcBef>
                <a:spcPts val="0"/>
              </a:spcBef>
              <a:spcAft>
                <a:spcPts val="0"/>
              </a:spcAft>
              <a:buClr>
                <a:schemeClr val="dk1"/>
              </a:buClr>
              <a:buSzPts val="1100"/>
              <a:buFont typeface="Arial"/>
              <a:buNone/>
            </a:pPr>
            <a:endParaRPr lang="en-US" sz="1400" dirty="0">
              <a:solidFill>
                <a:schemeClr val="accent6">
                  <a:lumMod val="50000"/>
                </a:schemeClr>
              </a:solidFill>
              <a:latin typeface="Raleway"/>
              <a:ea typeface="Raleway"/>
              <a:cs typeface="Raleway"/>
              <a:sym typeface="Raleway"/>
            </a:endParaRPr>
          </a:p>
          <a:p>
            <a:pPr marL="0" lvl="0" indent="0" algn="l" rtl="0">
              <a:lnSpc>
                <a:spcPct val="90000"/>
              </a:lnSpc>
              <a:spcBef>
                <a:spcPts val="0"/>
              </a:spcBef>
              <a:spcAft>
                <a:spcPts val="0"/>
              </a:spcAft>
              <a:buClr>
                <a:schemeClr val="dk1"/>
              </a:buClr>
              <a:buSzPts val="1100"/>
              <a:buFont typeface="Arial"/>
              <a:buNone/>
            </a:pPr>
            <a:r>
              <a:rPr lang="en-US" sz="1400" dirty="0">
                <a:solidFill>
                  <a:schemeClr val="accent6">
                    <a:lumMod val="50000"/>
                  </a:schemeClr>
                </a:solidFill>
                <a:latin typeface="Raleway"/>
                <a:ea typeface="Raleway"/>
                <a:cs typeface="Raleway"/>
                <a:sym typeface="Raleway"/>
              </a:rPr>
              <a:t>The detail shows that there are significant data quality issues, including overlapping boundary  and dangling nodes, making this marginally useful as a visualization, but unsuitable for any analysis.  </a:t>
            </a:r>
          </a:p>
          <a:p>
            <a:pPr marL="0" lvl="0" indent="0" algn="l" rtl="0">
              <a:lnSpc>
                <a:spcPct val="90000"/>
              </a:lnSpc>
              <a:spcBef>
                <a:spcPts val="0"/>
              </a:spcBef>
              <a:spcAft>
                <a:spcPts val="0"/>
              </a:spcAft>
              <a:buClr>
                <a:schemeClr val="dk1"/>
              </a:buClr>
              <a:buSzPts val="1100"/>
              <a:buFont typeface="Arial"/>
              <a:buNone/>
            </a:pPr>
            <a:endParaRPr lang="en-US" sz="1400" dirty="0">
              <a:solidFill>
                <a:schemeClr val="accent6">
                  <a:lumMod val="50000"/>
                </a:schemeClr>
              </a:solidFill>
              <a:latin typeface="Raleway"/>
              <a:ea typeface="Raleway"/>
              <a:cs typeface="Raleway"/>
              <a:sym typeface="Raleway"/>
            </a:endParaRPr>
          </a:p>
          <a:p>
            <a:pPr marL="0" lvl="0" indent="0" algn="l" rtl="0">
              <a:lnSpc>
                <a:spcPct val="90000"/>
              </a:lnSpc>
              <a:spcBef>
                <a:spcPts val="0"/>
              </a:spcBef>
              <a:spcAft>
                <a:spcPts val="0"/>
              </a:spcAft>
              <a:buClr>
                <a:schemeClr val="dk1"/>
              </a:buClr>
              <a:buSzPts val="1100"/>
              <a:buFont typeface="Arial"/>
              <a:buNone/>
            </a:pPr>
            <a:r>
              <a:rPr lang="en-US" sz="1400" dirty="0">
                <a:solidFill>
                  <a:schemeClr val="accent6">
                    <a:lumMod val="50000"/>
                  </a:schemeClr>
                </a:solidFill>
                <a:latin typeface="Raleway"/>
                <a:ea typeface="Raleway"/>
                <a:cs typeface="Raleway"/>
                <a:sym typeface="Raleway"/>
              </a:rPr>
              <a:t>An authoritative source must be identified to supply the required data to guarantee other aspects of the CRAAP Test.</a:t>
            </a:r>
          </a:p>
          <a:p>
            <a:pPr marL="0" lvl="0" indent="0" algn="l" rtl="0">
              <a:lnSpc>
                <a:spcPct val="90000"/>
              </a:lnSpc>
              <a:spcBef>
                <a:spcPts val="0"/>
              </a:spcBef>
              <a:spcAft>
                <a:spcPts val="0"/>
              </a:spcAft>
              <a:buClr>
                <a:schemeClr val="dk1"/>
              </a:buClr>
              <a:buSzPts val="1100"/>
              <a:buFont typeface="Arial"/>
              <a:buNone/>
            </a:pPr>
            <a:endParaRPr lang="en-US" sz="1600" dirty="0">
              <a:solidFill>
                <a:schemeClr val="accent6">
                  <a:lumMod val="50000"/>
                </a:schemeClr>
              </a:solidFill>
              <a:latin typeface="Raleway"/>
              <a:ea typeface="Raleway"/>
              <a:cs typeface="Raleway"/>
              <a:sym typeface="Raleway"/>
            </a:endParaRPr>
          </a:p>
          <a:p>
            <a:endParaRPr lang="en-US" dirty="0"/>
          </a:p>
        </p:txBody>
      </p:sp>
    </p:spTree>
    <p:extLst>
      <p:ext uri="{BB962C8B-B14F-4D97-AF65-F5344CB8AC3E}">
        <p14:creationId xmlns:p14="http://schemas.microsoft.com/office/powerpoint/2010/main" val="380199106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3831</TotalTime>
  <Words>2440</Words>
  <Application>Microsoft Office PowerPoint</Application>
  <PresentationFormat>On-screen Show (16:9)</PresentationFormat>
  <Paragraphs>135</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Raleway</vt:lpstr>
      <vt:lpstr>Times New Roman</vt:lpstr>
      <vt:lpstr>Simple Light</vt:lpstr>
      <vt:lpstr>Evaluating GIS Data Using the Currency, Relevance, Authority, Accuracy, and Purpose (CRAAP) Test</vt:lpstr>
      <vt:lpstr>ABOUT</vt:lpstr>
      <vt:lpstr>The CRAAP Test</vt:lpstr>
      <vt:lpstr>Timeliness of the Information:  Currency refers to both how recent data are, and also to when it was updated.  Some data providers might revise existing data sources instead of creating new ones with every update.  When evaluating the currency of a dataset use the  questions to the right to get an idea of when the data was created, when it was revised, and if it is current enough for your needs.</vt:lpstr>
      <vt:lpstr>PowerPoint Presentation</vt:lpstr>
      <vt:lpstr>Importance of the Information for Your Needs  The relevance of data is determined by the  project research questions including things like study area, spatial unit of analysis, and the populations or phenomenon being studied.   In GIS, this criterion can be expanded to include selecting a data model, scale, and cartographic considerations.   Adding data like street lines and other infrastructure can give context to an analysis and make the map more effective at communicating spatial patterns.   Use the questions to the right to help determine the relevance of a data source for your project.</vt:lpstr>
      <vt:lpstr>Selecting relevant data also requires comprehensive familiarity with available data, including what the data represent and, equally important, what they do not represent. For example, when searching for ACS data about health insurance status and poverty level, we can find three tables and a sample of their attributes:   C27016. Health Insurance Coverage Status by Ratio of Income to Poverty Level in the Past 12 Months by Age  Under 1.00 of poverty threshold — 19 to 64 years — with health insurance coverage  Under 1.00 of poverty threshold — 19 to 64 years — no health insurance coverage   C27017. Private Health Insurance by Ratio of Income to Poverty Level in the Past 12 Months by Age  Under 1.00 of poverty threshold — 19 to 64 years — with private health insurance  Under 1.00 of poverty threshold — 19 to 64 years — no private health insurance   C27018. Public Health Insurance by Ratio of Income to Poverty Level in the Past 12 Months by Age  Under 1.00 of poverty threshold — 19 to 64 years — with public coverage  Under 1.00 of poverty threshold — 19 to 64 years — no public coverage    </vt:lpstr>
      <vt:lpstr>The Reliability, Truthfulness, and Correctness of the Content.  GIS data sources are often authoritative implicitly because the cost and time required to create them can be sustained only by institutions and technical experts.   GPS tracking applications and online mapping venues like Google Maps have made GIS accessible to everyone. In the hands of laymen, these applications are very useful for visualizing spatial data but may lack any quality control, and the data may not conform to privacy requirements or may come from an unauthorized source; the data creator may even be anonymous or pseudonymous, making an effective evaluation of authority impossible.  Use the questions to the right to help you evaluate the authority of  a dataset.</vt:lpstr>
      <vt:lpstr>PowerPoint Presentation</vt:lpstr>
      <vt:lpstr>The Reliability, Truthfulness, and Correctness of the Content.  Accuracy is the most expansive criterion in the context of GIS. As Bolstad* states, “An accurate observation reflects the true shape, location or characteristics of the phenomenon represented in GIS” (p. 621) and further defines four parameters of accuracy in GIS:  Positional Accuracy: how close the GIS model is to the real location.   Attribute Accuracy: or statistical errors between the attribute data and the population based population-based on sampling.   Logical Consistency: or the presence or lack of paradoxes, such as a building site that is located in a water body.   Completeness: how well the data reflect the frequency of real-world phenomena.   *Bolstad, Paul. GIS Fundamentals: A First Text on Geographic Information Systems. 3rd ed. Ann Arbor, MI: XanEdu Publishing Inc., 2019.  </vt:lpstr>
      <vt:lpstr>PowerPoint Presentation</vt:lpstr>
      <vt:lpstr>PowerPoint Presentation</vt:lpstr>
      <vt:lpstr>Attribute Accuracy and the Margin of Error- The American Community Survey (ACS)</vt:lpstr>
      <vt:lpstr>Understanding and Navigating Margin of Error (MOE) in ACS Data</vt:lpstr>
      <vt:lpstr>    Attribute Accuracy  and the Margin of Error            </vt:lpstr>
      <vt:lpstr>The Reason the Information Exists  Like all information, every dataset has an agenda behind its creation.   The evolution of the U. S Decennial Census is a good example of how data collection is motivated by changing priorities. The original mandate in the enumeration clause of the Constitution (U.S. Const. Art. 1 §§ 1 &amp; 2) was to count the population. However, motivated in part by the industrialization of the economy and changing demographic characteristics of the population in the mid-nineteenth century, the Census has expanded its range of data collection, and now includes extensive surveillance with the American Community Survey intercensal data which provides data more representative of current and economic conditions and provide more responsive funding.  </vt:lpstr>
      <vt:lpstr> </vt:lpstr>
      <vt:lpstr>    Follow Up Questions            </vt:lpstr>
      <vt:lpstr>    Follow Up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Erin Nevius</dc:creator>
  <cp:lastModifiedBy>Bryan Fuller</cp:lastModifiedBy>
  <cp:revision>38</cp:revision>
  <dcterms:modified xsi:type="dcterms:W3CDTF">2024-06-28T01:44:59Z</dcterms:modified>
</cp:coreProperties>
</file>