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4"/>
  </p:notesMasterIdLst>
  <p:sldIdLst>
    <p:sldId id="261" r:id="rId2"/>
    <p:sldId id="262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E8752E-97CF-4A3C-A948-9E8240656DDF}" v="2" dt="2021-07-26T19:37:57.9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>
      <p:cViewPr varScale="1">
        <p:scale>
          <a:sx n="76" d="100"/>
          <a:sy n="76" d="100"/>
        </p:scale>
        <p:origin x="146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FE861C-486B-4E18-A0E9-A790238A915C}" type="datetimeFigureOut">
              <a:rPr lang="en-US" smtClean="0"/>
              <a:t>7/26/2021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11066-0135-4CAA-8AD4-89A97190AC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Pseudoscience promoters use web and social media to spread hyperbole and misinformation</a:t>
            </a:r>
          </a:p>
          <a:p>
            <a:endParaRPr lang="en-US" dirty="0"/>
          </a:p>
          <a:p>
            <a:r>
              <a:rPr lang="en-US" dirty="0"/>
              <a:t>Attempt to sound scientific to appear credible</a:t>
            </a:r>
          </a:p>
          <a:p>
            <a:endParaRPr lang="en-US" dirty="0"/>
          </a:p>
          <a:p>
            <a:r>
              <a:rPr lang="en-US" dirty="0"/>
              <a:t>Appeal to intuition and emotion rather than reason and logic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697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Hypothesis testing and the experimental method are typically absent from pseudoscientific studies</a:t>
            </a:r>
          </a:p>
          <a:p>
            <a:endParaRPr lang="en-US" dirty="0"/>
          </a:p>
          <a:p>
            <a:r>
              <a:rPr lang="en-US" dirty="0"/>
              <a:t>Arguments are based on stories and anecdotes and may incorporate literary and mystical language</a:t>
            </a:r>
          </a:p>
          <a:p>
            <a:endParaRPr lang="en-US" dirty="0"/>
          </a:p>
          <a:p>
            <a:r>
              <a:rPr lang="en-US" dirty="0"/>
              <a:t>Pseudoscientific language may sound scientific but is usually vague and imprecise</a:t>
            </a:r>
          </a:p>
          <a:p>
            <a:endParaRPr lang="en-US" dirty="0"/>
          </a:p>
          <a:p>
            <a:r>
              <a:rPr lang="en-US" dirty="0"/>
              <a:t>Author’s may “cherry pick” studies that support their claims and ignore others that refute them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1840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Magical thinking appeals to intuitive and common-sense reasoning and is associated with animism, spurious similarity, and mistaken cause and effect thought processes</a:t>
            </a:r>
          </a:p>
          <a:p>
            <a:endParaRPr lang="en-US" dirty="0"/>
          </a:p>
          <a:p>
            <a:r>
              <a:rPr lang="en-US" dirty="0"/>
              <a:t>The audience that pseudoscientists aim to reach is general, non-technical readers unlike science which is geared toward specialists</a:t>
            </a:r>
          </a:p>
          <a:p>
            <a:endParaRPr lang="en-US" dirty="0"/>
          </a:p>
          <a:p>
            <a:r>
              <a:rPr lang="en-US" dirty="0"/>
              <a:t>Pseudoscience often is associated with profit motives and attempts to sell a particular product or service which is never the case in scientific studies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82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Pseudoscience advocates organic food to GMOs</a:t>
            </a:r>
          </a:p>
          <a:p>
            <a:endParaRPr lang="en-US" dirty="0"/>
          </a:p>
          <a:p>
            <a:r>
              <a:rPr lang="en-US" dirty="0"/>
              <a:t>Prefer environmentally friendly alternatives to chemical products</a:t>
            </a:r>
          </a:p>
          <a:p>
            <a:endParaRPr lang="en-US" dirty="0"/>
          </a:p>
          <a:p>
            <a:r>
              <a:rPr lang="en-US" dirty="0"/>
              <a:t>Alternative health and medical treatments safer than conventional ones</a:t>
            </a:r>
          </a:p>
          <a:p>
            <a:endParaRPr lang="en-US" dirty="0"/>
          </a:p>
          <a:p>
            <a:r>
              <a:rPr lang="en-US" dirty="0"/>
              <a:t>Disinterest and disbelief in empirical research and methods of science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58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 fake news and pseudoscience used exaggerated headlines to attract audiences</a:t>
            </a:r>
          </a:p>
          <a:p>
            <a:endParaRPr lang="en-US" dirty="0"/>
          </a:p>
          <a:p>
            <a:r>
              <a:rPr lang="en-US" dirty="0"/>
              <a:t>Entice the reader into buying newspapers or bogus remedies</a:t>
            </a:r>
          </a:p>
          <a:p>
            <a:endParaRPr lang="en-US" dirty="0"/>
          </a:p>
          <a:p>
            <a:r>
              <a:rPr lang="en-US" dirty="0"/>
              <a:t>Bold headlines with little or no research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747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radio began to eclipse popularity of newspapers, pseudoscience moved to the airwaves</a:t>
            </a:r>
          </a:p>
          <a:p>
            <a:endParaRPr lang="en-US" dirty="0"/>
          </a:p>
          <a:p>
            <a:r>
              <a:rPr lang="en-US" dirty="0"/>
              <a:t>Announcers would promote pseudoscience products in between programs</a:t>
            </a:r>
          </a:p>
          <a:p>
            <a:endParaRPr lang="en-US" dirty="0"/>
          </a:p>
          <a:p>
            <a:r>
              <a:rPr lang="en-US" dirty="0"/>
              <a:t>In the ‘fifties, TV’s popularity began to affect radio ratings</a:t>
            </a:r>
          </a:p>
          <a:p>
            <a:endParaRPr lang="en-US" dirty="0"/>
          </a:p>
          <a:p>
            <a:r>
              <a:rPr lang="en-US" dirty="0"/>
              <a:t>Radio hosts discovered that audiences liked programs about supernatural, miracle cures, and extraordinary abilities</a:t>
            </a:r>
          </a:p>
          <a:p>
            <a:endParaRPr lang="en-US" dirty="0"/>
          </a:p>
          <a:p>
            <a:r>
              <a:rPr lang="en-US" dirty="0"/>
              <a:t>They started offering these programs regularly to boost ratings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02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popularity of the web attracted pseudoscience promoters</a:t>
            </a:r>
          </a:p>
          <a:p>
            <a:endParaRPr lang="en-US" dirty="0"/>
          </a:p>
          <a:p>
            <a:r>
              <a:rPr lang="en-US" dirty="0"/>
              <a:t>Sophisticated web design became easier and more accessible to the public</a:t>
            </a:r>
          </a:p>
          <a:p>
            <a:endParaRPr lang="en-US" dirty="0"/>
          </a:p>
          <a:p>
            <a:r>
              <a:rPr lang="en-US" dirty="0"/>
              <a:t>Amateurs could create sophisticated pseudoscience websites difficult to tell from real ones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3785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Pseudoscience purveyors portray scientists as an insular group that only communicates with peers</a:t>
            </a:r>
          </a:p>
          <a:p>
            <a:endParaRPr lang="en-US" dirty="0"/>
          </a:p>
          <a:p>
            <a:r>
              <a:rPr lang="en-US" dirty="0"/>
              <a:t>Scientists alleged to have commercial and political ties that make them suspect</a:t>
            </a:r>
          </a:p>
          <a:p>
            <a:endParaRPr lang="en-US" dirty="0"/>
          </a:p>
          <a:p>
            <a:r>
              <a:rPr lang="en-US" dirty="0"/>
              <a:t>They conduct research without regard for environmental and social impact</a:t>
            </a:r>
          </a:p>
          <a:p>
            <a:endParaRPr lang="en-US" dirty="0"/>
          </a:p>
          <a:p>
            <a:r>
              <a:rPr lang="en-US" dirty="0"/>
              <a:t>Mainstream media is also beholden to corporate advertisers and cannot communicate unbiased news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1055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Alternative science sources makes consumers feel in control</a:t>
            </a:r>
          </a:p>
          <a:p>
            <a:endParaRPr lang="en-US" dirty="0"/>
          </a:p>
          <a:p>
            <a:r>
              <a:rPr lang="en-US" dirty="0"/>
              <a:t>Identify with like-minded users who frequent alternative sites</a:t>
            </a:r>
          </a:p>
          <a:p>
            <a:endParaRPr lang="en-US" dirty="0"/>
          </a:p>
          <a:p>
            <a:r>
              <a:rPr lang="en-US" dirty="0"/>
              <a:t>Fake products may still have real effects if users choose to believe in them</a:t>
            </a:r>
          </a:p>
          <a:p>
            <a:endParaRPr lang="en-US" dirty="0"/>
          </a:p>
          <a:p>
            <a:r>
              <a:rPr lang="en-US" dirty="0"/>
              <a:t>Users needing help are motivated to believe rather than question evidence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426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Distinguishing pseudoscience from genuine science can be challenging</a:t>
            </a:r>
          </a:p>
          <a:p>
            <a:endParaRPr lang="en-US" dirty="0"/>
          </a:p>
          <a:p>
            <a:r>
              <a:rPr lang="en-US" dirty="0"/>
              <a:t>Fake science is characterized by sweeping generalities and short on details</a:t>
            </a:r>
          </a:p>
          <a:p>
            <a:endParaRPr lang="en-US" dirty="0"/>
          </a:p>
          <a:p>
            <a:r>
              <a:rPr lang="en-US" dirty="0"/>
              <a:t>Publications in which pseudoscience appears are seldom peer reviewed</a:t>
            </a:r>
          </a:p>
          <a:p>
            <a:endParaRPr lang="en-US" dirty="0"/>
          </a:p>
          <a:p>
            <a:r>
              <a:rPr lang="en-US" dirty="0"/>
              <a:t>Methodology and evidence are minimal or missing altogether</a:t>
            </a:r>
          </a:p>
          <a:p>
            <a:endParaRPr lang="en-US" dirty="0"/>
          </a:p>
          <a:p>
            <a:r>
              <a:rPr lang="en-US" dirty="0"/>
              <a:t>Evidence may be unreliable (e.g. subjective validation)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557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Pseudoscience is characterized by shoddy scholarship suggesting a weak grasp of literature by author</a:t>
            </a:r>
          </a:p>
          <a:p>
            <a:endParaRPr lang="en-US" dirty="0"/>
          </a:p>
          <a:p>
            <a:r>
              <a:rPr lang="en-US" dirty="0"/>
              <a:t>Citations are often lacking and authors cite obscure or outdated research that may have been refuted</a:t>
            </a:r>
          </a:p>
          <a:p>
            <a:endParaRPr lang="en-US" dirty="0"/>
          </a:p>
          <a:p>
            <a:r>
              <a:rPr lang="en-US" dirty="0"/>
              <a:t>Studies may be funded by organizations that are biased toward funding research that supports their interests or lack funding at all</a:t>
            </a:r>
          </a:p>
          <a:p>
            <a:endParaRPr lang="en-US" dirty="0"/>
          </a:p>
          <a:p>
            <a:r>
              <a:rPr lang="en-US" dirty="0"/>
              <a:t>Authors often have advanced degrees in unrelated fields or from dubious institutions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11066-0135-4CAA-8AD4-89A97190AC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311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2A9B7A3-89C7-4444-BB11-FE08B3C3A3C4}"/>
              </a:ext>
            </a:extLst>
          </p:cNvPr>
          <p:cNvSpPr txBox="1">
            <a:spLocks/>
          </p:cNvSpPr>
          <p:nvPr userDrawn="1"/>
        </p:nvSpPr>
        <p:spPr>
          <a:xfrm>
            <a:off x="3124200" y="635634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i="1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Teaching About Fake New: Lesson Plans for Different Disciplines and Audiences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A8D04F0B-464A-F54B-BE0D-C354670B02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9684C66B-C538-404A-85C9-1E4AEB6597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Search the ACRL Sandbox for more with #</a:t>
            </a:r>
            <a:r>
              <a:rPr lang="en-US" dirty="0" err="1"/>
              <a:t>fakenews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99AC4C-6278-E347-9557-E56541852D36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E666A2-83BD-1341-829D-BE5B62BDE060}"/>
              </a:ext>
            </a:extLst>
          </p:cNvPr>
          <p:cNvSpPr/>
          <p:nvPr userDrawn="1"/>
        </p:nvSpPr>
        <p:spPr>
          <a:xfrm>
            <a:off x="6556248" y="6301421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Teaching About Fake News: Lesson Plans for Different Disciplines and Audiences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24BDA0-E35D-4A46-B47B-77B6E095B4A9}"/>
              </a:ext>
            </a:extLst>
          </p:cNvPr>
          <p:cNvSpPr txBox="1"/>
          <p:nvPr userDrawn="1"/>
        </p:nvSpPr>
        <p:spPr>
          <a:xfrm>
            <a:off x="6553200" y="6308725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Teaching About Fake News: Lesson Plans for Different Disciplines and Audiences</a:t>
            </a:r>
          </a:p>
          <a:p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082B1F9-A70E-2E46-9F4F-A2C55B4FAA8B}"/>
              </a:ext>
            </a:extLst>
          </p:cNvPr>
          <p:cNvSpPr/>
          <p:nvPr userDrawn="1"/>
        </p:nvSpPr>
        <p:spPr>
          <a:xfrm>
            <a:off x="6364161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ABF082-2F5F-5E49-A124-55AC2F6739F9}"/>
              </a:ext>
            </a:extLst>
          </p:cNvPr>
          <p:cNvSpPr/>
          <p:nvPr userDrawn="1"/>
        </p:nvSpPr>
        <p:spPr>
          <a:xfrm>
            <a:off x="65532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B0D9DE4-FBDB-1646-94F9-CF876238B706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5E967F8-6155-6D47-BB87-255E1AAC2B12}"/>
              </a:ext>
            </a:extLst>
          </p:cNvPr>
          <p:cNvSpPr/>
          <p:nvPr userDrawn="1"/>
        </p:nvSpPr>
        <p:spPr>
          <a:xfrm>
            <a:off x="65532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79FB97B-349F-D148-B20D-40574C53DDD8}"/>
              </a:ext>
            </a:extLst>
          </p:cNvPr>
          <p:cNvSpPr/>
          <p:nvPr userDrawn="1"/>
        </p:nvSpPr>
        <p:spPr>
          <a:xfrm>
            <a:off x="6400800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7B039D-F181-A446-8060-73F040205C75}"/>
              </a:ext>
            </a:extLst>
          </p:cNvPr>
          <p:cNvSpPr/>
          <p:nvPr userDrawn="1"/>
        </p:nvSpPr>
        <p:spPr>
          <a:xfrm>
            <a:off x="6556248" y="6308079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DAE8485-A027-7442-A042-10C70A7EBEC2}"/>
              </a:ext>
            </a:extLst>
          </p:cNvPr>
          <p:cNvSpPr/>
          <p:nvPr userDrawn="1"/>
        </p:nvSpPr>
        <p:spPr>
          <a:xfrm>
            <a:off x="6477000" y="6308127"/>
            <a:ext cx="2130552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en-US" sz="120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Search the ACRL Sandbox for more lessons with #</a:t>
            </a:r>
            <a:r>
              <a:rPr lang="en-US" sz="1200" baseline="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fakenews</a:t>
            </a:r>
            <a:endParaRPr lang="en-US" sz="1200" baseline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i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Teaching About Fake New: Lesson Plans for Different Disciplines and Audiences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Search the ACRL Sandbox for more with #</a:t>
            </a:r>
            <a:r>
              <a:rPr lang="en-US" dirty="0" err="1"/>
              <a:t>fakenews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EDA6261-D0F5-1E40-840C-41BE4379294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2" y="5323168"/>
            <a:ext cx="2298287" cy="15303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92793-D84E-114F-802E-449F8CC240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Fake News-Pseudoscience Connection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5456B1-5C9B-8748-A950-181F55B627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17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Citations Practices, Funding, and Credentials Are Significant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Pseudoscience scholarship generally poor</a:t>
            </a:r>
          </a:p>
          <a:p>
            <a:r>
              <a:rPr lang="en-US" dirty="0"/>
              <a:t>Citations few or obscure</a:t>
            </a:r>
          </a:p>
          <a:p>
            <a:r>
              <a:rPr lang="en-US" dirty="0"/>
              <a:t>Funding biased or lacking</a:t>
            </a:r>
          </a:p>
          <a:p>
            <a:r>
              <a:rPr lang="en-US" dirty="0"/>
              <a:t>Author credentials unrelated/questionable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1506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Evidence and Language Matter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Pseudoscience ignores experimentation/observation</a:t>
            </a:r>
          </a:p>
          <a:p>
            <a:r>
              <a:rPr lang="en-US" dirty="0"/>
              <a:t>Uses stories and anecdotes</a:t>
            </a:r>
          </a:p>
          <a:p>
            <a:r>
              <a:rPr lang="en-US" dirty="0"/>
              <a:t>Symbols, metaphors, analogies, associations</a:t>
            </a:r>
          </a:p>
          <a:p>
            <a:r>
              <a:rPr lang="en-US" dirty="0"/>
              <a:t>Polysyllabic scientific-sounding neologisms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421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Vital Role of Thinking and Intention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Genuine science complex and counterintuitive</a:t>
            </a:r>
          </a:p>
          <a:p>
            <a:r>
              <a:rPr lang="en-US" dirty="0"/>
              <a:t>Pseudoscience thinking magical/anachronistic</a:t>
            </a:r>
          </a:p>
          <a:p>
            <a:r>
              <a:rPr lang="en-US" dirty="0"/>
              <a:t>Aimed at general audience</a:t>
            </a:r>
          </a:p>
          <a:p>
            <a:r>
              <a:rPr lang="en-US" dirty="0"/>
              <a:t>Commercial intent underlies motivation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08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Fake News-Pseudoscience Connection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Fake News Pervades Media</a:t>
            </a:r>
          </a:p>
          <a:p>
            <a:r>
              <a:rPr lang="en-US" dirty="0"/>
              <a:t>Pseudoscience Receives Less Attention</a:t>
            </a:r>
          </a:p>
          <a:p>
            <a:r>
              <a:rPr lang="en-US" dirty="0"/>
              <a:t>Sensationalize Science/Health News</a:t>
            </a:r>
          </a:p>
          <a:p>
            <a:r>
              <a:rPr lang="en-US" dirty="0"/>
              <a:t>Veneer of Scientific Respectability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43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Pseudoscience is Complex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Capitalize on Scientific Legitimacy</a:t>
            </a:r>
          </a:p>
          <a:p>
            <a:r>
              <a:rPr lang="en-US" dirty="0"/>
              <a:t>Exploit Skepticism of Science</a:t>
            </a:r>
          </a:p>
          <a:p>
            <a:r>
              <a:rPr lang="en-US" dirty="0"/>
              <a:t>Military/Industrial Ties Suspect</a:t>
            </a:r>
          </a:p>
          <a:p>
            <a:r>
              <a:rPr lang="en-US" dirty="0"/>
              <a:t>Seek Natural Environmental Alternatives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86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Fake News and Pseudoscience Share History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Yellow Journalism’s sensational headlines</a:t>
            </a:r>
          </a:p>
          <a:p>
            <a:r>
              <a:rPr lang="en-US" dirty="0"/>
              <a:t>Maximize sales minimize research</a:t>
            </a:r>
          </a:p>
          <a:p>
            <a:r>
              <a:rPr lang="en-US" dirty="0"/>
              <a:t>Early Pseudoscience miracle cures</a:t>
            </a:r>
          </a:p>
          <a:p>
            <a:r>
              <a:rPr lang="en-US" dirty="0"/>
              <a:t>Hawk remedies, potions, elixirs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929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Pseudoscience Adapted to Changing Technology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Pseudoscience moved to radio</a:t>
            </a:r>
          </a:p>
          <a:p>
            <a:r>
              <a:rPr lang="en-US" dirty="0"/>
              <a:t>Touted cures over airwaves</a:t>
            </a:r>
          </a:p>
          <a:p>
            <a:r>
              <a:rPr lang="en-US" dirty="0"/>
              <a:t>Television threatened radio</a:t>
            </a:r>
          </a:p>
          <a:p>
            <a:r>
              <a:rPr lang="en-US" dirty="0"/>
              <a:t>Radio began outlandish programming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9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Fake Science Moves to the Web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Growth of web audience</a:t>
            </a:r>
          </a:p>
          <a:p>
            <a:r>
              <a:rPr lang="en-US" dirty="0"/>
              <a:t>Pseudoscience stories/sites mushroom</a:t>
            </a:r>
          </a:p>
          <a:p>
            <a:r>
              <a:rPr lang="en-US" dirty="0"/>
              <a:t>Web design becomes easier</a:t>
            </a:r>
          </a:p>
          <a:p>
            <a:r>
              <a:rPr lang="en-US" dirty="0"/>
              <a:t>Pseudoscience indistinguishable from science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478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Fake News, Pseudoscience and Conspiracy Theories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Scientists elitist, untrustworthy, unintelligible</a:t>
            </a:r>
          </a:p>
          <a:p>
            <a:r>
              <a:rPr lang="en-US" dirty="0"/>
              <a:t>Alleged business/governmental connections</a:t>
            </a:r>
          </a:p>
          <a:p>
            <a:r>
              <a:rPr lang="en-US" dirty="0"/>
              <a:t>Prioritize profits over people</a:t>
            </a:r>
          </a:p>
          <a:p>
            <a:r>
              <a:rPr lang="en-US" dirty="0"/>
              <a:t>Mainstream media’s corporate bias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560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Psychological Aspects of Pseudoscience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Users feel in control</a:t>
            </a:r>
          </a:p>
          <a:p>
            <a:r>
              <a:rPr lang="en-US" dirty="0"/>
              <a:t>Alternatives feel empowering</a:t>
            </a:r>
          </a:p>
          <a:p>
            <a:r>
              <a:rPr lang="en-US" dirty="0"/>
              <a:t>Placebos have real effects</a:t>
            </a:r>
          </a:p>
          <a:p>
            <a:r>
              <a:rPr lang="en-US" dirty="0"/>
              <a:t>Motivated inference biases beliefs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933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8E714-F2EB-594C-B750-91380FBA8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Importance of Specificity, Peer Review, 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56EB9-9719-4346-BA50-634926925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Pseudoscience generalities lack specifics</a:t>
            </a:r>
          </a:p>
          <a:p>
            <a:r>
              <a:rPr lang="en-US" dirty="0"/>
              <a:t>Publications without peer review</a:t>
            </a:r>
          </a:p>
          <a:p>
            <a:r>
              <a:rPr lang="en-US" dirty="0"/>
              <a:t>Methodology weak or non-existent</a:t>
            </a:r>
          </a:p>
          <a:p>
            <a:r>
              <a:rPr lang="en-US" dirty="0"/>
              <a:t>Evidence sketchy and unmeasurable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369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766</Words>
  <Application>Microsoft Office PowerPoint</Application>
  <PresentationFormat>On-screen Show (4:3)</PresentationFormat>
  <Paragraphs>156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The Fake News-Pseudoscience Connection</vt:lpstr>
      <vt:lpstr>The Fake News-Pseudoscience Connection</vt:lpstr>
      <vt:lpstr>Pseudoscience is Complex</vt:lpstr>
      <vt:lpstr>Fake News and Pseudoscience Share History</vt:lpstr>
      <vt:lpstr>Pseudoscience Adapted to Changing Technology</vt:lpstr>
      <vt:lpstr>Fake Science Moves to the Web</vt:lpstr>
      <vt:lpstr>Fake News, Pseudoscience and Conspiracy Theories</vt:lpstr>
      <vt:lpstr>Psychological Aspects of Pseudoscience</vt:lpstr>
      <vt:lpstr>The Importance of Specificity, Peer Review, Methodology</vt:lpstr>
      <vt:lpstr>Citations Practices, Funding, and Credentials Are Significant</vt:lpstr>
      <vt:lpstr>Evidence and Language Matter</vt:lpstr>
      <vt:lpstr>The Vital Role of Thinking and Intention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2012-08-24T00:53:15Z</dcterms:created>
  <dcterms:modified xsi:type="dcterms:W3CDTF">2021-07-26T19:38:24Z</dcterms:modified>
</cp:coreProperties>
</file>