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CC66"/>
    <a:srgbClr val="009900"/>
    <a:srgbClr val="ED5172"/>
    <a:srgbClr val="7BF5D5"/>
    <a:srgbClr val="66F4AD"/>
    <a:srgbClr val="47F3C2"/>
    <a:srgbClr val="9A268C"/>
    <a:srgbClr val="E066D4"/>
    <a:srgbClr val="74A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A01B-3A39-9133-A293-06B3312FB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A0533-8CAA-66F6-CA01-BAB1187BF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5E8A2-CA00-8FA4-87C1-E70C47C4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40C84-19D5-98D1-C105-2FE299C7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A085D-5B3F-E16C-CC2E-8A1A3A4B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1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C2EBA-7212-CDA3-F06B-65C321C73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2CEE2-58FD-C70F-C443-A07CBFAAA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65664-1402-E20C-118A-9AA5B082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255D9-3E06-11F7-7448-F9EAB608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AEEEF-AC89-F556-8783-6CFEEDC9E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84FD3C-3859-61C1-3358-3A8E822FA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6AE11-1021-41A6-BB1B-0A169315D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4E181-9E69-5FB0-9FA5-16A5F53E8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C2DD6-6246-5D17-9A1B-5FF107F3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46D6C-514E-5F5E-8930-68BA6981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44AB-0758-F420-B670-629075A72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E52A-5D6B-B365-D90D-14BD5DD5A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081D8-A554-D12A-C16C-FF2169722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97240-897A-B8AB-ABD3-20099E938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99A2C-25EE-811F-4FF7-C32CE681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3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C4DE7-A626-58C4-CB0D-8F26F7459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B082-C11E-7C90-7BD8-160C38933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73F4-DC08-EC05-206F-86BEC8A7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14A73-CD07-ABF1-A49C-A899FF3C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92F04-0362-B6EC-E44D-65BAF092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3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BBC1-35CF-00D4-7454-6A702A41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DFD3E-4647-BAE8-D592-BA7E6E70E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19F8B-6B43-3D5F-6964-5ED88EF4D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CB8F8-BB0E-301B-60D1-810CF191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24CBD-8DE5-9A6E-9105-B60DBD92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A7DC5-7898-D4CA-C8A4-4900314B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F0A2-C544-A2F9-D4B7-852C2C30F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DC6DF-A26A-1EB2-4CCA-535AAFA1E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E5840-E7C2-B41B-21BE-F991E1CD4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9F057-5552-1009-7A92-4741628BF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5F5286-07A7-4947-C79D-56D0B729F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65EC9A-F39E-2E1C-27D5-87E333E3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EC110-BF01-A3E9-1074-F1F17ECDD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1BFDD-A3BD-9EB3-A872-AC308E5A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5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DA47C-2394-147B-B81B-44B394C43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23431-56C7-6A6C-EE6D-0A51748DE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1A2FB-21BC-5688-E171-DB59A61E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D68F3-1C41-1A93-21F5-783B4181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4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FEC46-9729-532D-423C-6D1CD6C9A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2BBFB-B2F1-E759-5A77-CB4E46A2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10E51-7BCD-2203-1F3F-DEED2F92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5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DD7C-9AFD-3609-AA89-455A9CC93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72EDC-17E2-E211-7022-B19714C51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1D242-855B-5857-27EF-6A234431B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5C707-6599-5D12-A793-5B6280FA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A564-3534-496A-7208-DBD4704F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38662-570C-3288-10EB-22FC71965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6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1C272-3350-0319-BE86-8842C381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E2666-B821-C9BA-249C-40A6CC4C6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4B005-DF26-5730-1AF8-37034CAE3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FFA6C-0168-094D-0FBA-B7595B7D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E7924-996A-99A4-7022-CB12D611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43CEF-D304-780E-4D07-050C9D23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8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F0974-7C2A-FA28-E97E-34536BFC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44522-9676-9769-AE05-F2BAF2BE7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91E6F-561C-3CD7-B6AB-9C96D5FB8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D3C7C-499B-48A5-8BE8-37A4C116D40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B784F-2F7E-2037-79DB-4B4B3DF99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02202-6119-90A4-8CAF-04DFBDA38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952E-AF97-43CE-B3EA-4E6F8EDA7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8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5C1FBAD-024F-427E-A6DC-B1B47C5D8AED}"/>
              </a:ext>
            </a:extLst>
          </p:cNvPr>
          <p:cNvSpPr txBox="1"/>
          <p:nvPr/>
        </p:nvSpPr>
        <p:spPr>
          <a:xfrm rot="10800000">
            <a:off x="163253" y="446559"/>
            <a:ext cx="11887200" cy="24790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45000">
                <a:schemeClr val="bg1">
                  <a:lumMod val="8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  <a:tileRect r="-100000" b="-100000"/>
          </a:gradFill>
          <a:effectLst>
            <a:glow rad="101600">
              <a:srgbClr val="74AA9C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388276-6B51-DD80-E7DD-C34FD06495A9}"/>
              </a:ext>
            </a:extLst>
          </p:cNvPr>
          <p:cNvSpPr txBox="1"/>
          <p:nvPr/>
        </p:nvSpPr>
        <p:spPr>
          <a:xfrm>
            <a:off x="27940" y="1686302"/>
            <a:ext cx="199136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50" b="1" i="1" dirty="0"/>
              <a:t>chatgpt.com</a:t>
            </a:r>
            <a:br>
              <a:rPr lang="en-US" dirty="0"/>
            </a:br>
            <a:r>
              <a:rPr lang="en-US" sz="14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an AI chatbot designed to generate human-like text based on user input</a:t>
            </a:r>
            <a:endParaRPr lang="en-US" sz="14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82B40A-1D91-ADAA-2CD6-C7A03977E3D5}"/>
              </a:ext>
            </a:extLst>
          </p:cNvPr>
          <p:cNvSpPr txBox="1"/>
          <p:nvPr/>
        </p:nvSpPr>
        <p:spPr>
          <a:xfrm>
            <a:off x="88900" y="908447"/>
            <a:ext cx="1732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74AA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GPT</a:t>
            </a:r>
            <a:endParaRPr lang="en-US" sz="6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84B3D9-44C6-30AE-3305-69CA1CD7597D}"/>
              </a:ext>
            </a:extLst>
          </p:cNvPr>
          <p:cNvSpPr txBox="1"/>
          <p:nvPr/>
        </p:nvSpPr>
        <p:spPr>
          <a:xfrm>
            <a:off x="0" y="320020"/>
            <a:ext cx="191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74AA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Chat</a:t>
            </a:r>
            <a:endParaRPr lang="en-US" sz="3200" b="1" dirty="0">
              <a:solidFill>
                <a:srgbClr val="74AA9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3C38C5-13CD-D074-B9D4-7C3F9A70C216}"/>
              </a:ext>
            </a:extLst>
          </p:cNvPr>
          <p:cNvSpPr txBox="1"/>
          <p:nvPr/>
        </p:nvSpPr>
        <p:spPr>
          <a:xfrm rot="10800000">
            <a:off x="152400" y="3552873"/>
            <a:ext cx="11887200" cy="24790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45000">
                <a:schemeClr val="bg1">
                  <a:lumMod val="8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  <a:tileRect r="-100000" b="-100000"/>
          </a:gradFill>
          <a:effectLst>
            <a:glow rad="101600">
              <a:srgbClr val="74AA9C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5F9B4E-68FC-BAE1-224F-9B92ABA3D596}"/>
              </a:ext>
            </a:extLst>
          </p:cNvPr>
          <p:cNvSpPr txBox="1"/>
          <p:nvPr/>
        </p:nvSpPr>
        <p:spPr>
          <a:xfrm>
            <a:off x="2129999" y="438127"/>
            <a:ext cx="21463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TIPS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Hupo" panose="020B0503020204020204" pitchFamily="2" charset="-122"/>
              <a:ea typeface="STHupo" panose="020B0503020204020204" pitchFamily="2" charset="-122"/>
              <a:cs typeface="ADLaM Display" panose="020F05020202040302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D197F7-54B0-ECEC-A678-100182C4801A}"/>
              </a:ext>
            </a:extLst>
          </p:cNvPr>
          <p:cNvSpPr txBox="1"/>
          <p:nvPr/>
        </p:nvSpPr>
        <p:spPr>
          <a:xfrm>
            <a:off x="2724666" y="1358364"/>
            <a:ext cx="7835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&amp;</a:t>
            </a:r>
            <a:endParaRPr lang="en-US" sz="1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Hupo" panose="020B0503020204020204" pitchFamily="2" charset="-122"/>
              <a:ea typeface="STHupo" panose="020B0503020204020204" pitchFamily="2" charset="-122"/>
              <a:cs typeface="ADLaM Display" panose="020F05020202040302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3D0E02-56A5-24C4-635B-D5F18DB14736}"/>
              </a:ext>
            </a:extLst>
          </p:cNvPr>
          <p:cNvSpPr txBox="1"/>
          <p:nvPr/>
        </p:nvSpPr>
        <p:spPr>
          <a:xfrm>
            <a:off x="1910080" y="1940045"/>
            <a:ext cx="2860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Hupo" panose="020B0503020204020204" pitchFamily="2" charset="-122"/>
                <a:ea typeface="STHupo" panose="020B0503020204020204" pitchFamily="2" charset="-122"/>
                <a:cs typeface="ADLaM Display" panose="020F0502020204030204" pitchFamily="2" charset="0"/>
              </a:rPr>
              <a:t>ADVICE</a:t>
            </a:r>
            <a:endParaRPr lang="en-US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Hupo" panose="020B0503020204020204" pitchFamily="2" charset="-122"/>
              <a:ea typeface="STHupo" panose="020B0503020204020204" pitchFamily="2" charset="-122"/>
              <a:cs typeface="ADLaM Display" panose="020F05020202040302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47FE68-6869-F3D0-C6D2-F30973984911}"/>
              </a:ext>
            </a:extLst>
          </p:cNvPr>
          <p:cNvSpPr txBox="1"/>
          <p:nvPr/>
        </p:nvSpPr>
        <p:spPr>
          <a:xfrm rot="19705278">
            <a:off x="2040443" y="1420388"/>
            <a:ext cx="590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37BFB3-3500-D5C2-CDE4-70FB3632F76E}"/>
              </a:ext>
            </a:extLst>
          </p:cNvPr>
          <p:cNvSpPr txBox="1"/>
          <p:nvPr/>
        </p:nvSpPr>
        <p:spPr>
          <a:xfrm rot="1248598">
            <a:off x="3601158" y="1457810"/>
            <a:ext cx="78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🤓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F5A5312-A6F4-C324-607E-81E329C583F2}"/>
              </a:ext>
            </a:extLst>
          </p:cNvPr>
          <p:cNvSpPr/>
          <p:nvPr/>
        </p:nvSpPr>
        <p:spPr>
          <a:xfrm>
            <a:off x="5070533" y="1546123"/>
            <a:ext cx="2960331" cy="1256889"/>
          </a:xfrm>
          <a:prstGeom prst="roundRect">
            <a:avLst/>
          </a:prstGeom>
          <a:solidFill>
            <a:srgbClr val="7BF5D5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Brainstorming</a:t>
            </a:r>
            <a:endParaRPr lang="en-US" sz="1400" b="1" i="1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Generating outlines</a:t>
            </a:r>
            <a:endParaRPr lang="en-US" sz="1400" b="1" i="1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Narrowing a topic</a:t>
            </a:r>
            <a:b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Simplifying difficult concepts</a:t>
            </a:r>
            <a:b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Summarizing long texts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7C96875-92E7-5B2C-B234-43FF1395304A}"/>
              </a:ext>
            </a:extLst>
          </p:cNvPr>
          <p:cNvSpPr/>
          <p:nvPr/>
        </p:nvSpPr>
        <p:spPr>
          <a:xfrm>
            <a:off x="5609872" y="597050"/>
            <a:ext cx="1826616" cy="707337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CAN BE </a:t>
            </a:r>
            <a:br>
              <a:rPr lang="en-US" dirty="0">
                <a:solidFill>
                  <a:srgbClr val="0099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dirty="0">
                <a:solidFill>
                  <a:srgbClr val="0099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HELPFUL FOR</a:t>
            </a:r>
            <a:endParaRPr lang="en-US" dirty="0">
              <a:solidFill>
                <a:srgbClr val="009900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473859F-6CC9-E820-F5B4-F066E4DE9595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6503810" y="1304387"/>
            <a:ext cx="19370" cy="26463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ED41449-BCEA-F0A1-476D-03209BEB6DD6}"/>
              </a:ext>
            </a:extLst>
          </p:cNvPr>
          <p:cNvSpPr/>
          <p:nvPr/>
        </p:nvSpPr>
        <p:spPr>
          <a:xfrm>
            <a:off x="8680097" y="610671"/>
            <a:ext cx="3177252" cy="584776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NOT RECOMMENDED FOR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B1A89EF-47D7-6BCF-BF54-34ED8A66A13E}"/>
              </a:ext>
            </a:extLst>
          </p:cNvPr>
          <p:cNvSpPr/>
          <p:nvPr/>
        </p:nvSpPr>
        <p:spPr>
          <a:xfrm>
            <a:off x="8693293" y="1626291"/>
            <a:ext cx="3177253" cy="1121014"/>
          </a:xfrm>
          <a:prstGeom prst="roundRect">
            <a:avLst/>
          </a:prstGeom>
          <a:solidFill>
            <a:srgbClr val="ED5172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Generating an entire essay</a:t>
            </a:r>
            <a:endParaRPr lang="en-US" sz="1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Its writing is very vanilla and often misses the point of your assignment and…it’s not ethical!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7EDC1A-1E04-8460-D1F6-2499D58D7AA9}"/>
              </a:ext>
            </a:extLst>
          </p:cNvPr>
          <p:cNvCxnSpPr>
            <a:cxnSpLocks/>
          </p:cNvCxnSpPr>
          <p:nvPr/>
        </p:nvCxnSpPr>
        <p:spPr>
          <a:xfrm>
            <a:off x="10348969" y="1195447"/>
            <a:ext cx="0" cy="42148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631F7E1-5CCC-F17B-C601-7DC2EC4DF5F1}"/>
              </a:ext>
            </a:extLst>
          </p:cNvPr>
          <p:cNvSpPr txBox="1"/>
          <p:nvPr/>
        </p:nvSpPr>
        <p:spPr>
          <a:xfrm>
            <a:off x="7798882" y="664745"/>
            <a:ext cx="78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👎🏽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894817-39C4-EEF2-63BF-1CC02686A6AF}"/>
              </a:ext>
            </a:extLst>
          </p:cNvPr>
          <p:cNvSpPr txBox="1"/>
          <p:nvPr/>
        </p:nvSpPr>
        <p:spPr>
          <a:xfrm>
            <a:off x="4676033" y="616059"/>
            <a:ext cx="78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👍🏽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19C0E0-0F5B-5AB2-D35E-DE7DCAF30B56}"/>
              </a:ext>
            </a:extLst>
          </p:cNvPr>
          <p:cNvSpPr txBox="1"/>
          <p:nvPr/>
        </p:nvSpPr>
        <p:spPr>
          <a:xfrm>
            <a:off x="2159655" y="3664811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✅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0721B5-1526-3861-B5FA-EEF90A617621}"/>
              </a:ext>
            </a:extLst>
          </p:cNvPr>
          <p:cNvSpPr txBox="1"/>
          <p:nvPr/>
        </p:nvSpPr>
        <p:spPr>
          <a:xfrm>
            <a:off x="4676033" y="3649741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🔍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225252-A8BC-8157-2B0E-05B2DBEA16C2}"/>
              </a:ext>
            </a:extLst>
          </p:cNvPr>
          <p:cNvSpPr txBox="1"/>
          <p:nvPr/>
        </p:nvSpPr>
        <p:spPr>
          <a:xfrm>
            <a:off x="7523654" y="3688973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🧠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&quot;Not Allowed&quot; Symbol 30">
            <a:extLst>
              <a:ext uri="{FF2B5EF4-FFF2-40B4-BE49-F238E27FC236}">
                <a16:creationId xmlns:a16="http://schemas.microsoft.com/office/drawing/2014/main" id="{7A7B0880-7789-1C8E-8290-1387B205CC99}"/>
              </a:ext>
            </a:extLst>
          </p:cNvPr>
          <p:cNvSpPr/>
          <p:nvPr/>
        </p:nvSpPr>
        <p:spPr>
          <a:xfrm>
            <a:off x="7597637" y="3612978"/>
            <a:ext cx="680707" cy="660770"/>
          </a:xfrm>
          <a:prstGeom prst="noSmoking">
            <a:avLst>
              <a:gd name="adj" fmla="val 898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B860747-B3DF-CB03-9BDE-E03CC1FEFFF0}"/>
              </a:ext>
            </a:extLst>
          </p:cNvPr>
          <p:cNvSpPr/>
          <p:nvPr/>
        </p:nvSpPr>
        <p:spPr>
          <a:xfrm>
            <a:off x="1628654" y="4292182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CHECK WITH YOUR INSTRUCTOR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FA3671D-9D29-9035-84CA-1829B181C61B}"/>
              </a:ext>
            </a:extLst>
          </p:cNvPr>
          <p:cNvSpPr/>
          <p:nvPr/>
        </p:nvSpPr>
        <p:spPr>
          <a:xfrm>
            <a:off x="1442645" y="5023977"/>
            <a:ext cx="2296356" cy="937075"/>
          </a:xfrm>
          <a:prstGeom prst="roundRect">
            <a:avLst/>
          </a:prstGeom>
          <a:solidFill>
            <a:srgbClr val="FFFF00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They may or may not allow the use of Generative AI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802FE1E-ABA4-6092-C64E-1888A5DE20A3}"/>
              </a:ext>
            </a:extLst>
          </p:cNvPr>
          <p:cNvSpPr/>
          <p:nvPr/>
        </p:nvSpPr>
        <p:spPr>
          <a:xfrm>
            <a:off x="4203113" y="4310033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VERIFY </a:t>
            </a:r>
            <a:r>
              <a:rPr lang="en-US" sz="135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ALL OUTPUT </a:t>
            </a:r>
            <a: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INCLUDING SOURCES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153A664-8E2B-EDBB-0A46-E4CEEC3D850A}"/>
              </a:ext>
            </a:extLst>
          </p:cNvPr>
          <p:cNvSpPr/>
          <p:nvPr/>
        </p:nvSpPr>
        <p:spPr>
          <a:xfrm>
            <a:off x="3964560" y="5038153"/>
            <a:ext cx="2462830" cy="937075"/>
          </a:xfrm>
          <a:prstGeom prst="roundRect">
            <a:avLst/>
          </a:prstGeom>
          <a:solidFill>
            <a:srgbClr val="00B0F0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ChatGPT can “hallucinate” </a:t>
            </a:r>
            <a:b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(make up!) plausible-sounding facts </a:t>
            </a:r>
            <a:b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en-US" sz="135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and sources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7FCAF86-40BB-DD2B-4793-CE1E37E03EF7}"/>
              </a:ext>
            </a:extLst>
          </p:cNvPr>
          <p:cNvSpPr/>
          <p:nvPr/>
        </p:nvSpPr>
        <p:spPr>
          <a:xfrm>
            <a:off x="6975821" y="4330260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CHATGPT CANNOT THINK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7E22875-32EA-CFFE-F375-55F6A591BFEA}"/>
              </a:ext>
            </a:extLst>
          </p:cNvPr>
          <p:cNvSpPr/>
          <p:nvPr/>
        </p:nvSpPr>
        <p:spPr>
          <a:xfrm>
            <a:off x="6652949" y="5047106"/>
            <a:ext cx="2523811" cy="937075"/>
          </a:xfrm>
          <a:prstGeom prst="roundRect">
            <a:avLst/>
          </a:prstGeom>
          <a:solidFill>
            <a:srgbClr val="00CC66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It generates text based on a word prediction algorithm, like a super-powerful autocomplete</a:t>
            </a:r>
            <a:endParaRPr lang="en-US" sz="105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DED4B6C-8E3D-1610-6D8E-27C3083793D1}"/>
              </a:ext>
            </a:extLst>
          </p:cNvPr>
          <p:cNvSpPr/>
          <p:nvPr/>
        </p:nvSpPr>
        <p:spPr>
          <a:xfrm>
            <a:off x="9699383" y="4292182"/>
            <a:ext cx="1924338" cy="623978"/>
          </a:xfrm>
          <a:prstGeom prst="roundRect">
            <a:avLst/>
          </a:prstGeom>
          <a:solidFill>
            <a:schemeClr val="bg1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CITE CHATGPT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F928ACE2-B279-30EF-0DCC-A2E85A12CA49}"/>
              </a:ext>
            </a:extLst>
          </p:cNvPr>
          <p:cNvSpPr/>
          <p:nvPr/>
        </p:nvSpPr>
        <p:spPr>
          <a:xfrm>
            <a:off x="9402319" y="5038153"/>
            <a:ext cx="2523811" cy="937075"/>
          </a:xfrm>
          <a:prstGeom prst="roundRect">
            <a:avLst/>
          </a:prstGeom>
          <a:solidFill>
            <a:schemeClr val="accent2"/>
          </a:solidFill>
          <a:ln>
            <a:solidFill>
              <a:srgbClr val="66F4AD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If using ChatGPT-generated content, cite it! All major citation styles show you how</a:t>
            </a:r>
            <a:endParaRPr lang="en-US" sz="1050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9DD1BB-8D2E-0B30-A79E-A22ABC97B182}"/>
              </a:ext>
            </a:extLst>
          </p:cNvPr>
          <p:cNvSpPr txBox="1"/>
          <p:nvPr/>
        </p:nvSpPr>
        <p:spPr>
          <a:xfrm>
            <a:off x="10281919" y="3654694"/>
            <a:ext cx="82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📄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FFCC69-051C-3A6E-FA9C-1AD3FED83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56780" y="4628880"/>
            <a:ext cx="1039629" cy="36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AA3F8E0-8B72-9D90-785C-AE5643480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798" y="4712130"/>
            <a:ext cx="1762080" cy="40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149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STHupo</vt:lpstr>
      <vt:lpstr>ADLaM Display</vt:lpstr>
      <vt:lpstr>Arial</vt:lpstr>
      <vt:lpstr>Calibri</vt:lpstr>
      <vt:lpstr>Calibri Light</vt:lpstr>
      <vt:lpstr>Office Theme</vt:lpstr>
      <vt:lpstr>PowerPoint Presentation</vt:lpstr>
    </vt:vector>
  </TitlesOfParts>
  <Company>Santa Fe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Hood</dc:creator>
  <cp:lastModifiedBy>Sarah Hood</cp:lastModifiedBy>
  <cp:revision>15</cp:revision>
  <dcterms:created xsi:type="dcterms:W3CDTF">2023-08-24T22:27:16Z</dcterms:created>
  <dcterms:modified xsi:type="dcterms:W3CDTF">2024-07-18T16:38:41Z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5dc07d-076e-43b5-bca6-a99a4a0d4486_Enabled">
    <vt:lpwstr>true</vt:lpwstr>
  </property>
  <property fmtid="{D5CDD505-2E9C-101B-9397-08002B2CF9AE}" pid="3" name="MSIP_Label_3a5dc07d-076e-43b5-bca6-a99a4a0d4486_SetDate">
    <vt:lpwstr>2023-08-24T22:51:50Z</vt:lpwstr>
  </property>
  <property fmtid="{D5CDD505-2E9C-101B-9397-08002B2CF9AE}" pid="4" name="MSIP_Label_3a5dc07d-076e-43b5-bca6-a99a4a0d4486_Method">
    <vt:lpwstr>Standard</vt:lpwstr>
  </property>
  <property fmtid="{D5CDD505-2E9C-101B-9397-08002B2CF9AE}" pid="5" name="MSIP_Label_3a5dc07d-076e-43b5-bca6-a99a4a0d4486_Name">
    <vt:lpwstr>defa4170-0d19-0005-0004-bc88714345d2</vt:lpwstr>
  </property>
  <property fmtid="{D5CDD505-2E9C-101B-9397-08002B2CF9AE}" pid="6" name="MSIP_Label_3a5dc07d-076e-43b5-bca6-a99a4a0d4486_SiteId">
    <vt:lpwstr>ba2c7e08-77ca-4454-962b-b889443334c7</vt:lpwstr>
  </property>
  <property fmtid="{D5CDD505-2E9C-101B-9397-08002B2CF9AE}" pid="7" name="MSIP_Label_3a5dc07d-076e-43b5-bca6-a99a4a0d4486_ActionId">
    <vt:lpwstr>592e62e4-6137-406b-b0e5-ce746da3685b</vt:lpwstr>
  </property>
  <property fmtid="{D5CDD505-2E9C-101B-9397-08002B2CF9AE}" pid="8" name="MSIP_Label_3a5dc07d-076e-43b5-bca6-a99a4a0d4486_ContentBits">
    <vt:lpwstr>0</vt:lpwstr>
  </property>
</Properties>
</file>