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3"/>
  </p:notesMasterIdLst>
  <p:sldIdLst>
    <p:sldId id="261" r:id="rId2"/>
    <p:sldId id="262" r:id="rId3"/>
    <p:sldId id="273" r:id="rId4"/>
    <p:sldId id="275" r:id="rId5"/>
    <p:sldId id="274" r:id="rId6"/>
    <p:sldId id="276" r:id="rId7"/>
    <p:sldId id="277" r:id="rId8"/>
    <p:sldId id="270" r:id="rId9"/>
    <p:sldId id="272" r:id="rId10"/>
    <p:sldId id="263" r:id="rId11"/>
    <p:sldId id="271"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7320B"/>
    <a:srgbClr val="DDA23C"/>
    <a:srgbClr val="FEFA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523"/>
    <p:restoredTop sz="94692"/>
  </p:normalViewPr>
  <p:slideViewPr>
    <p:cSldViewPr>
      <p:cViewPr varScale="1">
        <p:scale>
          <a:sx n="106" d="100"/>
          <a:sy n="106" d="100"/>
        </p:scale>
        <p:origin x="1520"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FE861C-486B-4E18-A0E9-A790238A915C}" type="datetimeFigureOut">
              <a:rPr lang="en-US" smtClean="0"/>
              <a:t>8/25/21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811066-0135-4CAA-8AD4-89A97190AC00}"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F811066-0135-4CAA-8AD4-89A97190AC00}" type="slidenum">
              <a:rPr lang="en-US" smtClean="0"/>
              <a:t>1</a:t>
            </a:fld>
            <a:endParaRPr lang="en-US"/>
          </a:p>
        </p:txBody>
      </p:sp>
    </p:spTree>
    <p:extLst>
      <p:ext uri="{BB962C8B-B14F-4D97-AF65-F5344CB8AC3E}">
        <p14:creationId xmlns:p14="http://schemas.microsoft.com/office/powerpoint/2010/main" val="22897589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10" name="Footer Placeholder 4">
            <a:extLst>
              <a:ext uri="{FF2B5EF4-FFF2-40B4-BE49-F238E27FC236}">
                <a16:creationId xmlns:a16="http://schemas.microsoft.com/office/drawing/2014/main" id="{22A9B7A3-89C7-4444-BB11-FE08B3C3A3C4}"/>
              </a:ext>
            </a:extLst>
          </p:cNvPr>
          <p:cNvSpPr txBox="1">
            <a:spLocks/>
          </p:cNvSpPr>
          <p:nvPr userDrawn="1"/>
        </p:nvSpPr>
        <p:spPr>
          <a:xfrm>
            <a:off x="3124200" y="6356349"/>
            <a:ext cx="2895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i="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Teaching About Fake News: Lesson Plans for Different Disciplines and Audiences</a:t>
            </a:r>
          </a:p>
        </p:txBody>
      </p:sp>
      <p:sp>
        <p:nvSpPr>
          <p:cNvPr id="19" name="Slide Number Placeholder 5">
            <a:extLst>
              <a:ext uri="{FF2B5EF4-FFF2-40B4-BE49-F238E27FC236}">
                <a16:creationId xmlns:a16="http://schemas.microsoft.com/office/drawing/2014/main" id="{9684C66B-C538-404A-85C9-1E4AEB65978B}"/>
              </a:ext>
            </a:extLst>
          </p:cNvPr>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a:t>Search the ACRL Sandbox for more with #</a:t>
            </a:r>
            <a:r>
              <a:rPr lang="en-US" dirty="0" err="1"/>
              <a:t>fakenews</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7" name="Rectangle 6">
            <a:extLst>
              <a:ext uri="{FF2B5EF4-FFF2-40B4-BE49-F238E27FC236}">
                <a16:creationId xmlns:a16="http://schemas.microsoft.com/office/drawing/2014/main" id="{E299AC4C-6278-E347-9557-E56541852D36}"/>
              </a:ext>
            </a:extLst>
          </p:cNvPr>
          <p:cNvSpPr/>
          <p:nvPr userDrawn="1"/>
        </p:nvSpPr>
        <p:spPr>
          <a:xfrm>
            <a:off x="6556248" y="6308079"/>
            <a:ext cx="2130552" cy="461665"/>
          </a:xfrm>
          <a:prstGeom prst="rect">
            <a:avLst/>
          </a:prstGeom>
        </p:spPr>
        <p:txBody>
          <a:bodyPr>
            <a:spAutoFit/>
          </a:bodyPr>
          <a:lstStyle/>
          <a:p>
            <a:pPr algn="r"/>
            <a:r>
              <a:rPr lang="en-US" sz="1200" baseline="0" dirty="0">
                <a:solidFill>
                  <a:schemeClr val="tx1">
                    <a:lumMod val="50000"/>
                    <a:lumOff val="50000"/>
                  </a:schemeClr>
                </a:solidFill>
              </a:rPr>
              <a:t>Search the ACRL Sandbox for more lessons with #</a:t>
            </a:r>
            <a:r>
              <a:rPr lang="en-US" sz="1200" baseline="0" dirty="0" err="1">
                <a:solidFill>
                  <a:schemeClr val="tx1">
                    <a:lumMod val="50000"/>
                    <a:lumOff val="50000"/>
                  </a:schemeClr>
                </a:solidFill>
              </a:rPr>
              <a:t>fakenews</a:t>
            </a:r>
            <a:endParaRPr lang="en-US" sz="1200" baseline="0" dirty="0">
              <a:solidFill>
                <a:schemeClr val="tx1">
                  <a:lumMod val="50000"/>
                  <a:lumOff val="50000"/>
                </a:scheme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7" name="Rectangle 6">
            <a:extLst>
              <a:ext uri="{FF2B5EF4-FFF2-40B4-BE49-F238E27FC236}">
                <a16:creationId xmlns:a16="http://schemas.microsoft.com/office/drawing/2014/main" id="{25E666A2-83BD-1341-829D-BE5B62BDE060}"/>
              </a:ext>
            </a:extLst>
          </p:cNvPr>
          <p:cNvSpPr/>
          <p:nvPr userDrawn="1"/>
        </p:nvSpPr>
        <p:spPr>
          <a:xfrm>
            <a:off x="6556248" y="6301421"/>
            <a:ext cx="2130552" cy="461665"/>
          </a:xfrm>
          <a:prstGeom prst="rect">
            <a:avLst/>
          </a:prstGeom>
        </p:spPr>
        <p:txBody>
          <a:bodyPr>
            <a:spAutoFit/>
          </a:bodyPr>
          <a:lstStyle/>
          <a:p>
            <a:pPr algn="r"/>
            <a:r>
              <a:rPr lang="en-US" sz="1200" baseline="0" dirty="0">
                <a:solidFill>
                  <a:schemeClr val="tx1">
                    <a:lumMod val="50000"/>
                    <a:lumOff val="50000"/>
                  </a:schemeClr>
                </a:solidFill>
              </a:rPr>
              <a:t>Search the ACRL Sandbox for more lessons with #</a:t>
            </a:r>
            <a:r>
              <a:rPr lang="en-US" sz="1200" baseline="0" dirty="0" err="1">
                <a:solidFill>
                  <a:schemeClr val="tx1">
                    <a:lumMod val="50000"/>
                    <a:lumOff val="50000"/>
                  </a:schemeClr>
                </a:solidFill>
              </a:rPr>
              <a:t>fakenews</a:t>
            </a:r>
            <a:endParaRPr lang="en-US" sz="1200" baseline="0" dirty="0">
              <a:solidFill>
                <a:schemeClr val="tx1">
                  <a:lumMod val="50000"/>
                  <a:lumOff val="50000"/>
                </a:scheme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3124200" y="6405265"/>
            <a:ext cx="2895600" cy="365125"/>
          </a:xfrm>
        </p:spPr>
        <p:txBody>
          <a:bodyPr/>
          <a:lstStyle/>
          <a:p>
            <a:r>
              <a:rPr lang="en-US" dirty="0"/>
              <a:t>Teaching About Fake News: Lesson Plans for Different Disciplines and Audiences</a:t>
            </a:r>
          </a:p>
          <a:p>
            <a:endParaRPr lang="en-US" dirty="0"/>
          </a:p>
        </p:txBody>
      </p:sp>
      <p:sp>
        <p:nvSpPr>
          <p:cNvPr id="8" name="TextBox 7">
            <a:extLst>
              <a:ext uri="{FF2B5EF4-FFF2-40B4-BE49-F238E27FC236}">
                <a16:creationId xmlns:a16="http://schemas.microsoft.com/office/drawing/2014/main" id="{EE24BDA0-E35D-4A46-B47B-77B6E095B4A9}"/>
              </a:ext>
            </a:extLst>
          </p:cNvPr>
          <p:cNvSpPr txBox="1"/>
          <p:nvPr userDrawn="1"/>
        </p:nvSpPr>
        <p:spPr>
          <a:xfrm>
            <a:off x="6553200" y="6308725"/>
            <a:ext cx="2133600" cy="461665"/>
          </a:xfrm>
          <a:prstGeom prst="rect">
            <a:avLst/>
          </a:prstGeom>
          <a:noFill/>
        </p:spPr>
        <p:txBody>
          <a:bodyPr wrap="square" rtlCol="0">
            <a:spAutoFit/>
          </a:bodyPr>
          <a:lstStyle/>
          <a:p>
            <a:pPr algn="r"/>
            <a:r>
              <a:rPr lang="en-US" sz="1200" baseline="0" dirty="0">
                <a:solidFill>
                  <a:schemeClr val="tx1">
                    <a:lumMod val="50000"/>
                    <a:lumOff val="50000"/>
                  </a:schemeClr>
                </a:solidFill>
              </a:rPr>
              <a:t>Search the ACRL Sandbox for more lessons with #</a:t>
            </a:r>
            <a:r>
              <a:rPr lang="en-US" sz="1200" baseline="0" dirty="0" err="1">
                <a:solidFill>
                  <a:schemeClr val="tx1">
                    <a:lumMod val="50000"/>
                    <a:lumOff val="50000"/>
                  </a:schemeClr>
                </a:solidFill>
              </a:rPr>
              <a:t>fakenews</a:t>
            </a:r>
            <a:endParaRPr lang="en-US" sz="1200" baseline="0" dirty="0">
              <a:solidFill>
                <a:schemeClr val="tx1">
                  <a:lumMod val="50000"/>
                  <a:lumOff val="50000"/>
                </a:scheme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lang="en-US"/>
          </a:p>
        </p:txBody>
      </p:sp>
      <p:sp>
        <p:nvSpPr>
          <p:cNvPr id="7" name="Rectangle 6">
            <a:extLst>
              <a:ext uri="{FF2B5EF4-FFF2-40B4-BE49-F238E27FC236}">
                <a16:creationId xmlns:a16="http://schemas.microsoft.com/office/drawing/2014/main" id="{5082B1F9-A70E-2E46-9F4F-A2C55B4FAA8B}"/>
              </a:ext>
            </a:extLst>
          </p:cNvPr>
          <p:cNvSpPr/>
          <p:nvPr userDrawn="1"/>
        </p:nvSpPr>
        <p:spPr>
          <a:xfrm>
            <a:off x="6364161" y="6308079"/>
            <a:ext cx="2130552" cy="461665"/>
          </a:xfrm>
          <a:prstGeom prst="rect">
            <a:avLst/>
          </a:prstGeom>
        </p:spPr>
        <p:txBody>
          <a:bodyPr>
            <a:spAutoFit/>
          </a:bodyPr>
          <a:lstStyle/>
          <a:p>
            <a:pPr algn="r"/>
            <a:r>
              <a:rPr lang="en-US" sz="1200" baseline="0" dirty="0">
                <a:solidFill>
                  <a:schemeClr val="tx1">
                    <a:lumMod val="50000"/>
                    <a:lumOff val="50000"/>
                  </a:schemeClr>
                </a:solidFill>
              </a:rPr>
              <a:t>Search the ACRL Sandbox for more lessons with #</a:t>
            </a:r>
            <a:r>
              <a:rPr lang="en-US" sz="1200" baseline="0" dirty="0" err="1">
                <a:solidFill>
                  <a:schemeClr val="tx1">
                    <a:lumMod val="50000"/>
                    <a:lumOff val="50000"/>
                  </a:schemeClr>
                </a:solidFill>
              </a:rPr>
              <a:t>fakenews</a:t>
            </a:r>
            <a:endParaRPr lang="en-US" sz="1200" baseline="0" dirty="0">
              <a:solidFill>
                <a:schemeClr val="tx1">
                  <a:lumMod val="50000"/>
                  <a:lumOff val="50000"/>
                </a:scheme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endParaRPr lang="en-US"/>
          </a:p>
        </p:txBody>
      </p:sp>
      <p:sp>
        <p:nvSpPr>
          <p:cNvPr id="8" name="Rectangle 7">
            <a:extLst>
              <a:ext uri="{FF2B5EF4-FFF2-40B4-BE49-F238E27FC236}">
                <a16:creationId xmlns:a16="http://schemas.microsoft.com/office/drawing/2014/main" id="{C1ABF082-2F5F-5E49-A124-55AC2F6739F9}"/>
              </a:ext>
            </a:extLst>
          </p:cNvPr>
          <p:cNvSpPr/>
          <p:nvPr userDrawn="1"/>
        </p:nvSpPr>
        <p:spPr>
          <a:xfrm>
            <a:off x="6553200" y="6308079"/>
            <a:ext cx="2130552" cy="461665"/>
          </a:xfrm>
          <a:prstGeom prst="rect">
            <a:avLst/>
          </a:prstGeom>
        </p:spPr>
        <p:txBody>
          <a:bodyPr>
            <a:spAutoFit/>
          </a:bodyPr>
          <a:lstStyle/>
          <a:p>
            <a:pPr algn="r"/>
            <a:r>
              <a:rPr lang="en-US" sz="1200" baseline="0" dirty="0">
                <a:solidFill>
                  <a:schemeClr val="tx1">
                    <a:lumMod val="50000"/>
                    <a:lumOff val="50000"/>
                  </a:schemeClr>
                </a:solidFill>
              </a:rPr>
              <a:t>Search the ACRL Sandbox for more lessons with #</a:t>
            </a:r>
            <a:r>
              <a:rPr lang="en-US" sz="1200" baseline="0" dirty="0" err="1">
                <a:solidFill>
                  <a:schemeClr val="tx1">
                    <a:lumMod val="50000"/>
                    <a:lumOff val="50000"/>
                  </a:schemeClr>
                </a:solidFill>
              </a:rPr>
              <a:t>fakenews</a:t>
            </a:r>
            <a:endParaRPr lang="en-US" sz="1200" baseline="0" dirty="0">
              <a:solidFill>
                <a:schemeClr val="tx1">
                  <a:lumMod val="50000"/>
                  <a:lumOff val="50000"/>
                </a:scheme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endParaRPr lang="en-US"/>
          </a:p>
        </p:txBody>
      </p:sp>
      <p:sp>
        <p:nvSpPr>
          <p:cNvPr id="10" name="Rectangle 9">
            <a:extLst>
              <a:ext uri="{FF2B5EF4-FFF2-40B4-BE49-F238E27FC236}">
                <a16:creationId xmlns:a16="http://schemas.microsoft.com/office/drawing/2014/main" id="{DB0D9DE4-FBDB-1646-94F9-CF876238B706}"/>
              </a:ext>
            </a:extLst>
          </p:cNvPr>
          <p:cNvSpPr/>
          <p:nvPr userDrawn="1"/>
        </p:nvSpPr>
        <p:spPr>
          <a:xfrm>
            <a:off x="6556248" y="6308079"/>
            <a:ext cx="2130552" cy="461665"/>
          </a:xfrm>
          <a:prstGeom prst="rect">
            <a:avLst/>
          </a:prstGeom>
        </p:spPr>
        <p:txBody>
          <a:bodyPr>
            <a:spAutoFit/>
          </a:bodyPr>
          <a:lstStyle/>
          <a:p>
            <a:pPr algn="r"/>
            <a:r>
              <a:rPr lang="en-US" sz="1200" baseline="0" dirty="0">
                <a:solidFill>
                  <a:schemeClr val="tx1">
                    <a:lumMod val="50000"/>
                    <a:lumOff val="50000"/>
                  </a:schemeClr>
                </a:solidFill>
              </a:rPr>
              <a:t>Search the ACRL Sandbox for more lessons with #</a:t>
            </a:r>
            <a:r>
              <a:rPr lang="en-US" sz="1200" baseline="0" dirty="0" err="1">
                <a:solidFill>
                  <a:schemeClr val="tx1">
                    <a:lumMod val="50000"/>
                    <a:lumOff val="50000"/>
                  </a:schemeClr>
                </a:solidFill>
              </a:rPr>
              <a:t>fakenews</a:t>
            </a:r>
            <a:endParaRPr lang="en-US" sz="1200" baseline="0" dirty="0">
              <a:solidFill>
                <a:schemeClr val="tx1">
                  <a:lumMod val="50000"/>
                  <a:lumOff val="50000"/>
                </a:scheme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endParaRPr lang="en-US"/>
          </a:p>
        </p:txBody>
      </p:sp>
      <p:sp>
        <p:nvSpPr>
          <p:cNvPr id="6" name="Rectangle 5">
            <a:extLst>
              <a:ext uri="{FF2B5EF4-FFF2-40B4-BE49-F238E27FC236}">
                <a16:creationId xmlns:a16="http://schemas.microsoft.com/office/drawing/2014/main" id="{A5E967F8-6155-6D47-BB87-255E1AAC2B12}"/>
              </a:ext>
            </a:extLst>
          </p:cNvPr>
          <p:cNvSpPr/>
          <p:nvPr userDrawn="1"/>
        </p:nvSpPr>
        <p:spPr>
          <a:xfrm>
            <a:off x="6553200" y="6308079"/>
            <a:ext cx="2130552" cy="461665"/>
          </a:xfrm>
          <a:prstGeom prst="rect">
            <a:avLst/>
          </a:prstGeom>
        </p:spPr>
        <p:txBody>
          <a:bodyPr>
            <a:spAutoFit/>
          </a:bodyPr>
          <a:lstStyle/>
          <a:p>
            <a:pPr algn="r"/>
            <a:r>
              <a:rPr lang="en-US" sz="1200" baseline="0" dirty="0">
                <a:solidFill>
                  <a:schemeClr val="tx1">
                    <a:lumMod val="50000"/>
                    <a:lumOff val="50000"/>
                  </a:schemeClr>
                </a:solidFill>
              </a:rPr>
              <a:t>Search the ACRL Sandbox for more lessons with #</a:t>
            </a:r>
            <a:r>
              <a:rPr lang="en-US" sz="1200" baseline="0" dirty="0" err="1">
                <a:solidFill>
                  <a:schemeClr val="tx1">
                    <a:lumMod val="50000"/>
                    <a:lumOff val="50000"/>
                  </a:schemeClr>
                </a:solidFill>
              </a:rPr>
              <a:t>fakenews</a:t>
            </a:r>
            <a:endParaRPr lang="en-US" sz="1200" baseline="0" dirty="0">
              <a:solidFill>
                <a:schemeClr val="tx1">
                  <a:lumMod val="50000"/>
                  <a:lumOff val="50000"/>
                </a:scheme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p>
        </p:txBody>
      </p:sp>
      <p:sp>
        <p:nvSpPr>
          <p:cNvPr id="5" name="Rectangle 4">
            <a:extLst>
              <a:ext uri="{FF2B5EF4-FFF2-40B4-BE49-F238E27FC236}">
                <a16:creationId xmlns:a16="http://schemas.microsoft.com/office/drawing/2014/main" id="{279FB97B-349F-D148-B20D-40574C53DDD8}"/>
              </a:ext>
            </a:extLst>
          </p:cNvPr>
          <p:cNvSpPr/>
          <p:nvPr userDrawn="1"/>
        </p:nvSpPr>
        <p:spPr>
          <a:xfrm>
            <a:off x="6400800" y="6308079"/>
            <a:ext cx="2130552" cy="461665"/>
          </a:xfrm>
          <a:prstGeom prst="rect">
            <a:avLst/>
          </a:prstGeom>
        </p:spPr>
        <p:txBody>
          <a:bodyPr>
            <a:spAutoFit/>
          </a:bodyPr>
          <a:lstStyle/>
          <a:p>
            <a:pPr algn="r"/>
            <a:r>
              <a:rPr lang="en-US" sz="1200" baseline="0" dirty="0">
                <a:solidFill>
                  <a:schemeClr val="tx1">
                    <a:lumMod val="50000"/>
                    <a:lumOff val="50000"/>
                  </a:schemeClr>
                </a:solidFill>
              </a:rPr>
              <a:t>Search the ACRL Sandbox for more lessons with #</a:t>
            </a:r>
            <a:r>
              <a:rPr lang="en-US" sz="1200" baseline="0" dirty="0" err="1">
                <a:solidFill>
                  <a:schemeClr val="tx1">
                    <a:lumMod val="50000"/>
                    <a:lumOff val="50000"/>
                  </a:schemeClr>
                </a:solidFill>
              </a:rPr>
              <a:t>fakenews</a:t>
            </a:r>
            <a:endParaRPr lang="en-US" sz="1200" baseline="0" dirty="0">
              <a:solidFill>
                <a:schemeClr val="tx1">
                  <a:lumMod val="50000"/>
                  <a:lumOff val="50000"/>
                </a:scheme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8" name="Rectangle 7">
            <a:extLst>
              <a:ext uri="{FF2B5EF4-FFF2-40B4-BE49-F238E27FC236}">
                <a16:creationId xmlns:a16="http://schemas.microsoft.com/office/drawing/2014/main" id="{837B039D-F181-A446-8060-73F040205C75}"/>
              </a:ext>
            </a:extLst>
          </p:cNvPr>
          <p:cNvSpPr/>
          <p:nvPr userDrawn="1"/>
        </p:nvSpPr>
        <p:spPr>
          <a:xfrm>
            <a:off x="6556248" y="6308079"/>
            <a:ext cx="2130552" cy="461665"/>
          </a:xfrm>
          <a:prstGeom prst="rect">
            <a:avLst/>
          </a:prstGeom>
        </p:spPr>
        <p:txBody>
          <a:bodyPr>
            <a:spAutoFit/>
          </a:bodyPr>
          <a:lstStyle/>
          <a:p>
            <a:pPr algn="r"/>
            <a:r>
              <a:rPr lang="en-US" sz="1200" baseline="0" dirty="0">
                <a:solidFill>
                  <a:schemeClr val="tx1">
                    <a:lumMod val="50000"/>
                    <a:lumOff val="50000"/>
                  </a:schemeClr>
                </a:solidFill>
              </a:rPr>
              <a:t>Search the ACRL Sandbox for more lessons with #</a:t>
            </a:r>
            <a:r>
              <a:rPr lang="en-US" sz="1200" baseline="0" dirty="0" err="1">
                <a:solidFill>
                  <a:schemeClr val="tx1">
                    <a:lumMod val="50000"/>
                    <a:lumOff val="50000"/>
                  </a:schemeClr>
                </a:solidFill>
              </a:rPr>
              <a:t>fakenews</a:t>
            </a:r>
            <a:endParaRPr lang="en-US" sz="1200" baseline="0" dirty="0">
              <a:solidFill>
                <a:schemeClr val="tx1">
                  <a:lumMod val="50000"/>
                  <a:lumOff val="50000"/>
                </a:scheme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8" name="Rectangle 7">
            <a:extLst>
              <a:ext uri="{FF2B5EF4-FFF2-40B4-BE49-F238E27FC236}">
                <a16:creationId xmlns:a16="http://schemas.microsoft.com/office/drawing/2014/main" id="{BDAE8485-A027-7442-A042-10C70A7EBEC2}"/>
              </a:ext>
            </a:extLst>
          </p:cNvPr>
          <p:cNvSpPr/>
          <p:nvPr userDrawn="1"/>
        </p:nvSpPr>
        <p:spPr>
          <a:xfrm>
            <a:off x="6477000" y="6308127"/>
            <a:ext cx="2130552" cy="461665"/>
          </a:xfrm>
          <a:prstGeom prst="rect">
            <a:avLst/>
          </a:prstGeom>
        </p:spPr>
        <p:txBody>
          <a:bodyPr>
            <a:spAutoFit/>
          </a:bodyPr>
          <a:lstStyle/>
          <a:p>
            <a:pPr algn="r"/>
            <a:r>
              <a:rPr lang="en-US" sz="1200" baseline="0" dirty="0">
                <a:solidFill>
                  <a:schemeClr val="tx1">
                    <a:lumMod val="50000"/>
                    <a:lumOff val="50000"/>
                  </a:schemeClr>
                </a:solidFill>
              </a:rPr>
              <a:t>Search the ACRL Sandbox for more lessons with #</a:t>
            </a:r>
            <a:r>
              <a:rPr lang="en-US" sz="1200" baseline="0" dirty="0" err="1">
                <a:solidFill>
                  <a:schemeClr val="tx1">
                    <a:lumMod val="50000"/>
                    <a:lumOff val="50000"/>
                  </a:schemeClr>
                </a:solidFill>
              </a:rPr>
              <a:t>fakenews</a:t>
            </a:r>
            <a:endParaRPr lang="en-US" sz="1200" baseline="0" dirty="0">
              <a:solidFill>
                <a:schemeClr val="tx1">
                  <a:lumMod val="50000"/>
                  <a:lumOff val="50000"/>
                </a:scheme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i="1">
                <a:solidFill>
                  <a:schemeClr val="tx1">
                    <a:tint val="75000"/>
                  </a:schemeClr>
                </a:solidFill>
              </a:defRPr>
            </a:lvl1pPr>
          </a:lstStyle>
          <a:p>
            <a:r>
              <a:rPr lang="en-US" dirty="0"/>
              <a:t>Teaching About Fake News: Lesson Plans for Different Disciplines and Audiences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a:t>Search the ACRL Sandbox for more with #</a:t>
            </a:r>
            <a:r>
              <a:rPr lang="en-US" dirty="0" err="1"/>
              <a:t>fakenews</a:t>
            </a:r>
            <a:endParaRPr lang="en-US" dirty="0"/>
          </a:p>
        </p:txBody>
      </p:sp>
      <p:pic>
        <p:nvPicPr>
          <p:cNvPr id="8" name="Picture 7">
            <a:extLst>
              <a:ext uri="{FF2B5EF4-FFF2-40B4-BE49-F238E27FC236}">
                <a16:creationId xmlns:a16="http://schemas.microsoft.com/office/drawing/2014/main" id="{6EDA6261-D0F5-1E40-840C-41BE4379294A}"/>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34962" y="5323168"/>
            <a:ext cx="2298287" cy="153035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03891F4-B97D-2C4F-9379-DA82BB2CADFE}"/>
              </a:ext>
            </a:extLst>
          </p:cNvPr>
          <p:cNvSpPr/>
          <p:nvPr/>
        </p:nvSpPr>
        <p:spPr>
          <a:xfrm>
            <a:off x="304800" y="990599"/>
            <a:ext cx="8534400" cy="4267200"/>
          </a:xfrm>
          <a:prstGeom prst="rect">
            <a:avLst/>
          </a:prstGeom>
          <a:solidFill>
            <a:srgbClr val="67320B"/>
          </a:solidFill>
          <a:ln w="38100">
            <a:solidFill>
              <a:srgbClr val="6732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EBAE2375-3A2F-BD4F-96B8-71782EBB092F}"/>
              </a:ext>
            </a:extLst>
          </p:cNvPr>
          <p:cNvSpPr/>
          <p:nvPr/>
        </p:nvSpPr>
        <p:spPr>
          <a:xfrm>
            <a:off x="495300" y="1295400"/>
            <a:ext cx="8153400" cy="3733800"/>
          </a:xfrm>
          <a:prstGeom prst="rect">
            <a:avLst/>
          </a:prstGeom>
          <a:solidFill>
            <a:schemeClr val="bg1"/>
          </a:solidFill>
          <a:ln w="38100">
            <a:solidFill>
              <a:srgbClr val="DDA2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a:extLst>
              <a:ext uri="{FF2B5EF4-FFF2-40B4-BE49-F238E27FC236}">
                <a16:creationId xmlns:a16="http://schemas.microsoft.com/office/drawing/2014/main" id="{398D391A-FFA0-DB4C-9317-0AAEE482F5C4}"/>
              </a:ext>
            </a:extLst>
          </p:cNvPr>
          <p:cNvPicPr>
            <a:picLocks noChangeAspect="1" noChangeArrowheads="1"/>
          </p:cNvPicPr>
          <p:nvPr/>
        </p:nvPicPr>
        <p:blipFill rotWithShape="1">
          <a:blip r:embed="rId3">
            <a:alphaModFix amt="26000"/>
            <a:extLst>
              <a:ext uri="{28A0092B-C50C-407E-A947-70E740481C1C}">
                <a14:useLocalDpi xmlns:a14="http://schemas.microsoft.com/office/drawing/2010/main" val="0"/>
              </a:ext>
            </a:extLst>
          </a:blip>
          <a:srcRect b="36798"/>
          <a:stretch/>
        </p:blipFill>
        <p:spPr bwMode="auto">
          <a:xfrm>
            <a:off x="685800" y="1528762"/>
            <a:ext cx="7765257" cy="327183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80492793-D84E-114F-802E-449F8CC24023}"/>
              </a:ext>
            </a:extLst>
          </p:cNvPr>
          <p:cNvSpPr>
            <a:spLocks noGrp="1"/>
          </p:cNvSpPr>
          <p:nvPr>
            <p:ph type="ctrTitle"/>
          </p:nvPr>
        </p:nvSpPr>
        <p:spPr>
          <a:xfrm>
            <a:off x="781050" y="2427287"/>
            <a:ext cx="8153400" cy="1470025"/>
          </a:xfrm>
        </p:spPr>
        <p:txBody>
          <a:bodyPr>
            <a:normAutofit fontScale="90000"/>
          </a:bodyPr>
          <a:lstStyle/>
          <a:p>
            <a:pPr algn="l"/>
            <a:r>
              <a:rPr lang="en-US" sz="3800" b="1" dirty="0">
                <a:latin typeface="Montserrat" pitchFamily="2" charset="77"/>
              </a:rPr>
              <a:t>Battling Fake Science News: </a:t>
            </a:r>
            <a:br>
              <a:rPr lang="en-US" sz="3800" b="1" dirty="0">
                <a:latin typeface="Montserrat" pitchFamily="2" charset="77"/>
              </a:rPr>
            </a:br>
            <a:r>
              <a:rPr lang="en-US" sz="3800" b="1" dirty="0">
                <a:latin typeface="Montserrat" pitchFamily="2" charset="77"/>
              </a:rPr>
              <a:t>The Power of Framing</a:t>
            </a:r>
            <a:br>
              <a:rPr lang="en-US" sz="4000" i="1" dirty="0">
                <a:latin typeface="Montserrat Thin" pitchFamily="2" charset="77"/>
              </a:rPr>
            </a:br>
            <a:endParaRPr lang="en-US" sz="3800" b="1" dirty="0">
              <a:latin typeface="Montserrat" pitchFamily="2" charset="77"/>
            </a:endParaRPr>
          </a:p>
        </p:txBody>
      </p:sp>
      <p:sp>
        <p:nvSpPr>
          <p:cNvPr id="3" name="TextBox 2">
            <a:extLst>
              <a:ext uri="{FF2B5EF4-FFF2-40B4-BE49-F238E27FC236}">
                <a16:creationId xmlns:a16="http://schemas.microsoft.com/office/drawing/2014/main" id="{21E09467-FCC2-7446-A1BC-0CBB300CED5C}"/>
              </a:ext>
            </a:extLst>
          </p:cNvPr>
          <p:cNvSpPr txBox="1"/>
          <p:nvPr/>
        </p:nvSpPr>
        <p:spPr>
          <a:xfrm>
            <a:off x="2756892" y="5830464"/>
            <a:ext cx="3623072" cy="430887"/>
          </a:xfrm>
          <a:prstGeom prst="rect">
            <a:avLst/>
          </a:prstGeom>
          <a:noFill/>
        </p:spPr>
        <p:txBody>
          <a:bodyPr wrap="square" rtlCol="0">
            <a:spAutoFit/>
          </a:bodyPr>
          <a:lstStyle/>
          <a:p>
            <a:pPr algn="ctr"/>
            <a:r>
              <a:rPr lang="en-US" sz="1100" dirty="0"/>
              <a:t>Ekaterina </a:t>
            </a:r>
            <a:r>
              <a:rPr lang="en-US" sz="1100" dirty="0" err="1"/>
              <a:t>Bogomoletc</a:t>
            </a:r>
            <a:r>
              <a:rPr lang="en-US" sz="1100" dirty="0"/>
              <a:t>, North Carolina State University</a:t>
            </a:r>
          </a:p>
          <a:p>
            <a:pPr algn="ctr"/>
            <a:r>
              <a:rPr lang="en-US" sz="1100" dirty="0"/>
              <a:t>Nicholas </a:t>
            </a:r>
            <a:r>
              <a:rPr lang="en-US" sz="1100" dirty="0" err="1"/>
              <a:t>Eng</a:t>
            </a:r>
            <a:r>
              <a:rPr lang="en-US" sz="1100" dirty="0"/>
              <a:t>, Pennsylvania State University</a:t>
            </a:r>
          </a:p>
        </p:txBody>
      </p:sp>
    </p:spTree>
    <p:extLst>
      <p:ext uri="{BB962C8B-B14F-4D97-AF65-F5344CB8AC3E}">
        <p14:creationId xmlns:p14="http://schemas.microsoft.com/office/powerpoint/2010/main" val="390217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9E96375-22E0-F349-8A85-060FFC9E44EE}"/>
              </a:ext>
            </a:extLst>
          </p:cNvPr>
          <p:cNvSpPr/>
          <p:nvPr/>
        </p:nvSpPr>
        <p:spPr>
          <a:xfrm>
            <a:off x="304800" y="990599"/>
            <a:ext cx="8534400" cy="4267200"/>
          </a:xfrm>
          <a:prstGeom prst="rect">
            <a:avLst/>
          </a:prstGeom>
          <a:solidFill>
            <a:srgbClr val="67320B"/>
          </a:solidFill>
          <a:ln w="38100">
            <a:solidFill>
              <a:srgbClr val="6732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6B53F9AB-9387-6646-9E4C-C2DD51DE5D75}"/>
              </a:ext>
            </a:extLst>
          </p:cNvPr>
          <p:cNvSpPr/>
          <p:nvPr/>
        </p:nvSpPr>
        <p:spPr>
          <a:xfrm>
            <a:off x="495300" y="1295400"/>
            <a:ext cx="8153400" cy="3733800"/>
          </a:xfrm>
          <a:prstGeom prst="rect">
            <a:avLst/>
          </a:prstGeom>
          <a:solidFill>
            <a:schemeClr val="bg1"/>
          </a:solidFill>
          <a:ln w="38100">
            <a:solidFill>
              <a:srgbClr val="DDA2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AACE53D-8675-E146-BA4F-D2AEE76A1F32}"/>
              </a:ext>
            </a:extLst>
          </p:cNvPr>
          <p:cNvSpPr>
            <a:spLocks noGrp="1"/>
          </p:cNvSpPr>
          <p:nvPr>
            <p:ph type="title"/>
          </p:nvPr>
        </p:nvSpPr>
        <p:spPr>
          <a:xfrm>
            <a:off x="722313" y="2906713"/>
            <a:ext cx="7772400" cy="1362075"/>
          </a:xfrm>
        </p:spPr>
        <p:txBody>
          <a:bodyPr/>
          <a:lstStyle/>
          <a:p>
            <a:r>
              <a:rPr lang="en-US" dirty="0">
                <a:latin typeface="Montserrat" pitchFamily="2" charset="77"/>
              </a:rPr>
              <a:t>Student presentations</a:t>
            </a:r>
          </a:p>
        </p:txBody>
      </p:sp>
      <p:sp>
        <p:nvSpPr>
          <p:cNvPr id="3" name="Text Placeholder 2">
            <a:extLst>
              <a:ext uri="{FF2B5EF4-FFF2-40B4-BE49-F238E27FC236}">
                <a16:creationId xmlns:a16="http://schemas.microsoft.com/office/drawing/2014/main" id="{6679891F-DDF8-0B41-8D2F-08383253087D}"/>
              </a:ext>
            </a:extLst>
          </p:cNvPr>
          <p:cNvSpPr>
            <a:spLocks noGrp="1"/>
          </p:cNvSpPr>
          <p:nvPr>
            <p:ph type="body" idx="1"/>
          </p:nvPr>
        </p:nvSpPr>
        <p:spPr>
          <a:xfrm>
            <a:off x="722313" y="3810000"/>
            <a:ext cx="8193087" cy="750094"/>
          </a:xfrm>
        </p:spPr>
        <p:txBody>
          <a:bodyPr>
            <a:noAutofit/>
          </a:bodyPr>
          <a:lstStyle/>
          <a:p>
            <a:r>
              <a:rPr lang="en-US" i="1" dirty="0">
                <a:solidFill>
                  <a:schemeClr val="tx1"/>
                </a:solidFill>
                <a:latin typeface="Montserrat Thin" pitchFamily="2" charset="77"/>
              </a:rPr>
              <a:t>Take 10 minutes to prepare a one-slide presentation summarizing your thoughts on the article based on the discussion questions. </a:t>
            </a:r>
          </a:p>
        </p:txBody>
      </p:sp>
    </p:spTree>
    <p:extLst>
      <p:ext uri="{BB962C8B-B14F-4D97-AF65-F5344CB8AC3E}">
        <p14:creationId xmlns:p14="http://schemas.microsoft.com/office/powerpoint/2010/main" val="16545031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8E714-F2EB-594C-B750-91380FBA8CA8}"/>
              </a:ext>
            </a:extLst>
          </p:cNvPr>
          <p:cNvSpPr>
            <a:spLocks noGrp="1"/>
          </p:cNvSpPr>
          <p:nvPr>
            <p:ph type="title"/>
          </p:nvPr>
        </p:nvSpPr>
        <p:spPr/>
        <p:txBody>
          <a:bodyPr/>
          <a:lstStyle/>
          <a:p>
            <a:r>
              <a:rPr lang="en-US" b="1" dirty="0">
                <a:latin typeface="Montserrat" pitchFamily="2" charset="77"/>
              </a:rPr>
              <a:t>Final Thoughts</a:t>
            </a:r>
          </a:p>
        </p:txBody>
      </p:sp>
      <p:sp>
        <p:nvSpPr>
          <p:cNvPr id="3" name="Content Placeholder 2">
            <a:extLst>
              <a:ext uri="{FF2B5EF4-FFF2-40B4-BE49-F238E27FC236}">
                <a16:creationId xmlns:a16="http://schemas.microsoft.com/office/drawing/2014/main" id="{32156EB9-9719-4346-BA50-6349269256C7}"/>
              </a:ext>
            </a:extLst>
          </p:cNvPr>
          <p:cNvSpPr>
            <a:spLocks noGrp="1"/>
          </p:cNvSpPr>
          <p:nvPr>
            <p:ph idx="1"/>
          </p:nvPr>
        </p:nvSpPr>
        <p:spPr>
          <a:xfrm>
            <a:off x="457200" y="1295400"/>
            <a:ext cx="8229600" cy="3657600"/>
          </a:xfrm>
        </p:spPr>
        <p:txBody>
          <a:bodyPr>
            <a:noAutofit/>
          </a:bodyPr>
          <a:lstStyle/>
          <a:p>
            <a:pPr marL="514350" indent="-514350">
              <a:buFont typeface="+mj-lt"/>
              <a:buAutoNum type="arabicPeriod"/>
            </a:pPr>
            <a:r>
              <a:rPr lang="en-US" sz="1800" dirty="0">
                <a:latin typeface="Montserrat" pitchFamily="2" charset="77"/>
              </a:rPr>
              <a:t>How can science communicators use framing techniques while still ensuring unbiased reporting? </a:t>
            </a:r>
          </a:p>
          <a:p>
            <a:pPr marL="514350" indent="-514350">
              <a:buFont typeface="+mj-lt"/>
              <a:buAutoNum type="arabicPeriod"/>
            </a:pPr>
            <a:r>
              <a:rPr lang="en-US" sz="1800" dirty="0">
                <a:latin typeface="Montserrat" pitchFamily="2" charset="77"/>
              </a:rPr>
              <a:t>How do the different frames used in climate change discussions influence different audiences differently? What does it mean for those who want to combat fake science news?</a:t>
            </a:r>
          </a:p>
          <a:p>
            <a:pPr marL="514350" indent="-514350">
              <a:buFont typeface="+mj-lt"/>
              <a:buAutoNum type="arabicPeriod"/>
            </a:pPr>
            <a:r>
              <a:rPr lang="en-US" sz="1800" dirty="0">
                <a:latin typeface="Montserrat" pitchFamily="2" charset="77"/>
              </a:rPr>
              <a:t>How can science communicators frame science news to best reach different audiences?</a:t>
            </a:r>
          </a:p>
          <a:p>
            <a:pPr marL="514350" indent="-514350">
              <a:buFont typeface="+mj-lt"/>
              <a:buAutoNum type="arabicPeriod"/>
            </a:pPr>
            <a:r>
              <a:rPr lang="en-US" sz="1800" dirty="0">
                <a:latin typeface="Montserrat" pitchFamily="2" charset="77"/>
              </a:rPr>
              <a:t>How can the use of framing techniques be helpful in addressing fake science news? </a:t>
            </a:r>
          </a:p>
          <a:p>
            <a:pPr marL="514350" indent="-514350">
              <a:buFont typeface="+mj-lt"/>
              <a:buAutoNum type="arabicPeriod"/>
            </a:pPr>
            <a:r>
              <a:rPr lang="en-US" sz="1800" dirty="0">
                <a:latin typeface="Montserrat" pitchFamily="2" charset="77"/>
              </a:rPr>
              <a:t>Is unbiased reporting at odds with the use of framing techniques? Should science reporting always be unbiased? Why or why not?</a:t>
            </a:r>
          </a:p>
        </p:txBody>
      </p:sp>
    </p:spTree>
    <p:extLst>
      <p:ext uri="{BB962C8B-B14F-4D97-AF65-F5344CB8AC3E}">
        <p14:creationId xmlns:p14="http://schemas.microsoft.com/office/powerpoint/2010/main" val="4258706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8E714-F2EB-594C-B750-91380FBA8CA8}"/>
              </a:ext>
            </a:extLst>
          </p:cNvPr>
          <p:cNvSpPr>
            <a:spLocks noGrp="1"/>
          </p:cNvSpPr>
          <p:nvPr>
            <p:ph type="title"/>
          </p:nvPr>
        </p:nvSpPr>
        <p:spPr/>
        <p:txBody>
          <a:bodyPr/>
          <a:lstStyle/>
          <a:p>
            <a:r>
              <a:rPr lang="en-US" b="1" dirty="0">
                <a:latin typeface="Montserrat" pitchFamily="2" charset="77"/>
              </a:rPr>
              <a:t>Framing</a:t>
            </a:r>
          </a:p>
        </p:txBody>
      </p:sp>
      <p:sp>
        <p:nvSpPr>
          <p:cNvPr id="3" name="Content Placeholder 2">
            <a:extLst>
              <a:ext uri="{FF2B5EF4-FFF2-40B4-BE49-F238E27FC236}">
                <a16:creationId xmlns:a16="http://schemas.microsoft.com/office/drawing/2014/main" id="{32156EB9-9719-4346-BA50-6349269256C7}"/>
              </a:ext>
            </a:extLst>
          </p:cNvPr>
          <p:cNvSpPr>
            <a:spLocks noGrp="1"/>
          </p:cNvSpPr>
          <p:nvPr>
            <p:ph idx="1"/>
          </p:nvPr>
        </p:nvSpPr>
        <p:spPr>
          <a:xfrm>
            <a:off x="457200" y="1524000"/>
            <a:ext cx="8229600" cy="3657600"/>
          </a:xfrm>
        </p:spPr>
        <p:txBody>
          <a:bodyPr>
            <a:noAutofit/>
          </a:bodyPr>
          <a:lstStyle/>
          <a:p>
            <a:pPr marL="457200" lvl="0">
              <a:spcBef>
                <a:spcPts val="0"/>
              </a:spcBef>
              <a:buSzPts val="1800"/>
              <a:buChar char="●"/>
            </a:pPr>
            <a:r>
              <a:rPr lang="en-US" sz="2400" dirty="0"/>
              <a:t>To frame is to choose </a:t>
            </a:r>
            <a:r>
              <a:rPr lang="en-US" sz="2400" i="1" dirty="0"/>
              <a:t>what </a:t>
            </a:r>
            <a:r>
              <a:rPr lang="en-US" sz="2400" dirty="0"/>
              <a:t>information to present, </a:t>
            </a:r>
            <a:r>
              <a:rPr lang="en-US" sz="2400" i="1" dirty="0"/>
              <a:t>how </a:t>
            </a:r>
            <a:r>
              <a:rPr lang="en-US" sz="2400" dirty="0"/>
              <a:t>to present that information, or both! </a:t>
            </a:r>
          </a:p>
          <a:p>
            <a:pPr marL="457200" lvl="0">
              <a:spcBef>
                <a:spcPts val="0"/>
              </a:spcBef>
              <a:buSzPts val="1800"/>
              <a:buChar char="●"/>
            </a:pPr>
            <a:r>
              <a:rPr lang="en-US" sz="2400" dirty="0"/>
              <a:t>Equivalent framing: Presenting logically-equivalent information </a:t>
            </a:r>
          </a:p>
          <a:p>
            <a:pPr marL="457200" lvl="0">
              <a:spcBef>
                <a:spcPts val="0"/>
              </a:spcBef>
              <a:buSzPts val="1800"/>
              <a:buChar char="●"/>
            </a:pPr>
            <a:r>
              <a:rPr lang="en-US" sz="2400" dirty="0"/>
              <a:t>Emphasis framing: Selecting the information you want to draw attention to</a:t>
            </a:r>
          </a:p>
          <a:p>
            <a:pPr marL="457200" lvl="0">
              <a:spcBef>
                <a:spcPts val="0"/>
              </a:spcBef>
              <a:buSzPts val="1800"/>
              <a:buChar char="●"/>
            </a:pPr>
            <a:r>
              <a:rPr lang="en-US" sz="2400" dirty="0"/>
              <a:t>Whether you intended to or not, you will probably be using some kind of frame to communicate scientific information</a:t>
            </a:r>
          </a:p>
        </p:txBody>
      </p:sp>
    </p:spTree>
    <p:extLst>
      <p:ext uri="{BB962C8B-B14F-4D97-AF65-F5344CB8AC3E}">
        <p14:creationId xmlns:p14="http://schemas.microsoft.com/office/powerpoint/2010/main" val="221443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8E714-F2EB-594C-B750-91380FBA8CA8}"/>
              </a:ext>
            </a:extLst>
          </p:cNvPr>
          <p:cNvSpPr>
            <a:spLocks noGrp="1"/>
          </p:cNvSpPr>
          <p:nvPr>
            <p:ph type="title"/>
          </p:nvPr>
        </p:nvSpPr>
        <p:spPr/>
        <p:txBody>
          <a:bodyPr/>
          <a:lstStyle/>
          <a:p>
            <a:r>
              <a:rPr lang="en-US" b="1" dirty="0">
                <a:latin typeface="Montserrat" pitchFamily="2" charset="77"/>
              </a:rPr>
              <a:t>Fake Science News</a:t>
            </a:r>
          </a:p>
        </p:txBody>
      </p:sp>
      <p:sp>
        <p:nvSpPr>
          <p:cNvPr id="3" name="Content Placeholder 2">
            <a:extLst>
              <a:ext uri="{FF2B5EF4-FFF2-40B4-BE49-F238E27FC236}">
                <a16:creationId xmlns:a16="http://schemas.microsoft.com/office/drawing/2014/main" id="{32156EB9-9719-4346-BA50-6349269256C7}"/>
              </a:ext>
            </a:extLst>
          </p:cNvPr>
          <p:cNvSpPr>
            <a:spLocks noGrp="1"/>
          </p:cNvSpPr>
          <p:nvPr>
            <p:ph idx="1"/>
          </p:nvPr>
        </p:nvSpPr>
        <p:spPr>
          <a:xfrm>
            <a:off x="457200" y="1524000"/>
            <a:ext cx="8229600" cy="3657600"/>
          </a:xfrm>
        </p:spPr>
        <p:txBody>
          <a:bodyPr>
            <a:noAutofit/>
          </a:bodyPr>
          <a:lstStyle/>
          <a:p>
            <a:pPr marL="457200" lvl="0">
              <a:spcBef>
                <a:spcPts val="0"/>
              </a:spcBef>
              <a:buSzPts val="1800"/>
              <a:buChar char="●"/>
            </a:pPr>
            <a:r>
              <a:rPr lang="en-US" sz="2400" dirty="0"/>
              <a:t>Fake science news refers to science news that looks like legitimate news, but did not go through the rigorous journalistic process</a:t>
            </a:r>
          </a:p>
          <a:p>
            <a:pPr marL="457200" lvl="0">
              <a:spcBef>
                <a:spcPts val="0"/>
              </a:spcBef>
              <a:buSzPts val="1800"/>
              <a:buChar char="●"/>
            </a:pPr>
            <a:r>
              <a:rPr lang="en-US" sz="2400" dirty="0"/>
              <a:t>Misinformation is embedded in fake science news </a:t>
            </a:r>
          </a:p>
          <a:p>
            <a:pPr marL="457200" lvl="0">
              <a:spcBef>
                <a:spcPts val="0"/>
              </a:spcBef>
              <a:buSzPts val="1800"/>
              <a:buChar char="●"/>
            </a:pPr>
            <a:r>
              <a:rPr lang="en-US" sz="2400" dirty="0"/>
              <a:t>Consequences of fake science news</a:t>
            </a:r>
          </a:p>
          <a:p>
            <a:pPr marL="914400" lvl="1" indent="-317500">
              <a:spcBef>
                <a:spcPts val="0"/>
              </a:spcBef>
              <a:buSzPts val="1400"/>
              <a:buChar char="○"/>
            </a:pPr>
            <a:r>
              <a:rPr lang="en-US" sz="2400" dirty="0"/>
              <a:t>Long-lasting effects on public knowledge, attitudes, and behaviors</a:t>
            </a:r>
          </a:p>
          <a:p>
            <a:pPr marL="914400" lvl="1" indent="-317500">
              <a:spcBef>
                <a:spcPts val="0"/>
              </a:spcBef>
              <a:buSzPts val="1400"/>
              <a:buChar char="○"/>
            </a:pPr>
            <a:r>
              <a:rPr lang="en-US" sz="2400" dirty="0"/>
              <a:t>Influences governance and policy-making</a:t>
            </a:r>
          </a:p>
        </p:txBody>
      </p:sp>
    </p:spTree>
    <p:extLst>
      <p:ext uri="{BB962C8B-B14F-4D97-AF65-F5344CB8AC3E}">
        <p14:creationId xmlns:p14="http://schemas.microsoft.com/office/powerpoint/2010/main" val="1545121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199508A-CDF4-2345-91A3-44E0203843EE}"/>
              </a:ext>
            </a:extLst>
          </p:cNvPr>
          <p:cNvSpPr/>
          <p:nvPr/>
        </p:nvSpPr>
        <p:spPr>
          <a:xfrm>
            <a:off x="304800" y="990599"/>
            <a:ext cx="8534400" cy="4267200"/>
          </a:xfrm>
          <a:prstGeom prst="rect">
            <a:avLst/>
          </a:prstGeom>
          <a:solidFill>
            <a:srgbClr val="67320B"/>
          </a:solidFill>
          <a:ln w="38100">
            <a:solidFill>
              <a:srgbClr val="6732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F5342CA2-B179-4543-ABDC-827E44A1EC99}"/>
              </a:ext>
            </a:extLst>
          </p:cNvPr>
          <p:cNvSpPr/>
          <p:nvPr/>
        </p:nvSpPr>
        <p:spPr>
          <a:xfrm>
            <a:off x="495300" y="1295400"/>
            <a:ext cx="8153400" cy="3733800"/>
          </a:xfrm>
          <a:prstGeom prst="rect">
            <a:avLst/>
          </a:prstGeom>
          <a:solidFill>
            <a:schemeClr val="bg1"/>
          </a:solidFill>
          <a:ln w="38100">
            <a:solidFill>
              <a:srgbClr val="DDA2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AACE53D-8675-E146-BA4F-D2AEE76A1F32}"/>
              </a:ext>
            </a:extLst>
          </p:cNvPr>
          <p:cNvSpPr>
            <a:spLocks noGrp="1"/>
          </p:cNvSpPr>
          <p:nvPr>
            <p:ph type="title"/>
          </p:nvPr>
        </p:nvSpPr>
        <p:spPr>
          <a:xfrm>
            <a:off x="686218" y="1746063"/>
            <a:ext cx="7772400" cy="1362075"/>
          </a:xfrm>
        </p:spPr>
        <p:txBody>
          <a:bodyPr>
            <a:normAutofit fontScale="90000"/>
          </a:bodyPr>
          <a:lstStyle/>
          <a:p>
            <a:pPr lvl="0">
              <a:spcBef>
                <a:spcPts val="0"/>
              </a:spcBef>
            </a:pPr>
            <a:br>
              <a:rPr lang="en-US" sz="3200" dirty="0"/>
            </a:br>
            <a:r>
              <a:rPr lang="en-US" dirty="0"/>
              <a:t>Framing “gives the facts a fighting chance”</a:t>
            </a:r>
            <a:br>
              <a:rPr lang="en-US" dirty="0"/>
            </a:br>
            <a:br>
              <a:rPr lang="en-US" sz="3600" dirty="0"/>
            </a:br>
            <a:br>
              <a:rPr lang="en-US" sz="3600" dirty="0"/>
            </a:br>
            <a:r>
              <a:rPr lang="en-US" sz="1600" i="1" dirty="0"/>
              <a:t>(Cook &amp; Lewandowsky, 2011, p. 4) </a:t>
            </a:r>
            <a:br>
              <a:rPr lang="en-US" sz="1600" i="1" dirty="0"/>
            </a:br>
            <a:endParaRPr lang="en-US" dirty="0">
              <a:latin typeface="Montserrat" pitchFamily="2" charset="77"/>
            </a:endParaRPr>
          </a:p>
        </p:txBody>
      </p:sp>
    </p:spTree>
    <p:extLst>
      <p:ext uri="{BB962C8B-B14F-4D97-AF65-F5344CB8AC3E}">
        <p14:creationId xmlns:p14="http://schemas.microsoft.com/office/powerpoint/2010/main" val="2320849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8E714-F2EB-594C-B750-91380FBA8CA8}"/>
              </a:ext>
            </a:extLst>
          </p:cNvPr>
          <p:cNvSpPr>
            <a:spLocks noGrp="1"/>
          </p:cNvSpPr>
          <p:nvPr>
            <p:ph type="title"/>
          </p:nvPr>
        </p:nvSpPr>
        <p:spPr/>
        <p:txBody>
          <a:bodyPr/>
          <a:lstStyle/>
          <a:p>
            <a:r>
              <a:rPr lang="en-US" b="1" dirty="0">
                <a:latin typeface="Montserrat" pitchFamily="2" charset="77"/>
              </a:rPr>
              <a:t>Framing Science News</a:t>
            </a:r>
          </a:p>
        </p:txBody>
      </p:sp>
      <p:sp>
        <p:nvSpPr>
          <p:cNvPr id="3" name="Content Placeholder 2">
            <a:extLst>
              <a:ext uri="{FF2B5EF4-FFF2-40B4-BE49-F238E27FC236}">
                <a16:creationId xmlns:a16="http://schemas.microsoft.com/office/drawing/2014/main" id="{32156EB9-9719-4346-BA50-6349269256C7}"/>
              </a:ext>
            </a:extLst>
          </p:cNvPr>
          <p:cNvSpPr>
            <a:spLocks noGrp="1"/>
          </p:cNvSpPr>
          <p:nvPr>
            <p:ph idx="1"/>
          </p:nvPr>
        </p:nvSpPr>
        <p:spPr>
          <a:xfrm>
            <a:off x="457200" y="1524000"/>
            <a:ext cx="8229600" cy="3657600"/>
          </a:xfrm>
        </p:spPr>
        <p:txBody>
          <a:bodyPr>
            <a:noAutofit/>
          </a:bodyPr>
          <a:lstStyle/>
          <a:p>
            <a:pPr marL="0" lvl="0" indent="0">
              <a:spcBef>
                <a:spcPts val="0"/>
              </a:spcBef>
              <a:buNone/>
            </a:pPr>
            <a:r>
              <a:rPr lang="en-US" sz="2400" dirty="0"/>
              <a:t>Framing science news allows the audience to answer such questions as...</a:t>
            </a:r>
          </a:p>
          <a:p>
            <a:pPr marL="0" lvl="0" indent="0">
              <a:spcBef>
                <a:spcPts val="0"/>
              </a:spcBef>
              <a:buNone/>
            </a:pPr>
            <a:endParaRPr lang="en-US" sz="2400" dirty="0"/>
          </a:p>
          <a:p>
            <a:pPr marL="457200" lvl="0">
              <a:spcBef>
                <a:spcPts val="0"/>
              </a:spcBef>
              <a:buSzPts val="1800"/>
              <a:buChar char="●"/>
            </a:pPr>
            <a:r>
              <a:rPr lang="en-US" sz="2400" dirty="0"/>
              <a:t>Why do I care?</a:t>
            </a:r>
          </a:p>
          <a:p>
            <a:pPr marL="457200" lvl="0">
              <a:spcBef>
                <a:spcPts val="0"/>
              </a:spcBef>
              <a:buSzPts val="1800"/>
              <a:buChar char="●"/>
            </a:pPr>
            <a:r>
              <a:rPr lang="en-US" sz="2400" dirty="0"/>
              <a:t>What is at stake?</a:t>
            </a:r>
          </a:p>
          <a:p>
            <a:pPr marL="457200" lvl="0">
              <a:spcBef>
                <a:spcPts val="0"/>
              </a:spcBef>
              <a:buSzPts val="1800"/>
              <a:buChar char="●"/>
            </a:pPr>
            <a:r>
              <a:rPr lang="en-US" sz="2400" dirty="0"/>
              <a:t>Who is involved?</a:t>
            </a:r>
          </a:p>
          <a:p>
            <a:pPr marL="457200" lvl="0">
              <a:spcBef>
                <a:spcPts val="0"/>
              </a:spcBef>
              <a:buSzPts val="1800"/>
              <a:buChar char="●"/>
            </a:pPr>
            <a:r>
              <a:rPr lang="en-US" sz="2400" dirty="0"/>
              <a:t>How can the issue be addressed?</a:t>
            </a:r>
          </a:p>
        </p:txBody>
      </p:sp>
    </p:spTree>
    <p:extLst>
      <p:ext uri="{BB962C8B-B14F-4D97-AF65-F5344CB8AC3E}">
        <p14:creationId xmlns:p14="http://schemas.microsoft.com/office/powerpoint/2010/main" val="1125566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8E714-F2EB-594C-B750-91380FBA8CA8}"/>
              </a:ext>
            </a:extLst>
          </p:cNvPr>
          <p:cNvSpPr>
            <a:spLocks noGrp="1"/>
          </p:cNvSpPr>
          <p:nvPr>
            <p:ph type="title"/>
          </p:nvPr>
        </p:nvSpPr>
        <p:spPr/>
        <p:txBody>
          <a:bodyPr/>
          <a:lstStyle/>
          <a:p>
            <a:r>
              <a:rPr lang="en-US" b="1" dirty="0">
                <a:latin typeface="Montserrat" pitchFamily="2" charset="77"/>
              </a:rPr>
              <a:t>Framing Science News</a:t>
            </a:r>
          </a:p>
        </p:txBody>
      </p:sp>
      <p:sp>
        <p:nvSpPr>
          <p:cNvPr id="3" name="Content Placeholder 2">
            <a:extLst>
              <a:ext uri="{FF2B5EF4-FFF2-40B4-BE49-F238E27FC236}">
                <a16:creationId xmlns:a16="http://schemas.microsoft.com/office/drawing/2014/main" id="{32156EB9-9719-4346-BA50-6349269256C7}"/>
              </a:ext>
            </a:extLst>
          </p:cNvPr>
          <p:cNvSpPr>
            <a:spLocks noGrp="1"/>
          </p:cNvSpPr>
          <p:nvPr>
            <p:ph idx="1"/>
          </p:nvPr>
        </p:nvSpPr>
        <p:spPr>
          <a:xfrm>
            <a:off x="457200" y="1524000"/>
            <a:ext cx="8229600" cy="3657600"/>
          </a:xfrm>
        </p:spPr>
        <p:txBody>
          <a:bodyPr>
            <a:noAutofit/>
          </a:bodyPr>
          <a:lstStyle/>
          <a:p>
            <a:pPr marL="0" lvl="0" indent="0">
              <a:spcBef>
                <a:spcPts val="0"/>
              </a:spcBef>
              <a:buNone/>
            </a:pPr>
            <a:r>
              <a:rPr lang="en-US" sz="2400" dirty="0"/>
              <a:t>Four steps to identify frames: </a:t>
            </a:r>
          </a:p>
          <a:p>
            <a:pPr marL="0" lvl="0" indent="0">
              <a:spcBef>
                <a:spcPts val="0"/>
              </a:spcBef>
              <a:buNone/>
            </a:pPr>
            <a:endParaRPr lang="en-US" sz="2400" dirty="0"/>
          </a:p>
          <a:p>
            <a:pPr marL="457200" lvl="0">
              <a:spcBef>
                <a:spcPts val="0"/>
              </a:spcBef>
              <a:buSzPts val="1800"/>
              <a:buAutoNum type="arabicPeriod"/>
            </a:pPr>
            <a:r>
              <a:rPr lang="en-US" sz="2400" dirty="0"/>
              <a:t>Detecting the use of selection;</a:t>
            </a:r>
          </a:p>
          <a:p>
            <a:pPr marL="457200" lvl="0">
              <a:spcBef>
                <a:spcPts val="0"/>
              </a:spcBef>
              <a:buSzPts val="1800"/>
              <a:buAutoNum type="arabicPeriod"/>
            </a:pPr>
            <a:r>
              <a:rPr lang="en-US" sz="2400" dirty="0"/>
              <a:t>Detecting what issues are made salient;</a:t>
            </a:r>
          </a:p>
          <a:p>
            <a:pPr marL="457200" lvl="0">
              <a:spcBef>
                <a:spcPts val="0"/>
              </a:spcBef>
              <a:buSzPts val="1800"/>
              <a:buAutoNum type="arabicPeriod"/>
            </a:pPr>
            <a:r>
              <a:rPr lang="en-US" sz="2400" dirty="0"/>
              <a:t>Detecting what worldview is being promoted;</a:t>
            </a:r>
          </a:p>
          <a:p>
            <a:pPr marL="457200" lvl="0">
              <a:spcBef>
                <a:spcPts val="0"/>
              </a:spcBef>
              <a:buSzPts val="1800"/>
              <a:buAutoNum type="arabicPeriod"/>
            </a:pPr>
            <a:r>
              <a:rPr lang="en-US" sz="2400" dirty="0"/>
              <a:t>Analyzing how the information is presented. </a:t>
            </a:r>
          </a:p>
        </p:txBody>
      </p:sp>
      <p:sp>
        <p:nvSpPr>
          <p:cNvPr id="4" name="Rectangle 3">
            <a:extLst>
              <a:ext uri="{FF2B5EF4-FFF2-40B4-BE49-F238E27FC236}">
                <a16:creationId xmlns:a16="http://schemas.microsoft.com/office/drawing/2014/main" id="{DDDDA596-A18E-D545-BD16-655053031751}"/>
              </a:ext>
            </a:extLst>
          </p:cNvPr>
          <p:cNvSpPr/>
          <p:nvPr/>
        </p:nvSpPr>
        <p:spPr>
          <a:xfrm>
            <a:off x="3048000" y="5334000"/>
            <a:ext cx="5638800" cy="757130"/>
          </a:xfrm>
          <a:prstGeom prst="rect">
            <a:avLst/>
          </a:prstGeom>
        </p:spPr>
        <p:txBody>
          <a:bodyPr wrap="square">
            <a:spAutoFit/>
          </a:bodyPr>
          <a:lstStyle/>
          <a:p>
            <a:pPr marR="0" lvl="0">
              <a:lnSpc>
                <a:spcPct val="150000"/>
              </a:lnSpc>
              <a:spcBef>
                <a:spcPts val="0"/>
              </a:spcBef>
              <a:spcAft>
                <a:spcPts val="0"/>
              </a:spcAft>
              <a:buClr>
                <a:srgbClr val="000000"/>
              </a:buClr>
            </a:pPr>
            <a:r>
              <a:rPr lang="en-US" sz="1000" i="1" dirty="0">
                <a:solidFill>
                  <a:srgbClr val="000000"/>
                </a:solidFill>
                <a:latin typeface="Times New Roman" panose="02020603050405020304" pitchFamily="18" charset="0"/>
                <a:ea typeface="Times New Roman" panose="02020603050405020304" pitchFamily="18" charset="0"/>
              </a:rPr>
              <a:t>*The steps are based on the assignment aimed to teach students the concept of framing in Dr. Stephen B. Crofts Wiley’s course COM 257: Media History and Theory and History at North Carolina State University, USA.</a:t>
            </a:r>
            <a:endParaRPr lang="en-US" sz="1000" i="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31962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8E714-F2EB-594C-B750-91380FBA8CA8}"/>
              </a:ext>
            </a:extLst>
          </p:cNvPr>
          <p:cNvSpPr>
            <a:spLocks noGrp="1"/>
          </p:cNvSpPr>
          <p:nvPr>
            <p:ph type="title"/>
          </p:nvPr>
        </p:nvSpPr>
        <p:spPr/>
        <p:txBody>
          <a:bodyPr/>
          <a:lstStyle/>
          <a:p>
            <a:r>
              <a:rPr lang="en-US" b="1" dirty="0">
                <a:latin typeface="Montserrat" pitchFamily="2" charset="77"/>
              </a:rPr>
              <a:t>Framing &amp; Ethics</a:t>
            </a:r>
          </a:p>
        </p:txBody>
      </p:sp>
      <p:sp>
        <p:nvSpPr>
          <p:cNvPr id="3" name="Content Placeholder 2">
            <a:extLst>
              <a:ext uri="{FF2B5EF4-FFF2-40B4-BE49-F238E27FC236}">
                <a16:creationId xmlns:a16="http://schemas.microsoft.com/office/drawing/2014/main" id="{32156EB9-9719-4346-BA50-6349269256C7}"/>
              </a:ext>
            </a:extLst>
          </p:cNvPr>
          <p:cNvSpPr>
            <a:spLocks noGrp="1"/>
          </p:cNvSpPr>
          <p:nvPr>
            <p:ph idx="1"/>
          </p:nvPr>
        </p:nvSpPr>
        <p:spPr>
          <a:xfrm>
            <a:off x="457200" y="1524000"/>
            <a:ext cx="8229600" cy="3657600"/>
          </a:xfrm>
        </p:spPr>
        <p:txBody>
          <a:bodyPr>
            <a:noAutofit/>
          </a:bodyPr>
          <a:lstStyle/>
          <a:p>
            <a:pPr marL="457200" lvl="0">
              <a:spcBef>
                <a:spcPts val="0"/>
              </a:spcBef>
              <a:buSzPts val="1800"/>
              <a:buChar char="●"/>
            </a:pPr>
            <a:r>
              <a:rPr lang="en-US" sz="2400" dirty="0"/>
              <a:t>Aim for two-way communication </a:t>
            </a:r>
          </a:p>
          <a:p>
            <a:pPr marL="457200" lvl="0">
              <a:spcBef>
                <a:spcPts val="0"/>
              </a:spcBef>
              <a:buSzPts val="1800"/>
              <a:buChar char="●"/>
            </a:pPr>
            <a:r>
              <a:rPr lang="en-US" sz="2400" dirty="0"/>
              <a:t>Provide the audience with multiple frames</a:t>
            </a:r>
          </a:p>
          <a:p>
            <a:pPr marL="457200" lvl="0">
              <a:spcBef>
                <a:spcPts val="0"/>
              </a:spcBef>
              <a:buSzPts val="1800"/>
              <a:buChar char="●"/>
            </a:pPr>
            <a:r>
              <a:rPr lang="en-US" sz="2400" dirty="0"/>
              <a:t>Focus on the audience's needs</a:t>
            </a:r>
          </a:p>
          <a:p>
            <a:pPr marL="457200" lvl="0">
              <a:spcBef>
                <a:spcPts val="0"/>
              </a:spcBef>
              <a:buSzPts val="1800"/>
              <a:buChar char="●"/>
            </a:pPr>
            <a:r>
              <a:rPr lang="en-US" sz="2400" dirty="0"/>
              <a:t>Provide accurate information</a:t>
            </a:r>
          </a:p>
          <a:p>
            <a:pPr marL="457200" lvl="0">
              <a:spcBef>
                <a:spcPts val="0"/>
              </a:spcBef>
              <a:buSzPts val="1800"/>
              <a:buChar char="●"/>
            </a:pPr>
            <a:r>
              <a:rPr lang="en-US" sz="2400" dirty="0"/>
              <a:t>Pay attention to the frames used in fake news</a:t>
            </a:r>
          </a:p>
          <a:p>
            <a:pPr marL="457200" lvl="0">
              <a:spcBef>
                <a:spcPts val="0"/>
              </a:spcBef>
              <a:buSzPts val="1800"/>
              <a:buChar char="●"/>
            </a:pPr>
            <a:r>
              <a:rPr lang="en-US" sz="2400" dirty="0"/>
              <a:t>Keep in mind the multilevel nature of framing</a:t>
            </a:r>
          </a:p>
        </p:txBody>
      </p:sp>
    </p:spTree>
    <p:extLst>
      <p:ext uri="{BB962C8B-B14F-4D97-AF65-F5344CB8AC3E}">
        <p14:creationId xmlns:p14="http://schemas.microsoft.com/office/powerpoint/2010/main" val="1586852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199508A-CDF4-2345-91A3-44E0203843EE}"/>
              </a:ext>
            </a:extLst>
          </p:cNvPr>
          <p:cNvSpPr/>
          <p:nvPr/>
        </p:nvSpPr>
        <p:spPr>
          <a:xfrm>
            <a:off x="304800" y="990599"/>
            <a:ext cx="8534400" cy="4267200"/>
          </a:xfrm>
          <a:prstGeom prst="rect">
            <a:avLst/>
          </a:prstGeom>
          <a:solidFill>
            <a:srgbClr val="67320B"/>
          </a:solidFill>
          <a:ln w="38100">
            <a:solidFill>
              <a:srgbClr val="6732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F5342CA2-B179-4543-ABDC-827E44A1EC99}"/>
              </a:ext>
            </a:extLst>
          </p:cNvPr>
          <p:cNvSpPr/>
          <p:nvPr/>
        </p:nvSpPr>
        <p:spPr>
          <a:xfrm>
            <a:off x="495300" y="1295400"/>
            <a:ext cx="8153400" cy="3733800"/>
          </a:xfrm>
          <a:prstGeom prst="rect">
            <a:avLst/>
          </a:prstGeom>
          <a:solidFill>
            <a:schemeClr val="bg1"/>
          </a:solidFill>
          <a:ln w="38100">
            <a:solidFill>
              <a:srgbClr val="DDA2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AACE53D-8675-E146-BA4F-D2AEE76A1F32}"/>
              </a:ext>
            </a:extLst>
          </p:cNvPr>
          <p:cNvSpPr>
            <a:spLocks noGrp="1"/>
          </p:cNvSpPr>
          <p:nvPr>
            <p:ph type="title"/>
          </p:nvPr>
        </p:nvSpPr>
        <p:spPr>
          <a:xfrm>
            <a:off x="722313" y="1928021"/>
            <a:ext cx="7772400" cy="1362075"/>
          </a:xfrm>
        </p:spPr>
        <p:txBody>
          <a:bodyPr/>
          <a:lstStyle/>
          <a:p>
            <a:r>
              <a:rPr lang="en-US" dirty="0">
                <a:latin typeface="Montserrat" pitchFamily="2" charset="77"/>
              </a:rPr>
              <a:t>GROUP ACTIVITY</a:t>
            </a:r>
            <a:br>
              <a:rPr lang="en-US" dirty="0">
                <a:latin typeface="Montserrat" pitchFamily="2" charset="77"/>
              </a:rPr>
            </a:br>
            <a:r>
              <a:rPr lang="en-US" dirty="0">
                <a:latin typeface="Montserrat" pitchFamily="2" charset="77"/>
              </a:rPr>
              <a:t>Identify the frames</a:t>
            </a:r>
          </a:p>
        </p:txBody>
      </p:sp>
      <p:sp>
        <p:nvSpPr>
          <p:cNvPr id="3" name="Text Placeholder 2">
            <a:extLst>
              <a:ext uri="{FF2B5EF4-FFF2-40B4-BE49-F238E27FC236}">
                <a16:creationId xmlns:a16="http://schemas.microsoft.com/office/drawing/2014/main" id="{6679891F-DDF8-0B41-8D2F-08383253087D}"/>
              </a:ext>
            </a:extLst>
          </p:cNvPr>
          <p:cNvSpPr>
            <a:spLocks noGrp="1"/>
          </p:cNvSpPr>
          <p:nvPr>
            <p:ph type="body" idx="1"/>
          </p:nvPr>
        </p:nvSpPr>
        <p:spPr>
          <a:xfrm>
            <a:off x="722313" y="3518695"/>
            <a:ext cx="7772400" cy="750094"/>
          </a:xfrm>
        </p:spPr>
        <p:txBody>
          <a:bodyPr/>
          <a:lstStyle/>
          <a:p>
            <a:r>
              <a:rPr lang="en-US" i="1" dirty="0">
                <a:solidFill>
                  <a:schemeClr val="tx1"/>
                </a:solidFill>
                <a:latin typeface="Montserrat Thin" pitchFamily="2" charset="77"/>
              </a:rPr>
              <a:t>Take some time to read the article provided, keeping in mind the discussion questions below. </a:t>
            </a:r>
          </a:p>
        </p:txBody>
      </p:sp>
    </p:spTree>
    <p:extLst>
      <p:ext uri="{BB962C8B-B14F-4D97-AF65-F5344CB8AC3E}">
        <p14:creationId xmlns:p14="http://schemas.microsoft.com/office/powerpoint/2010/main" val="17686705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8E714-F2EB-594C-B750-91380FBA8CA8}"/>
              </a:ext>
            </a:extLst>
          </p:cNvPr>
          <p:cNvSpPr>
            <a:spLocks noGrp="1"/>
          </p:cNvSpPr>
          <p:nvPr>
            <p:ph type="title"/>
          </p:nvPr>
        </p:nvSpPr>
        <p:spPr/>
        <p:txBody>
          <a:bodyPr/>
          <a:lstStyle/>
          <a:p>
            <a:r>
              <a:rPr lang="en-US" b="1" dirty="0">
                <a:latin typeface="Montserrat" pitchFamily="2" charset="77"/>
              </a:rPr>
              <a:t>Discussion Questions</a:t>
            </a:r>
          </a:p>
        </p:txBody>
      </p:sp>
      <p:sp>
        <p:nvSpPr>
          <p:cNvPr id="3" name="Content Placeholder 2">
            <a:extLst>
              <a:ext uri="{FF2B5EF4-FFF2-40B4-BE49-F238E27FC236}">
                <a16:creationId xmlns:a16="http://schemas.microsoft.com/office/drawing/2014/main" id="{32156EB9-9719-4346-BA50-6349269256C7}"/>
              </a:ext>
            </a:extLst>
          </p:cNvPr>
          <p:cNvSpPr>
            <a:spLocks noGrp="1"/>
          </p:cNvSpPr>
          <p:nvPr>
            <p:ph idx="1"/>
          </p:nvPr>
        </p:nvSpPr>
        <p:spPr>
          <a:xfrm>
            <a:off x="457200" y="1295400"/>
            <a:ext cx="8229600" cy="3657600"/>
          </a:xfrm>
        </p:spPr>
        <p:txBody>
          <a:bodyPr>
            <a:noAutofit/>
          </a:bodyPr>
          <a:lstStyle/>
          <a:p>
            <a:pPr marL="514350" indent="-514350">
              <a:buFont typeface="+mj-lt"/>
              <a:buAutoNum type="arabicPeriod"/>
            </a:pPr>
            <a:r>
              <a:rPr lang="en-US" sz="1500" dirty="0">
                <a:latin typeface="Montserrat" pitchFamily="2" charset="77"/>
              </a:rPr>
              <a:t>What information about climate change is included in the text? What actors and actions are described in the text? What information about climate change could have been discussed in the article but was omitted from the text? </a:t>
            </a:r>
          </a:p>
          <a:p>
            <a:pPr marL="514350" indent="-514350">
              <a:buFont typeface="+mj-lt"/>
              <a:buAutoNum type="arabicPeriod"/>
            </a:pPr>
            <a:r>
              <a:rPr lang="en-US" sz="1500" dirty="0">
                <a:latin typeface="Montserrat" pitchFamily="2" charset="77"/>
              </a:rPr>
              <a:t>What aspects of climate change are emphasized in the article (e.g., economics, human health)? How exactly does the article highlight them?</a:t>
            </a:r>
          </a:p>
          <a:p>
            <a:pPr marL="514350" indent="-514350">
              <a:buFont typeface="+mj-lt"/>
              <a:buAutoNum type="arabicPeriod"/>
            </a:pPr>
            <a:r>
              <a:rPr lang="en-US" sz="1500" dirty="0">
                <a:latin typeface="Montserrat" pitchFamily="2" charset="77"/>
              </a:rPr>
              <a:t>According to the article, who/what caused the problem? What are the possible consequences of the situation? What costs and benefits are discussed in relation to the problem? Does the article discuss ethical implications of the given situation? </a:t>
            </a:r>
          </a:p>
          <a:p>
            <a:pPr marL="514350" indent="-514350">
              <a:buFont typeface="+mj-lt"/>
              <a:buAutoNum type="arabicPeriod"/>
            </a:pPr>
            <a:r>
              <a:rPr lang="en-US" sz="1500" dirty="0">
                <a:latin typeface="Montserrat" pitchFamily="2" charset="77"/>
              </a:rPr>
              <a:t>How is climate change depicted in the text? What actions, if any, are recommended? Is the article emphasizing the benefits of certain actions (e.g., “If we start recycling now, we can help our marine life”) or possible losses of inaction (e.g., “If we do not recycle, we are continuing to hurt our marine life”)? How does it affect readers’ perceptions of the information? Who is the target audience of this article, and how can you present the same information so that it appeals to a different target audience?</a:t>
            </a:r>
          </a:p>
        </p:txBody>
      </p:sp>
      <p:sp>
        <p:nvSpPr>
          <p:cNvPr id="4" name="Rectangle 3">
            <a:extLst>
              <a:ext uri="{FF2B5EF4-FFF2-40B4-BE49-F238E27FC236}">
                <a16:creationId xmlns:a16="http://schemas.microsoft.com/office/drawing/2014/main" id="{3AA1D168-E157-F941-A1AB-D95C33A34258}"/>
              </a:ext>
            </a:extLst>
          </p:cNvPr>
          <p:cNvSpPr/>
          <p:nvPr/>
        </p:nvSpPr>
        <p:spPr>
          <a:xfrm>
            <a:off x="3048000" y="5334000"/>
            <a:ext cx="5638800" cy="757130"/>
          </a:xfrm>
          <a:prstGeom prst="rect">
            <a:avLst/>
          </a:prstGeom>
        </p:spPr>
        <p:txBody>
          <a:bodyPr wrap="square">
            <a:spAutoFit/>
          </a:bodyPr>
          <a:lstStyle/>
          <a:p>
            <a:pPr marR="0" lvl="0">
              <a:lnSpc>
                <a:spcPct val="150000"/>
              </a:lnSpc>
              <a:spcBef>
                <a:spcPts val="0"/>
              </a:spcBef>
              <a:spcAft>
                <a:spcPts val="0"/>
              </a:spcAft>
              <a:buClr>
                <a:srgbClr val="000000"/>
              </a:buClr>
            </a:pPr>
            <a:r>
              <a:rPr lang="en-US" sz="1000" i="1" dirty="0">
                <a:solidFill>
                  <a:srgbClr val="000000"/>
                </a:solidFill>
                <a:latin typeface="Times New Roman" panose="02020603050405020304" pitchFamily="18" charset="0"/>
                <a:ea typeface="Times New Roman" panose="02020603050405020304" pitchFamily="18" charset="0"/>
              </a:rPr>
              <a:t>*The discussion questions are based on the assignment aimed to teach students the concept of framing in Dr. Stephen B. Crofts Wiley’s course COM 257: Media History and Theory and History at North Carolina State University, USA.</a:t>
            </a:r>
            <a:endParaRPr lang="en-US" sz="1000" i="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685401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719</Words>
  <Application>Microsoft Macintosh PowerPoint</Application>
  <PresentationFormat>On-screen Show (4:3)</PresentationFormat>
  <Paragraphs>54</Paragraphs>
  <Slides>11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Montserrat</vt:lpstr>
      <vt:lpstr>Montserrat Thin</vt:lpstr>
      <vt:lpstr>Times New Roman</vt:lpstr>
      <vt:lpstr>Office Theme</vt:lpstr>
      <vt:lpstr>Battling Fake Science News:  The Power of Framing </vt:lpstr>
      <vt:lpstr>Framing</vt:lpstr>
      <vt:lpstr>Fake Science News</vt:lpstr>
      <vt:lpstr> Framing “gives the facts a fighting chance”   (Cook &amp; Lewandowsky, 2011, p. 4)  </vt:lpstr>
      <vt:lpstr>Framing Science News</vt:lpstr>
      <vt:lpstr>Framing Science News</vt:lpstr>
      <vt:lpstr>Framing &amp; Ethics</vt:lpstr>
      <vt:lpstr>GROUP ACTIVITY Identify the frames</vt:lpstr>
      <vt:lpstr>Discussion Questions</vt:lpstr>
      <vt:lpstr>Student presentations</vt:lpstr>
      <vt:lpstr>Final Thoughts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2012-08-24T00:53:15Z</dcterms:created>
  <dcterms:modified xsi:type="dcterms:W3CDTF">2021-08-25T23:23:31Z</dcterms:modified>
</cp:coreProperties>
</file>