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2"/>
  </p:notesMasterIdLst>
  <p:sldIdLst>
    <p:sldId id="270" r:id="rId2"/>
    <p:sldId id="271" r:id="rId3"/>
    <p:sldId id="272" r:id="rId4"/>
    <p:sldId id="273" r:id="rId5"/>
    <p:sldId id="274" r:id="rId6"/>
    <p:sldId id="275" r:id="rId7"/>
    <p:sldId id="276" r:id="rId8"/>
    <p:sldId id="277" r:id="rId9"/>
    <p:sldId id="278" r:id="rId10"/>
    <p:sldId id="279" r:id="rId11"/>
    <p:sldId id="280" r:id="rId12"/>
    <p:sldId id="281" r:id="rId13"/>
    <p:sldId id="282" r:id="rId14"/>
    <p:sldId id="283" r:id="rId15"/>
    <p:sldId id="284" r:id="rId16"/>
    <p:sldId id="285" r:id="rId17"/>
    <p:sldId id="286" r:id="rId18"/>
    <p:sldId id="287" r:id="rId19"/>
    <p:sldId id="288" r:id="rId20"/>
    <p:sldId id="289" r:id="rId21"/>
    <p:sldId id="290" r:id="rId22"/>
    <p:sldId id="291" r:id="rId23"/>
    <p:sldId id="292" r:id="rId24"/>
    <p:sldId id="293" r:id="rId25"/>
    <p:sldId id="294" r:id="rId26"/>
    <p:sldId id="295" r:id="rId27"/>
    <p:sldId id="296" r:id="rId28"/>
    <p:sldId id="297" r:id="rId29"/>
    <p:sldId id="298" r:id="rId30"/>
    <p:sldId id="299"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32"/>
  </p:normalViewPr>
  <p:slideViewPr>
    <p:cSldViewPr>
      <p:cViewPr varScale="1">
        <p:scale>
          <a:sx n="90" d="100"/>
          <a:sy n="90" d="100"/>
        </p:scale>
        <p:origin x="90" y="28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FE861C-486B-4E18-A0E9-A790238A915C}" type="datetimeFigureOut">
              <a:rPr lang="en-US" smtClean="0"/>
              <a:t>7/21/2021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811066-0135-4CAA-8AD4-89A97190AC0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theatlantic.com/magazine/archive/2018/09/cognitive-bias/565775/"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ebliteracy.pressbooks.com/"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psychologytoday.com/us/blog/automatic-you/201710/confirmation-bias-why-you-make-terrible-life-choices."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Start the workshop with the game “True</a:t>
            </a:r>
            <a:r>
              <a:rPr lang="en-US" baseline="0" dirty="0" smtClean="0"/>
              <a:t> or False.” </a:t>
            </a:r>
          </a:p>
          <a:p>
            <a:pPr marL="228600" indent="-228600">
              <a:buAutoNum type="arabicPeriod"/>
            </a:pPr>
            <a:r>
              <a:rPr lang="en-US" baseline="0" dirty="0" smtClean="0"/>
              <a:t>Show the statement slide and ask participants to weigh in. Do you think this statement is likely to be true or false? (Depending on group size, they can call out their responses, raise a hand to vote, answer through a polling app, or hold up pre-printed TRUE and FALSE cards.)</a:t>
            </a:r>
          </a:p>
          <a:p>
            <a:pPr marL="228600" indent="-228600">
              <a:buAutoNum type="arabicPeriod"/>
            </a:pPr>
            <a:r>
              <a:rPr lang="en-US" baseline="0" dirty="0" smtClean="0"/>
              <a:t>You can “tally” their responses (“OK, I see three “trues” and six “</a:t>
            </a:r>
            <a:r>
              <a:rPr lang="en-US" baseline="0" dirty="0" err="1" smtClean="0"/>
              <a:t>falses</a:t>
            </a:r>
            <a:r>
              <a:rPr lang="en-US" baseline="0" dirty="0" smtClean="0"/>
              <a:t>”). Then click on the Snopes.com link to reveal the fact-checked answer. </a:t>
            </a:r>
          </a:p>
          <a:p>
            <a:pPr marL="228600" indent="-228600">
              <a:buAutoNum type="arabicPeriod"/>
            </a:pPr>
            <a:r>
              <a:rPr lang="en-US" baseline="0" dirty="0" smtClean="0"/>
              <a:t>Repeat with each of the statement slides, then finish with the “Why did you answer true or false” grid.</a:t>
            </a:r>
            <a:endParaRPr lang="en-US" dirty="0"/>
          </a:p>
        </p:txBody>
      </p:sp>
      <p:sp>
        <p:nvSpPr>
          <p:cNvPr id="4" name="Slide Number Placeholder 3"/>
          <p:cNvSpPr>
            <a:spLocks noGrp="1"/>
          </p:cNvSpPr>
          <p:nvPr>
            <p:ph type="sldNum" sz="quarter" idx="10"/>
          </p:nvPr>
        </p:nvSpPr>
        <p:spPr/>
        <p:txBody>
          <a:bodyPr/>
          <a:lstStyle/>
          <a:p>
            <a:fld id="{6017F503-D7E6-4118-9135-B7BAD0854559}" type="slidenum">
              <a:rPr lang="en-US" smtClean="0"/>
              <a:t>3</a:t>
            </a:fld>
            <a:endParaRPr lang="en-US"/>
          </a:p>
        </p:txBody>
      </p:sp>
    </p:spTree>
    <p:extLst>
      <p:ext uri="{BB962C8B-B14F-4D97-AF65-F5344CB8AC3E}">
        <p14:creationId xmlns:p14="http://schemas.microsoft.com/office/powerpoint/2010/main" val="29488424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Writing center tutors should understand that </a:t>
            </a:r>
            <a:r>
              <a:rPr lang="en-US" sz="1200" i="1" kern="1200" dirty="0" smtClean="0">
                <a:solidFill>
                  <a:schemeClr val="tx1"/>
                </a:solidFill>
                <a:effectLst/>
                <a:latin typeface="+mn-lt"/>
                <a:ea typeface="+mn-ea"/>
                <a:cs typeface="+mn-cs"/>
              </a:rPr>
              <a:t>confirmation bias </a:t>
            </a:r>
            <a:r>
              <a:rPr lang="en-US" sz="1200" kern="1200" dirty="0" smtClean="0">
                <a:solidFill>
                  <a:schemeClr val="tx1"/>
                </a:solidFill>
                <a:effectLst/>
                <a:latin typeface="+mn-lt"/>
                <a:ea typeface="+mn-ea"/>
                <a:cs typeface="+mn-cs"/>
              </a:rPr>
              <a:t>and </a:t>
            </a:r>
            <a:r>
              <a:rPr lang="en-US" sz="1200" i="1" kern="1200" dirty="0" smtClean="0">
                <a:solidFill>
                  <a:schemeClr val="tx1"/>
                </a:solidFill>
                <a:effectLst/>
                <a:latin typeface="+mn-lt"/>
                <a:ea typeface="+mn-ea"/>
                <a:cs typeface="+mn-cs"/>
              </a:rPr>
              <a:t>motivated reasoning</a:t>
            </a:r>
            <a:r>
              <a:rPr lang="en-US" sz="1200" kern="1200" dirty="0" smtClean="0">
                <a:solidFill>
                  <a:schemeClr val="tx1"/>
                </a:solidFill>
                <a:effectLst/>
                <a:latin typeface="+mn-lt"/>
                <a:ea typeface="+mn-ea"/>
                <a:cs typeface="+mn-cs"/>
              </a:rPr>
              <a:t> are an intractable part of human cognition. But they can also develop—and encourage tutees to develop—habits of mind that mitigate cognitive bias.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These approaches point to the benefit of open-mindedness and to the value of adopting a listening stance. They also point to the need for </a:t>
            </a:r>
            <a:r>
              <a:rPr lang="en-US" sz="1200" b="1" kern="1200" dirty="0" smtClean="0">
                <a:solidFill>
                  <a:schemeClr val="tx1"/>
                </a:solidFill>
                <a:effectLst/>
                <a:latin typeface="+mn-lt"/>
                <a:ea typeface="+mn-ea"/>
                <a:cs typeface="+mn-cs"/>
              </a:rPr>
              <a:t>metacognitive habits</a:t>
            </a:r>
            <a:r>
              <a:rPr lang="en-US" sz="1200" kern="1200" dirty="0" smtClean="0">
                <a:solidFill>
                  <a:schemeClr val="tx1"/>
                </a:solidFill>
                <a:effectLst/>
                <a:latin typeface="+mn-lt"/>
                <a:ea typeface="+mn-ea"/>
                <a:cs typeface="+mn-cs"/>
              </a:rPr>
              <a:t>—thinking about thinking—that can prepare writers and researchers to pause and reflect as they make choices about information. As writing studies scholar Irene Clark has argued, “information literacy as a concept means helping students become critical readers […], to become readers who question.” In a writing center setting, “students can collaborate with tutors in information evaluation, learning to ask basic questions about the sources available to them, questions such as, How do you know that? What evidence do you have for that? Who says so? and How can we find out?”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Irene Clark, "Information Literacy and the Writing Center," </a:t>
            </a:r>
            <a:r>
              <a:rPr lang="en-US" sz="1200" i="1" kern="1200" dirty="0" smtClean="0">
                <a:solidFill>
                  <a:schemeClr val="tx1"/>
                </a:solidFill>
                <a:effectLst/>
                <a:latin typeface="+mn-lt"/>
                <a:ea typeface="+mn-ea"/>
                <a:cs typeface="+mn-cs"/>
              </a:rPr>
              <a:t>Computers and Composition</a:t>
            </a:r>
            <a:r>
              <a:rPr lang="en-US" sz="1200" kern="1200" dirty="0" smtClean="0">
                <a:solidFill>
                  <a:schemeClr val="tx1"/>
                </a:solidFill>
                <a:effectLst/>
                <a:latin typeface="+mn-lt"/>
                <a:ea typeface="+mn-ea"/>
                <a:cs typeface="+mn-cs"/>
              </a:rPr>
              <a:t> 12 (1995), 208. </a:t>
            </a:r>
            <a:endParaRPr lang="en-US" dirty="0"/>
          </a:p>
        </p:txBody>
      </p:sp>
      <p:sp>
        <p:nvSpPr>
          <p:cNvPr id="4" name="Slide Number Placeholder 3"/>
          <p:cNvSpPr>
            <a:spLocks noGrp="1"/>
          </p:cNvSpPr>
          <p:nvPr>
            <p:ph type="sldNum" sz="quarter" idx="10"/>
          </p:nvPr>
        </p:nvSpPr>
        <p:spPr/>
        <p:txBody>
          <a:bodyPr/>
          <a:lstStyle/>
          <a:p>
            <a:fld id="{6017F503-D7E6-4118-9135-B7BAD0854559}" type="slidenum">
              <a:rPr lang="en-US" smtClean="0"/>
              <a:t>12</a:t>
            </a:fld>
            <a:endParaRPr lang="en-US"/>
          </a:p>
        </p:txBody>
      </p:sp>
    </p:spTree>
    <p:extLst>
      <p:ext uri="{BB962C8B-B14F-4D97-AF65-F5344CB8AC3E}">
        <p14:creationId xmlns:p14="http://schemas.microsoft.com/office/powerpoint/2010/main" val="2951238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So what do you do when</a:t>
            </a:r>
            <a:r>
              <a:rPr lang="en-US" baseline="0" dirty="0" smtClean="0"/>
              <a:t> you are working with a tutee who has selected questionable sources because of cognitive bias?</a:t>
            </a:r>
          </a:p>
          <a:p>
            <a:pPr marL="0" indent="0">
              <a:buNone/>
            </a:pPr>
            <a:endParaRPr lang="en-US" dirty="0" smtClean="0"/>
          </a:p>
          <a:p>
            <a:pPr marL="0" indent="0">
              <a:buNone/>
            </a:pPr>
            <a:r>
              <a:rPr lang="en-US" dirty="0" smtClean="0"/>
              <a:t>Develop</a:t>
            </a:r>
            <a:r>
              <a:rPr lang="en-US" baseline="0" dirty="0" smtClean="0"/>
              <a:t> the habits of </a:t>
            </a:r>
            <a:r>
              <a:rPr lang="en-US" i="1" baseline="0" dirty="0" smtClean="0"/>
              <a:t>critical empathy </a:t>
            </a:r>
            <a:r>
              <a:rPr lang="en-US" baseline="0" dirty="0" smtClean="0"/>
              <a:t>and </a:t>
            </a:r>
            <a:r>
              <a:rPr lang="en-US" i="1" baseline="0" dirty="0" smtClean="0"/>
              <a:t>collaborative fact engagement</a:t>
            </a:r>
            <a:r>
              <a:rPr lang="en-US" baseline="0" dirty="0" smtClean="0"/>
              <a:t>. </a:t>
            </a:r>
          </a:p>
          <a:p>
            <a:pPr marL="0" indent="0">
              <a:buNone/>
            </a:pPr>
            <a:endParaRPr lang="en-US" dirty="0" smtClean="0"/>
          </a:p>
          <a:p>
            <a:pPr marL="0" indent="0">
              <a:buNone/>
            </a:pPr>
            <a:r>
              <a:rPr lang="en-US" dirty="0" smtClean="0"/>
              <a:t>Consider</a:t>
            </a:r>
            <a:r>
              <a:rPr lang="en-US" baseline="0" dirty="0" smtClean="0"/>
              <a:t> these terms and their definitions. Can you think of an instance when you engaged in either critical empathy or collaborative fact-engagement? Or, was there an instance that, in retrospect, this approach might have worked?</a:t>
            </a:r>
            <a:endParaRPr lang="en-US" dirty="0"/>
          </a:p>
        </p:txBody>
      </p:sp>
      <p:sp>
        <p:nvSpPr>
          <p:cNvPr id="4" name="Slide Number Placeholder 3"/>
          <p:cNvSpPr>
            <a:spLocks noGrp="1"/>
          </p:cNvSpPr>
          <p:nvPr>
            <p:ph type="sldNum" sz="quarter" idx="10"/>
          </p:nvPr>
        </p:nvSpPr>
        <p:spPr/>
        <p:txBody>
          <a:bodyPr/>
          <a:lstStyle/>
          <a:p>
            <a:fld id="{6017F503-D7E6-4118-9135-B7BAD0854559}" type="slidenum">
              <a:rPr lang="en-US" smtClean="0"/>
              <a:t>13</a:t>
            </a:fld>
            <a:endParaRPr lang="en-US"/>
          </a:p>
        </p:txBody>
      </p:sp>
    </p:spTree>
    <p:extLst>
      <p:ext uri="{BB962C8B-B14F-4D97-AF65-F5344CB8AC3E}">
        <p14:creationId xmlns:p14="http://schemas.microsoft.com/office/powerpoint/2010/main" val="3747019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Here are some specific approaches</a:t>
            </a:r>
            <a:r>
              <a:rPr lang="en-US" sz="1200" kern="1200" baseline="0" dirty="0" smtClean="0">
                <a:solidFill>
                  <a:schemeClr val="tx1"/>
                </a:solidFill>
                <a:effectLst/>
                <a:latin typeface="+mn-lt"/>
                <a:ea typeface="+mn-ea"/>
                <a:cs typeface="+mn-cs"/>
              </a:rPr>
              <a:t> to counteracting cognitive bias that use </a:t>
            </a:r>
            <a:r>
              <a:rPr lang="en-US" sz="1200" i="1" kern="1200" baseline="0" dirty="0" smtClean="0">
                <a:solidFill>
                  <a:schemeClr val="tx1"/>
                </a:solidFill>
                <a:effectLst/>
                <a:latin typeface="+mn-lt"/>
                <a:ea typeface="+mn-ea"/>
                <a:cs typeface="+mn-cs"/>
              </a:rPr>
              <a:t>critical empathy</a:t>
            </a:r>
            <a:r>
              <a:rPr lang="en-US" sz="1200" i="0" kern="1200" baseline="0" dirty="0" smtClean="0">
                <a:solidFill>
                  <a:schemeClr val="tx1"/>
                </a:solidFill>
                <a:effectLst/>
                <a:latin typeface="+mn-lt"/>
                <a:ea typeface="+mn-ea"/>
                <a:cs typeface="+mn-cs"/>
              </a:rPr>
              <a:t> and </a:t>
            </a:r>
            <a:r>
              <a:rPr lang="en-US" sz="1200" i="1" kern="1200" baseline="0" dirty="0" smtClean="0">
                <a:solidFill>
                  <a:schemeClr val="tx1"/>
                </a:solidFill>
                <a:effectLst/>
                <a:latin typeface="+mn-lt"/>
                <a:ea typeface="+mn-ea"/>
                <a:cs typeface="+mn-cs"/>
              </a:rPr>
              <a:t>collaborative fact engagement.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[Each of these bullet points has a full description in the accompanying </a:t>
            </a:r>
            <a:r>
              <a:rPr lang="en-US" sz="1200" kern="1200" dirty="0" smtClean="0">
                <a:solidFill>
                  <a:schemeClr val="tx1"/>
                </a:solidFill>
                <a:effectLst/>
                <a:latin typeface="+mn-lt"/>
                <a:ea typeface="+mn-ea"/>
                <a:cs typeface="+mn-cs"/>
              </a:rPr>
              <a:t>article.</a:t>
            </a:r>
            <a:r>
              <a:rPr lang="en-US" sz="1200" kern="1200" baseline="0" dirty="0" smtClean="0">
                <a:solidFill>
                  <a:schemeClr val="tx1"/>
                </a:solidFill>
                <a:effectLst/>
                <a:latin typeface="+mn-lt"/>
                <a:ea typeface="+mn-ea"/>
                <a:cs typeface="+mn-cs"/>
              </a:rPr>
              <a:t> A slide for each follows.]</a:t>
            </a:r>
            <a:endParaRPr lang="en-US" dirty="0"/>
          </a:p>
        </p:txBody>
      </p:sp>
      <p:sp>
        <p:nvSpPr>
          <p:cNvPr id="4" name="Slide Number Placeholder 3"/>
          <p:cNvSpPr>
            <a:spLocks noGrp="1"/>
          </p:cNvSpPr>
          <p:nvPr>
            <p:ph type="sldNum" sz="quarter" idx="10"/>
          </p:nvPr>
        </p:nvSpPr>
        <p:spPr/>
        <p:txBody>
          <a:bodyPr/>
          <a:lstStyle/>
          <a:p>
            <a:fld id="{6017F503-D7E6-4118-9135-B7BAD0854559}" type="slidenum">
              <a:rPr lang="en-US" smtClean="0"/>
              <a:t>14</a:t>
            </a:fld>
            <a:endParaRPr lang="en-US"/>
          </a:p>
        </p:txBody>
      </p:sp>
    </p:spTree>
    <p:extLst>
      <p:ext uri="{BB962C8B-B14F-4D97-AF65-F5344CB8AC3E}">
        <p14:creationId xmlns:p14="http://schemas.microsoft.com/office/powerpoint/2010/main" val="35742461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en-US" baseline="0" dirty="0" smtClean="0"/>
              <a:t> emphasize this point, the presenter may wish to display or handout a paragraph and have the participants practice a close reading. If there is time, a comparison of two paragraphs might also be useful.</a:t>
            </a:r>
          </a:p>
          <a:p>
            <a:endParaRPr lang="en-US" baseline="0" dirty="0" smtClean="0"/>
          </a:p>
          <a:p>
            <a:r>
              <a:rPr lang="en-US" baseline="0" dirty="0" smtClean="0"/>
              <a:t>A few examples focused on GMO foods:</a:t>
            </a:r>
          </a:p>
          <a:p>
            <a:endParaRPr lang="en-US" baseline="0" dirty="0" smtClean="0"/>
          </a:p>
          <a:p>
            <a:r>
              <a:rPr lang="en-US" baseline="0" dirty="0" smtClean="0"/>
              <a:t>“We Have the Right to Know What is in Our Food” by Mark Fergusson, CEO of Down to Earth Organic &amp; Natural</a:t>
            </a:r>
          </a:p>
          <a:p>
            <a:r>
              <a:rPr lang="en-US" baseline="0" dirty="0" smtClean="0"/>
              <a:t>https://www.downtoearth.org/label-gmos/gmo-foods-should-be-labeled</a:t>
            </a:r>
          </a:p>
          <a:p>
            <a:endParaRPr lang="en-US" baseline="0" dirty="0" smtClean="0"/>
          </a:p>
          <a:p>
            <a:r>
              <a:rPr lang="en-US" baseline="0" dirty="0" smtClean="0"/>
              <a:t>“The Truth about Genetically Modified Food” by David H. </a:t>
            </a:r>
            <a:r>
              <a:rPr lang="en-US" baseline="0" dirty="0" err="1" smtClean="0"/>
              <a:t>Feedman</a:t>
            </a:r>
            <a:r>
              <a:rPr lang="en-US" baseline="0" dirty="0" smtClean="0"/>
              <a:t>, </a:t>
            </a:r>
            <a:r>
              <a:rPr lang="en-US" i="1" baseline="0" dirty="0" smtClean="0"/>
              <a:t>Scientific American</a:t>
            </a:r>
            <a:r>
              <a:rPr lang="en-US" baseline="0" dirty="0" smtClean="0"/>
              <a:t> (2013)</a:t>
            </a:r>
          </a:p>
          <a:p>
            <a:r>
              <a:rPr lang="en-US" baseline="0" dirty="0" smtClean="0"/>
              <a:t>https://www.scientificamerican.com/article/the-truth-about-genetically-modified-food/</a:t>
            </a:r>
          </a:p>
          <a:p>
            <a:endParaRPr lang="en-US" baseline="0" dirty="0" smtClean="0"/>
          </a:p>
          <a:p>
            <a:r>
              <a:rPr lang="en-US" baseline="0" dirty="0" smtClean="0"/>
              <a:t>“Stop Making Us Guinea Pigs” by Mark </a:t>
            </a:r>
            <a:r>
              <a:rPr lang="en-US" baseline="0" dirty="0" err="1" smtClean="0"/>
              <a:t>Bittman</a:t>
            </a:r>
            <a:r>
              <a:rPr lang="en-US" baseline="0" dirty="0" smtClean="0"/>
              <a:t>, </a:t>
            </a:r>
            <a:r>
              <a:rPr lang="en-US" i="1" baseline="0" dirty="0" smtClean="0"/>
              <a:t>The New York Times</a:t>
            </a:r>
            <a:r>
              <a:rPr lang="en-US" i="0" baseline="0" dirty="0" smtClean="0"/>
              <a:t> (March 25, 2015)</a:t>
            </a:r>
            <a:endParaRPr lang="en-US" baseline="0" dirty="0" smtClean="0"/>
          </a:p>
        </p:txBody>
      </p:sp>
      <p:sp>
        <p:nvSpPr>
          <p:cNvPr id="4" name="Slide Number Placeholder 3"/>
          <p:cNvSpPr>
            <a:spLocks noGrp="1"/>
          </p:cNvSpPr>
          <p:nvPr>
            <p:ph type="sldNum" sz="quarter" idx="10"/>
          </p:nvPr>
        </p:nvSpPr>
        <p:spPr/>
        <p:txBody>
          <a:bodyPr/>
          <a:lstStyle/>
          <a:p>
            <a:fld id="{6017F503-D7E6-4118-9135-B7BAD0854559}" type="slidenum">
              <a:rPr lang="en-US" smtClean="0"/>
              <a:t>19</a:t>
            </a:fld>
            <a:endParaRPr lang="en-US"/>
          </a:p>
        </p:txBody>
      </p:sp>
    </p:spTree>
    <p:extLst>
      <p:ext uri="{BB962C8B-B14F-4D97-AF65-F5344CB8AC3E}">
        <p14:creationId xmlns:p14="http://schemas.microsoft.com/office/powerpoint/2010/main" val="21169329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Tutoring scenarios and lesson plan are included in the accompanying article. </a:t>
            </a:r>
          </a:p>
          <a:p>
            <a:endParaRPr lang="en-US" dirty="0"/>
          </a:p>
        </p:txBody>
      </p:sp>
      <p:sp>
        <p:nvSpPr>
          <p:cNvPr id="4" name="Slide Number Placeholder 3"/>
          <p:cNvSpPr>
            <a:spLocks noGrp="1"/>
          </p:cNvSpPr>
          <p:nvPr>
            <p:ph type="sldNum" sz="quarter" idx="10"/>
          </p:nvPr>
        </p:nvSpPr>
        <p:spPr/>
        <p:txBody>
          <a:bodyPr/>
          <a:lstStyle/>
          <a:p>
            <a:fld id="{6017F503-D7E6-4118-9135-B7BAD0854559}" type="slidenum">
              <a:rPr lang="en-US" smtClean="0"/>
              <a:t>22</a:t>
            </a:fld>
            <a:endParaRPr lang="en-US"/>
          </a:p>
        </p:txBody>
      </p:sp>
    </p:spTree>
    <p:extLst>
      <p:ext uri="{BB962C8B-B14F-4D97-AF65-F5344CB8AC3E}">
        <p14:creationId xmlns:p14="http://schemas.microsoft.com/office/powerpoint/2010/main" val="17209494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a:t>
            </a:r>
            <a:r>
              <a:rPr lang="en-US" baseline="0" dirty="0" smtClean="0"/>
              <a:t> students have completed discussing and sharing about their tutoring scenarios, use this final slide as a wrap up.</a:t>
            </a:r>
            <a:endParaRPr lang="en-US" dirty="0"/>
          </a:p>
        </p:txBody>
      </p:sp>
      <p:sp>
        <p:nvSpPr>
          <p:cNvPr id="4" name="Slide Number Placeholder 3"/>
          <p:cNvSpPr>
            <a:spLocks noGrp="1"/>
          </p:cNvSpPr>
          <p:nvPr>
            <p:ph type="sldNum" sz="quarter" idx="10"/>
          </p:nvPr>
        </p:nvSpPr>
        <p:spPr/>
        <p:txBody>
          <a:bodyPr/>
          <a:lstStyle/>
          <a:p>
            <a:fld id="{6017F503-D7E6-4118-9135-B7BAD0854559}" type="slidenum">
              <a:rPr lang="en-US" smtClean="0"/>
              <a:t>30</a:t>
            </a:fld>
            <a:endParaRPr lang="en-US"/>
          </a:p>
        </p:txBody>
      </p:sp>
    </p:spTree>
    <p:extLst>
      <p:ext uri="{BB962C8B-B14F-4D97-AF65-F5344CB8AC3E}">
        <p14:creationId xmlns:p14="http://schemas.microsoft.com/office/powerpoint/2010/main" val="2401120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Start the workshop with the game “True</a:t>
            </a:r>
            <a:r>
              <a:rPr lang="en-US" baseline="0" dirty="0" smtClean="0"/>
              <a:t> or False.” </a:t>
            </a:r>
          </a:p>
          <a:p>
            <a:pPr marL="228600" indent="-228600">
              <a:buAutoNum type="arabicPeriod"/>
            </a:pPr>
            <a:r>
              <a:rPr lang="en-US" baseline="0" dirty="0" smtClean="0"/>
              <a:t>Show the statement slide and ask participants to weigh in. Do you think this statement is likely to be true or false? (Depending on group size, they can call out their responses, raise a hand to vote, answer through a polling app, or hold up pre-printed TRUE and FALSE cards.)</a:t>
            </a:r>
          </a:p>
          <a:p>
            <a:pPr marL="228600" indent="-228600">
              <a:buAutoNum type="arabicPeriod"/>
            </a:pPr>
            <a:r>
              <a:rPr lang="en-US" baseline="0" dirty="0" smtClean="0"/>
              <a:t>You can “tally” their responses (“OK, I see three “trues” and six “</a:t>
            </a:r>
            <a:r>
              <a:rPr lang="en-US" baseline="0" dirty="0" err="1" smtClean="0"/>
              <a:t>falses</a:t>
            </a:r>
            <a:r>
              <a:rPr lang="en-US" baseline="0" dirty="0" smtClean="0"/>
              <a:t>”). Then click on the Snopes.com link to reveal the fact-checked answer.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smtClean="0"/>
              <a:t>Repeat with each of the statement slides, then finish with the “Why did you answer true or false” grid.</a:t>
            </a:r>
            <a:endParaRPr lang="en-US" dirty="0" smtClean="0"/>
          </a:p>
        </p:txBody>
      </p:sp>
      <p:sp>
        <p:nvSpPr>
          <p:cNvPr id="4" name="Slide Number Placeholder 3"/>
          <p:cNvSpPr>
            <a:spLocks noGrp="1"/>
          </p:cNvSpPr>
          <p:nvPr>
            <p:ph type="sldNum" sz="quarter" idx="10"/>
          </p:nvPr>
        </p:nvSpPr>
        <p:spPr/>
        <p:txBody>
          <a:bodyPr/>
          <a:lstStyle/>
          <a:p>
            <a:fld id="{6017F503-D7E6-4118-9135-B7BAD0854559}" type="slidenum">
              <a:rPr lang="en-US" smtClean="0"/>
              <a:t>4</a:t>
            </a:fld>
            <a:endParaRPr lang="en-US"/>
          </a:p>
        </p:txBody>
      </p:sp>
    </p:spTree>
    <p:extLst>
      <p:ext uri="{BB962C8B-B14F-4D97-AF65-F5344CB8AC3E}">
        <p14:creationId xmlns:p14="http://schemas.microsoft.com/office/powerpoint/2010/main" val="20296351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Start the workshop with the game “True</a:t>
            </a:r>
            <a:r>
              <a:rPr lang="en-US" baseline="0" dirty="0" smtClean="0"/>
              <a:t> or False.” </a:t>
            </a:r>
          </a:p>
          <a:p>
            <a:pPr marL="228600" indent="-228600">
              <a:buAutoNum type="arabicPeriod"/>
            </a:pPr>
            <a:r>
              <a:rPr lang="en-US" baseline="0" dirty="0" smtClean="0"/>
              <a:t>Show the statement slide and ask participants to weigh in. Do you think this statement is likely to be true or false? (Depending on group size, they can call out their responses, raise a hand to vote, answer through a polling app, or hold up pre-printed TRUE and FALSE cards.)</a:t>
            </a:r>
          </a:p>
          <a:p>
            <a:pPr marL="228600" indent="-228600">
              <a:buAutoNum type="arabicPeriod"/>
            </a:pPr>
            <a:r>
              <a:rPr lang="en-US" baseline="0" dirty="0" smtClean="0"/>
              <a:t>You can “tally” their responses (“OK, I see three “trues” and six “</a:t>
            </a:r>
            <a:r>
              <a:rPr lang="en-US" baseline="0" dirty="0" err="1" smtClean="0"/>
              <a:t>falses</a:t>
            </a:r>
            <a:r>
              <a:rPr lang="en-US" baseline="0" dirty="0" smtClean="0"/>
              <a:t>”). Then click on the Snopes.com link to reveal the fact-checked answer. </a:t>
            </a:r>
          </a:p>
          <a:p>
            <a:pPr marL="228600" indent="-228600">
              <a:buAutoNum type="arabicPeriod"/>
            </a:pPr>
            <a:r>
              <a:rPr lang="en-US" baseline="0" dirty="0" smtClean="0"/>
              <a:t>Repeat with each of the statement slides, then finish with the “Why did you answer true or false” grid.</a:t>
            </a:r>
            <a:endParaRPr lang="en-US" dirty="0"/>
          </a:p>
        </p:txBody>
      </p:sp>
      <p:sp>
        <p:nvSpPr>
          <p:cNvPr id="4" name="Slide Number Placeholder 3"/>
          <p:cNvSpPr>
            <a:spLocks noGrp="1"/>
          </p:cNvSpPr>
          <p:nvPr>
            <p:ph type="sldNum" sz="quarter" idx="10"/>
          </p:nvPr>
        </p:nvSpPr>
        <p:spPr/>
        <p:txBody>
          <a:bodyPr/>
          <a:lstStyle/>
          <a:p>
            <a:fld id="{6017F503-D7E6-4118-9135-B7BAD0854559}" type="slidenum">
              <a:rPr lang="en-US" smtClean="0"/>
              <a:t>5</a:t>
            </a:fld>
            <a:endParaRPr lang="en-US"/>
          </a:p>
        </p:txBody>
      </p:sp>
    </p:spTree>
    <p:extLst>
      <p:ext uri="{BB962C8B-B14F-4D97-AF65-F5344CB8AC3E}">
        <p14:creationId xmlns:p14="http://schemas.microsoft.com/office/powerpoint/2010/main" val="13101732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 polling the students about each of the statement slides, ask them</a:t>
            </a:r>
            <a:r>
              <a:rPr lang="en-US" baseline="0" dirty="0" smtClean="0"/>
              <a:t> to consider </a:t>
            </a:r>
            <a:r>
              <a:rPr lang="en-US" i="1" baseline="0" dirty="0" smtClean="0"/>
              <a:t>why</a:t>
            </a:r>
            <a:r>
              <a:rPr lang="en-US" baseline="0" dirty="0" smtClean="0"/>
              <a:t> they responded the way they did? The goal is to stimulate their “thinking about thinking.”</a:t>
            </a:r>
            <a:endParaRPr lang="en-US" dirty="0"/>
          </a:p>
        </p:txBody>
      </p:sp>
      <p:sp>
        <p:nvSpPr>
          <p:cNvPr id="4" name="Slide Number Placeholder 3"/>
          <p:cNvSpPr>
            <a:spLocks noGrp="1"/>
          </p:cNvSpPr>
          <p:nvPr>
            <p:ph type="sldNum" sz="quarter" idx="10"/>
          </p:nvPr>
        </p:nvSpPr>
        <p:spPr/>
        <p:txBody>
          <a:bodyPr/>
          <a:lstStyle/>
          <a:p>
            <a:fld id="{6017F503-D7E6-4118-9135-B7BAD0854559}" type="slidenum">
              <a:rPr lang="en-US" smtClean="0"/>
              <a:t>6</a:t>
            </a:fld>
            <a:endParaRPr lang="en-US"/>
          </a:p>
        </p:txBody>
      </p:sp>
    </p:spTree>
    <p:extLst>
      <p:ext uri="{BB962C8B-B14F-4D97-AF65-F5344CB8AC3E}">
        <p14:creationId xmlns:p14="http://schemas.microsoft.com/office/powerpoint/2010/main" val="1043587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goal</a:t>
            </a:r>
            <a:r>
              <a:rPr lang="en-US" baseline="0" dirty="0" smtClean="0"/>
              <a:t> of the </a:t>
            </a:r>
            <a:r>
              <a:rPr lang="en-US" dirty="0" smtClean="0"/>
              <a:t>“true or false” game is to quickly demonstrate how we are all prone to </a:t>
            </a:r>
            <a:r>
              <a:rPr lang="en-US" i="1" dirty="0" smtClean="0"/>
              <a:t>cognitive bias</a:t>
            </a:r>
            <a:r>
              <a:rPr lang="en-US" i="0" dirty="0" smtClean="0"/>
              <a:t>.</a:t>
            </a:r>
            <a:r>
              <a:rPr lang="en-US" i="0" baseline="0" dirty="0" smtClean="0"/>
              <a:t> </a:t>
            </a:r>
            <a:r>
              <a:rPr lang="en-US" dirty="0" smtClean="0"/>
              <a:t> </a:t>
            </a:r>
            <a:r>
              <a:rPr lang="en-US" baseline="0" dirty="0" smtClean="0"/>
              <a:t> </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t>
            </a:r>
            <a:r>
              <a:rPr lang="en-US" sz="1200" b="0" i="0" kern="1200" dirty="0" smtClean="0">
                <a:solidFill>
                  <a:schemeClr val="tx1"/>
                </a:solidFill>
                <a:effectLst/>
                <a:latin typeface="+mn-lt"/>
                <a:ea typeface="+mn-ea"/>
                <a:cs typeface="+mn-cs"/>
              </a:rPr>
              <a:t>A cognitive bias is a systematic error in thinking that occurs when people are processing and interpreting information in the world around them and affects the decisions and judgments that they make.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human brain is powerful but subject to limitations. Cognitive biases are often a result of your brain's attempt to simplify information processing. Biases often work as rules of thumb that help you make sense of the world and reach decisions with relative speed.” Source:</a:t>
            </a:r>
            <a:r>
              <a:rPr lang="en-US" baseline="0" dirty="0" smtClean="0"/>
              <a:t> </a:t>
            </a:r>
            <a:r>
              <a:rPr lang="en-US" dirty="0" smtClean="0"/>
              <a:t>https://www.verywellmind.com/what-is-a-cognitive-bias-2794963</a:t>
            </a:r>
          </a:p>
          <a:p>
            <a:endParaRPr lang="en-US" dirty="0"/>
          </a:p>
        </p:txBody>
      </p:sp>
      <p:sp>
        <p:nvSpPr>
          <p:cNvPr id="4" name="Slide Number Placeholder 3"/>
          <p:cNvSpPr>
            <a:spLocks noGrp="1"/>
          </p:cNvSpPr>
          <p:nvPr>
            <p:ph type="sldNum" sz="quarter" idx="10"/>
          </p:nvPr>
        </p:nvSpPr>
        <p:spPr/>
        <p:txBody>
          <a:bodyPr/>
          <a:lstStyle/>
          <a:p>
            <a:fld id="{6017F503-D7E6-4118-9135-B7BAD0854559}" type="slidenum">
              <a:rPr lang="en-US" smtClean="0"/>
              <a:t>7</a:t>
            </a:fld>
            <a:endParaRPr lang="en-US"/>
          </a:p>
        </p:txBody>
      </p:sp>
    </p:spTree>
    <p:extLst>
      <p:ext uri="{BB962C8B-B14F-4D97-AF65-F5344CB8AC3E}">
        <p14:creationId xmlns:p14="http://schemas.microsoft.com/office/powerpoint/2010/main" val="2386929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Wikipedia’s “List of Cognitive Biases” identifies</a:t>
            </a:r>
            <a:r>
              <a:rPr lang="en-US" baseline="0" dirty="0" smtClean="0"/>
              <a:t> 185 different types of cognitive bias:</a:t>
            </a:r>
          </a:p>
          <a:p>
            <a:endParaRPr lang="en-US" baseline="0" dirty="0" smtClean="0"/>
          </a:p>
          <a:p>
            <a:r>
              <a:rPr lang="en-US" baseline="0" dirty="0" smtClean="0"/>
              <a:t>“Some of the 185 are dubious or trivial. The IKEA effect, for instance, is defined as ‘the tendency for people to place a disproportionately high value on objects that they partially assembled themselves.’ And others closely resemble one another to the point of redundancy. But a solid group of 100 or so biases has been repeatedly shown to exist, and can make a hash of our lives.” Ben </a:t>
            </a:r>
            <a:r>
              <a:rPr lang="en-US" baseline="0" dirty="0" err="1" smtClean="0"/>
              <a:t>Yagoda</a:t>
            </a:r>
            <a:r>
              <a:rPr lang="en-US" baseline="0" dirty="0" smtClean="0"/>
              <a:t>, “Your Lying Mind” </a:t>
            </a:r>
            <a:r>
              <a:rPr lang="en-US" i="1" baseline="0" dirty="0" smtClean="0"/>
              <a:t>The Atlantic </a:t>
            </a:r>
            <a:r>
              <a:rPr lang="en-US" i="0" baseline="0" dirty="0" smtClean="0"/>
              <a:t>(September 2018), </a:t>
            </a:r>
            <a:r>
              <a:rPr lang="en-US" dirty="0" smtClean="0">
                <a:hlinkClick r:id="rId3"/>
              </a:rPr>
              <a:t>https://www.theatlantic.com/magazine/archive/2018/09/cognitive-bias/565775/</a:t>
            </a:r>
            <a:endParaRPr lang="en-US" baseline="0" dirty="0" smtClean="0"/>
          </a:p>
        </p:txBody>
      </p:sp>
      <p:sp>
        <p:nvSpPr>
          <p:cNvPr id="4" name="Slide Number Placeholder 3"/>
          <p:cNvSpPr>
            <a:spLocks noGrp="1"/>
          </p:cNvSpPr>
          <p:nvPr>
            <p:ph type="sldNum" sz="quarter" idx="10"/>
          </p:nvPr>
        </p:nvSpPr>
        <p:spPr/>
        <p:txBody>
          <a:bodyPr/>
          <a:lstStyle/>
          <a:p>
            <a:fld id="{6017F503-D7E6-4118-9135-B7BAD0854559}" type="slidenum">
              <a:rPr lang="en-US" smtClean="0"/>
              <a:t>8</a:t>
            </a:fld>
            <a:endParaRPr lang="en-US"/>
          </a:p>
        </p:txBody>
      </p:sp>
    </p:spTree>
    <p:extLst>
      <p:ext uri="{BB962C8B-B14F-4D97-AF65-F5344CB8AC3E}">
        <p14:creationId xmlns:p14="http://schemas.microsoft.com/office/powerpoint/2010/main" val="26269165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Today, we’ll focus on two cognitive</a:t>
            </a:r>
            <a:r>
              <a:rPr lang="en-US" sz="1200" kern="1200" baseline="0" dirty="0" smtClean="0">
                <a:solidFill>
                  <a:schemeClr val="tx1"/>
                </a:solidFill>
                <a:effectLst/>
                <a:latin typeface="+mn-lt"/>
                <a:ea typeface="+mn-ea"/>
                <a:cs typeface="+mn-cs"/>
              </a:rPr>
              <a:t> biases: the first is </a:t>
            </a:r>
            <a:r>
              <a:rPr lang="en-US" sz="1200" b="1" kern="1200" baseline="0" dirty="0" smtClean="0">
                <a:solidFill>
                  <a:schemeClr val="tx1"/>
                </a:solidFill>
                <a:effectLst/>
                <a:latin typeface="+mn-lt"/>
                <a:ea typeface="+mn-ea"/>
                <a:cs typeface="+mn-cs"/>
              </a:rPr>
              <a:t>confirmation bias.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three actions </a:t>
            </a:r>
            <a:r>
              <a:rPr lang="en-US" sz="1200" kern="1200" dirty="0" smtClean="0">
                <a:solidFill>
                  <a:schemeClr val="tx1"/>
                </a:solidFill>
                <a:effectLst/>
                <a:latin typeface="+mn-lt"/>
                <a:ea typeface="+mn-ea"/>
                <a:cs typeface="+mn-cs"/>
              </a:rPr>
              <a:t>mentioned in this definition – </a:t>
            </a:r>
            <a:r>
              <a:rPr lang="en-US" sz="1200" kern="1200" dirty="0" smtClean="0">
                <a:solidFill>
                  <a:schemeClr val="tx1"/>
                </a:solidFill>
                <a:effectLst/>
                <a:latin typeface="+mn-lt"/>
                <a:ea typeface="+mn-ea"/>
                <a:cs typeface="+mn-cs"/>
              </a:rPr>
              <a:t>seeking, interpreting, and remembering – are critical elements in the research and writing process. Michael Caulfield demonstrates that confirmation bias can even be embedded in search terms, affecting researchers at the earliest stage of “seeking.” Caulfield’s example search—“was 9/11 a hoax”— delivers results exclusively from conspiracy theorists because the word “hoax” is unlikely to appear in reputable reporting about 9/11.</a:t>
            </a:r>
          </a:p>
          <a:p>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Caulfield, Michael A. 2017. </a:t>
            </a:r>
            <a:r>
              <a:rPr lang="en-US" sz="1200" i="1" kern="1200" dirty="0" smtClean="0">
                <a:solidFill>
                  <a:schemeClr val="tx1"/>
                </a:solidFill>
                <a:effectLst/>
                <a:latin typeface="+mn-lt"/>
                <a:ea typeface="+mn-ea"/>
                <a:cs typeface="+mn-cs"/>
              </a:rPr>
              <a:t>Web Literacy for Student Fact-Checkers.</a:t>
            </a:r>
            <a:r>
              <a:rPr lang="en-US" sz="1200" kern="1200" dirty="0" smtClean="0">
                <a:solidFill>
                  <a:schemeClr val="tx1"/>
                </a:solidFill>
                <a:effectLst/>
                <a:latin typeface="+mn-lt"/>
                <a:ea typeface="+mn-ea"/>
                <a:cs typeface="+mn-cs"/>
              </a:rPr>
              <a:t> </a:t>
            </a:r>
            <a:r>
              <a:rPr lang="en-US" dirty="0" smtClean="0">
                <a:hlinkClick r:id="rId3"/>
              </a:rPr>
              <a:t>https://webliteracy.pressbooks.com/</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17F503-D7E6-4118-9135-B7BAD0854559}" type="slidenum">
              <a:rPr lang="en-US" smtClean="0"/>
              <a:t>9</a:t>
            </a:fld>
            <a:endParaRPr lang="en-US"/>
          </a:p>
        </p:txBody>
      </p:sp>
    </p:spTree>
    <p:extLst>
      <p:ext uri="{BB962C8B-B14F-4D97-AF65-F5344CB8AC3E}">
        <p14:creationId xmlns:p14="http://schemas.microsoft.com/office/powerpoint/2010/main" val="28352181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second</a:t>
            </a:r>
            <a:r>
              <a:rPr lang="en-US" sz="1200" kern="1200" baseline="0" dirty="0" smtClean="0">
                <a:solidFill>
                  <a:schemeClr val="tx1"/>
                </a:solidFill>
                <a:effectLst/>
                <a:latin typeface="+mn-lt"/>
                <a:ea typeface="+mn-ea"/>
                <a:cs typeface="+mn-cs"/>
              </a:rPr>
              <a:t> is </a:t>
            </a:r>
            <a:r>
              <a:rPr lang="en-US" sz="1200" b="1" kern="1200" baseline="0" dirty="0" smtClean="0">
                <a:solidFill>
                  <a:schemeClr val="tx1"/>
                </a:solidFill>
                <a:effectLst/>
                <a:latin typeface="+mn-lt"/>
                <a:ea typeface="+mn-ea"/>
                <a:cs typeface="+mn-cs"/>
              </a:rPr>
              <a:t>motivated reasoning.</a:t>
            </a:r>
          </a:p>
          <a:p>
            <a:endParaRPr lang="en-US" sz="1200" b="1" kern="1200" baseline="0" dirty="0" smtClean="0">
              <a:solidFill>
                <a:schemeClr val="tx1"/>
              </a:solidFill>
              <a:effectLst/>
              <a:latin typeface="+mn-lt"/>
              <a:ea typeface="+mn-ea"/>
              <a:cs typeface="+mn-cs"/>
            </a:endParaRPr>
          </a:p>
          <a:p>
            <a:r>
              <a:rPr lang="en-US" sz="1200" b="0" kern="1200" baseline="0" dirty="0" smtClean="0">
                <a:solidFill>
                  <a:schemeClr val="tx1"/>
                </a:solidFill>
                <a:effectLst/>
                <a:latin typeface="+mn-lt"/>
                <a:ea typeface="+mn-ea"/>
                <a:cs typeface="+mn-cs"/>
              </a:rPr>
              <a:t>Dan </a:t>
            </a:r>
            <a:r>
              <a:rPr lang="en-US" sz="1200" kern="1200" dirty="0" err="1" smtClean="0">
                <a:solidFill>
                  <a:schemeClr val="tx1"/>
                </a:solidFill>
                <a:effectLst/>
                <a:latin typeface="+mn-lt"/>
                <a:ea typeface="+mn-ea"/>
                <a:cs typeface="+mn-cs"/>
              </a:rPr>
              <a:t>Kahan</a:t>
            </a:r>
            <a:r>
              <a:rPr lang="en-US"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describes three mechanisms that propel motivated reasoning (or “motivated cognition”): </a:t>
            </a:r>
            <a:r>
              <a:rPr lang="en-US" sz="1200" i="1" kern="1200" dirty="0" smtClean="0">
                <a:solidFill>
                  <a:schemeClr val="tx1"/>
                </a:solidFill>
                <a:effectLst/>
                <a:latin typeface="+mn-lt"/>
                <a:ea typeface="+mn-ea"/>
                <a:cs typeface="+mn-cs"/>
              </a:rPr>
              <a:t>biased information search</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biased assimilation</a:t>
            </a:r>
            <a:r>
              <a:rPr lang="en-US" sz="1200" kern="1200" dirty="0" smtClean="0">
                <a:solidFill>
                  <a:schemeClr val="tx1"/>
                </a:solidFill>
                <a:effectLst/>
                <a:latin typeface="+mn-lt"/>
                <a:ea typeface="+mn-ea"/>
                <a:cs typeface="+mn-cs"/>
              </a:rPr>
              <a:t>, and </a:t>
            </a:r>
            <a:r>
              <a:rPr lang="en-US" sz="1200" i="1" kern="1200" dirty="0" smtClean="0">
                <a:solidFill>
                  <a:schemeClr val="tx1"/>
                </a:solidFill>
                <a:effectLst/>
                <a:latin typeface="+mn-lt"/>
                <a:ea typeface="+mn-ea"/>
                <a:cs typeface="+mn-cs"/>
              </a:rPr>
              <a:t>identity-protective cognition</a:t>
            </a:r>
            <a:r>
              <a:rPr lang="en-US" sz="1200" kern="1200" dirty="0" smtClean="0">
                <a:solidFill>
                  <a:schemeClr val="tx1"/>
                </a:solidFill>
                <a:effectLst/>
                <a:latin typeface="+mn-lt"/>
                <a:ea typeface="+mn-ea"/>
                <a:cs typeface="+mn-cs"/>
              </a:rPr>
              <a:t>. People engaged in </a:t>
            </a:r>
            <a:r>
              <a:rPr lang="en-US" sz="1200" i="1" kern="1200" dirty="0" smtClean="0">
                <a:solidFill>
                  <a:schemeClr val="tx1"/>
                </a:solidFill>
                <a:effectLst/>
                <a:latin typeface="+mn-lt"/>
                <a:ea typeface="+mn-ea"/>
                <a:cs typeface="+mn-cs"/>
              </a:rPr>
              <a:t>biased information search</a:t>
            </a:r>
            <a:r>
              <a:rPr lang="en-US" sz="1200" kern="1200" dirty="0" smtClean="0">
                <a:solidFill>
                  <a:schemeClr val="tx1"/>
                </a:solidFill>
                <a:effectLst/>
                <a:latin typeface="+mn-lt"/>
                <a:ea typeface="+mn-ea"/>
                <a:cs typeface="+mn-cs"/>
              </a:rPr>
              <a:t> unconsciously seek sources that are compatible with the motivating goal, and avoid sources that contradict it. Caulfield’s “was 9/11 a hoax” search is a pertinent example. </a:t>
            </a:r>
            <a:r>
              <a:rPr lang="en-US" sz="1200" i="1" kern="1200" dirty="0" smtClean="0">
                <a:solidFill>
                  <a:schemeClr val="tx1"/>
                </a:solidFill>
                <a:effectLst/>
                <a:latin typeface="+mn-lt"/>
                <a:ea typeface="+mn-ea"/>
                <a:cs typeface="+mn-cs"/>
              </a:rPr>
              <a:t>Biased assimilation</a:t>
            </a:r>
            <a:r>
              <a:rPr lang="en-US" sz="1200" kern="1200" dirty="0" smtClean="0">
                <a:solidFill>
                  <a:schemeClr val="tx1"/>
                </a:solidFill>
                <a:effectLst/>
                <a:latin typeface="+mn-lt"/>
                <a:ea typeface="+mn-ea"/>
                <a:cs typeface="+mn-cs"/>
              </a:rPr>
              <a:t> is “the tendency to credit and discredit evidence selectively in patterns that promote rather than frustrate the goal.” When people react dismissively to information that threatens aspects of identity, they are demonstrating </a:t>
            </a:r>
            <a:r>
              <a:rPr lang="en-US" sz="1200" i="1" kern="1200" dirty="0" smtClean="0">
                <a:solidFill>
                  <a:schemeClr val="tx1"/>
                </a:solidFill>
                <a:effectLst/>
                <a:latin typeface="+mn-lt"/>
                <a:ea typeface="+mn-ea"/>
                <a:cs typeface="+mn-cs"/>
              </a:rPr>
              <a:t>identity-protective cognition.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Closely related, these two common flaws in logic (</a:t>
            </a:r>
            <a:r>
              <a:rPr lang="en-US" sz="1200" i="1" kern="1200" dirty="0" smtClean="0">
                <a:solidFill>
                  <a:schemeClr val="tx1"/>
                </a:solidFill>
                <a:effectLst/>
                <a:latin typeface="+mn-lt"/>
                <a:ea typeface="+mn-ea"/>
                <a:cs typeface="+mn-cs"/>
              </a:rPr>
              <a:t>confirmation bias</a:t>
            </a:r>
            <a:r>
              <a:rPr lang="en-US" sz="1200" kern="1200" dirty="0" smtClean="0">
                <a:solidFill>
                  <a:schemeClr val="tx1"/>
                </a:solidFill>
                <a:effectLst/>
                <a:latin typeface="+mn-lt"/>
                <a:ea typeface="+mn-ea"/>
                <a:cs typeface="+mn-cs"/>
              </a:rPr>
              <a:t> and </a:t>
            </a:r>
            <a:r>
              <a:rPr lang="en-US" sz="1200" i="1" kern="1200" dirty="0" smtClean="0">
                <a:solidFill>
                  <a:schemeClr val="tx1"/>
                </a:solidFill>
                <a:effectLst/>
                <a:latin typeface="+mn-lt"/>
                <a:ea typeface="+mn-ea"/>
                <a:cs typeface="+mn-cs"/>
              </a:rPr>
              <a:t>motivated</a:t>
            </a:r>
            <a:r>
              <a:rPr lang="en-US" sz="1200" i="1" kern="1200" baseline="0" dirty="0" smtClean="0">
                <a:solidFill>
                  <a:schemeClr val="tx1"/>
                </a:solidFill>
                <a:effectLst/>
                <a:latin typeface="+mn-lt"/>
                <a:ea typeface="+mn-ea"/>
                <a:cs typeface="+mn-cs"/>
              </a:rPr>
              <a:t> reasoning</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can misdirect novice researchers and have the potential to undermine their confidence and make them resistant to academic forms of inquiry.</a:t>
            </a:r>
            <a:endParaRPr lang="en-US" dirty="0"/>
          </a:p>
        </p:txBody>
      </p:sp>
      <p:sp>
        <p:nvSpPr>
          <p:cNvPr id="4" name="Slide Number Placeholder 3"/>
          <p:cNvSpPr>
            <a:spLocks noGrp="1"/>
          </p:cNvSpPr>
          <p:nvPr>
            <p:ph type="sldNum" sz="quarter" idx="10"/>
          </p:nvPr>
        </p:nvSpPr>
        <p:spPr/>
        <p:txBody>
          <a:bodyPr/>
          <a:lstStyle/>
          <a:p>
            <a:fld id="{6017F503-D7E6-4118-9135-B7BAD0854559}" type="slidenum">
              <a:rPr lang="en-US" smtClean="0"/>
              <a:t>10</a:t>
            </a:fld>
            <a:endParaRPr lang="en-US"/>
          </a:p>
        </p:txBody>
      </p:sp>
    </p:spTree>
    <p:extLst>
      <p:ext uri="{BB962C8B-B14F-4D97-AF65-F5344CB8AC3E}">
        <p14:creationId xmlns:p14="http://schemas.microsoft.com/office/powerpoint/2010/main" val="37957057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Because both </a:t>
            </a:r>
            <a:r>
              <a:rPr lang="en-US" sz="1200" i="1" kern="1200" dirty="0" smtClean="0">
                <a:solidFill>
                  <a:schemeClr val="tx1"/>
                </a:solidFill>
                <a:effectLst/>
                <a:latin typeface="+mn-lt"/>
                <a:ea typeface="+mn-ea"/>
                <a:cs typeface="+mn-cs"/>
              </a:rPr>
              <a:t>confirmation bias </a:t>
            </a:r>
            <a:r>
              <a:rPr lang="en-US" sz="1200" kern="1200" dirty="0" smtClean="0">
                <a:solidFill>
                  <a:schemeClr val="tx1"/>
                </a:solidFill>
                <a:effectLst/>
                <a:latin typeface="+mn-lt"/>
                <a:ea typeface="+mn-ea"/>
                <a:cs typeface="+mn-cs"/>
              </a:rPr>
              <a:t>and </a:t>
            </a:r>
            <a:r>
              <a:rPr lang="en-US" sz="1200" i="1" kern="1200" dirty="0" smtClean="0">
                <a:solidFill>
                  <a:schemeClr val="tx1"/>
                </a:solidFill>
                <a:effectLst/>
                <a:latin typeface="+mn-lt"/>
                <a:ea typeface="+mn-ea"/>
                <a:cs typeface="+mn-cs"/>
              </a:rPr>
              <a:t>motivated reasoning </a:t>
            </a:r>
            <a:r>
              <a:rPr lang="en-US" sz="1200" kern="1200" dirty="0" smtClean="0">
                <a:solidFill>
                  <a:schemeClr val="tx1"/>
                </a:solidFill>
                <a:effectLst/>
                <a:latin typeface="+mn-lt"/>
                <a:ea typeface="+mn-ea"/>
                <a:cs typeface="+mn-cs"/>
              </a:rPr>
              <a:t>are galvanized by deep-seated beliefs or relationships that structure identity, information that contradicts these can cause </a:t>
            </a:r>
            <a:r>
              <a:rPr lang="en-US" sz="1200" i="1" kern="1200" dirty="0" smtClean="0">
                <a:solidFill>
                  <a:schemeClr val="tx1"/>
                </a:solidFill>
                <a:effectLst/>
                <a:latin typeface="+mn-lt"/>
                <a:ea typeface="+mn-ea"/>
                <a:cs typeface="+mn-cs"/>
              </a:rPr>
              <a:t>cognitive dissonance</a:t>
            </a:r>
            <a:r>
              <a:rPr lang="en-US" sz="1200" kern="1200" dirty="0" smtClean="0">
                <a:solidFill>
                  <a:schemeClr val="tx1"/>
                </a:solidFill>
                <a:effectLst/>
                <a:latin typeface="+mn-lt"/>
                <a:ea typeface="+mn-ea"/>
                <a:cs typeface="+mn-cs"/>
              </a:rPr>
              <a:t>, an intense feeling of stress or anxiety that emerges from the part of the brain that controls feelings of physical pain. Cognitive dissonance is the reason individuals resist changing their minds in spite of evidence that clearly suggests they should.  </a:t>
            </a:r>
          </a:p>
          <a:p>
            <a:r>
              <a:rPr lang="en-US" dirty="0" err="1" smtClean="0"/>
              <a:t>Eyal</a:t>
            </a:r>
            <a:r>
              <a:rPr lang="en-US" dirty="0" smtClean="0"/>
              <a:t>, </a:t>
            </a:r>
            <a:r>
              <a:rPr lang="en-US" dirty="0" err="1" smtClean="0"/>
              <a:t>Nir</a:t>
            </a:r>
            <a:r>
              <a:rPr lang="en-US" dirty="0" smtClean="0"/>
              <a:t>. “</a:t>
            </a:r>
            <a:r>
              <a:rPr lang="en-US" dirty="0" smtClean="0">
                <a:hlinkClick r:id="rId3"/>
              </a:rPr>
              <a:t>Confirmation Bias: Why You Make Terrible Life Choices</a:t>
            </a:r>
            <a:r>
              <a:rPr lang="en-US" dirty="0" smtClean="0"/>
              <a:t>.” Psychology Today, October 17, 2017.</a:t>
            </a:r>
          </a:p>
          <a:p>
            <a:endParaRPr lang="en-US" dirty="0"/>
          </a:p>
        </p:txBody>
      </p:sp>
      <p:sp>
        <p:nvSpPr>
          <p:cNvPr id="4" name="Slide Number Placeholder 3"/>
          <p:cNvSpPr>
            <a:spLocks noGrp="1"/>
          </p:cNvSpPr>
          <p:nvPr>
            <p:ph type="sldNum" sz="quarter" idx="10"/>
          </p:nvPr>
        </p:nvSpPr>
        <p:spPr/>
        <p:txBody>
          <a:bodyPr/>
          <a:lstStyle/>
          <a:p>
            <a:fld id="{6017F503-D7E6-4118-9135-B7BAD0854559}" type="slidenum">
              <a:rPr lang="en-US" smtClean="0"/>
              <a:t>11</a:t>
            </a:fld>
            <a:endParaRPr lang="en-US"/>
          </a:p>
        </p:txBody>
      </p:sp>
    </p:spTree>
    <p:extLst>
      <p:ext uri="{BB962C8B-B14F-4D97-AF65-F5344CB8AC3E}">
        <p14:creationId xmlns:p14="http://schemas.microsoft.com/office/powerpoint/2010/main" val="117359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0" name="Footer Placeholder 4">
            <a:extLst>
              <a:ext uri="{FF2B5EF4-FFF2-40B4-BE49-F238E27FC236}">
                <a16:creationId xmlns:a16="http://schemas.microsoft.com/office/drawing/2014/main" id="{22A9B7A3-89C7-4444-BB11-FE08B3C3A3C4}"/>
              </a:ext>
            </a:extLst>
          </p:cNvPr>
          <p:cNvSpPr txBox="1">
            <a:spLocks/>
          </p:cNvSpPr>
          <p:nvPr userDrawn="1"/>
        </p:nvSpPr>
        <p:spPr>
          <a:xfrm>
            <a:off x="3124200" y="6356349"/>
            <a:ext cx="289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i="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Teaching About Fake News: Lesson Plans for Different Disciplines and Audiences</a:t>
            </a:r>
          </a:p>
        </p:txBody>
      </p:sp>
      <p:sp>
        <p:nvSpPr>
          <p:cNvPr id="19" name="Slide Number Placeholder 5">
            <a:extLst>
              <a:ext uri="{FF2B5EF4-FFF2-40B4-BE49-F238E27FC236}">
                <a16:creationId xmlns:a16="http://schemas.microsoft.com/office/drawing/2014/main" id="{9684C66B-C538-404A-85C9-1E4AEB65978B}"/>
              </a:ext>
            </a:extLst>
          </p:cNvPr>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Search the ACRL Sandbox for more with #</a:t>
            </a:r>
            <a:r>
              <a:rPr lang="en-US" dirty="0" err="1"/>
              <a:t>fakenews</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smtClean="0"/>
              <a:t>Teaching About Fake News: Lesson Plans for Different Disciplines and Audiences</a:t>
            </a:r>
            <a:endParaRPr lang="en-US"/>
          </a:p>
        </p:txBody>
      </p:sp>
      <p:sp>
        <p:nvSpPr>
          <p:cNvPr id="7" name="Rectangle 6">
            <a:extLst>
              <a:ext uri="{FF2B5EF4-FFF2-40B4-BE49-F238E27FC236}">
                <a16:creationId xmlns:a16="http://schemas.microsoft.com/office/drawing/2014/main" id="{E299AC4C-6278-E347-9557-E56541852D36}"/>
              </a:ext>
            </a:extLst>
          </p:cNvPr>
          <p:cNvSpPr/>
          <p:nvPr userDrawn="1"/>
        </p:nvSpPr>
        <p:spPr>
          <a:xfrm>
            <a:off x="6556248"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smtClean="0"/>
              <a:t>Teaching About Fake News: Lesson Plans for Different Disciplines and Audiences</a:t>
            </a:r>
            <a:endParaRPr lang="en-US"/>
          </a:p>
        </p:txBody>
      </p:sp>
      <p:sp>
        <p:nvSpPr>
          <p:cNvPr id="7" name="Rectangle 6">
            <a:extLst>
              <a:ext uri="{FF2B5EF4-FFF2-40B4-BE49-F238E27FC236}">
                <a16:creationId xmlns:a16="http://schemas.microsoft.com/office/drawing/2014/main" id="{25E666A2-83BD-1341-829D-BE5B62BDE060}"/>
              </a:ext>
            </a:extLst>
          </p:cNvPr>
          <p:cNvSpPr/>
          <p:nvPr userDrawn="1"/>
        </p:nvSpPr>
        <p:spPr>
          <a:xfrm>
            <a:off x="6556248" y="6301421"/>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3124200" y="6405265"/>
            <a:ext cx="2895600" cy="365125"/>
          </a:xfrm>
        </p:spPr>
        <p:txBody>
          <a:bodyPr/>
          <a:lstStyle/>
          <a:p>
            <a:r>
              <a:rPr lang="en-US" smtClean="0"/>
              <a:t>Teaching About Fake News: Lesson Plans for Different Disciplines and Audiences</a:t>
            </a:r>
            <a:endParaRPr lang="en-US" dirty="0"/>
          </a:p>
        </p:txBody>
      </p:sp>
      <p:sp>
        <p:nvSpPr>
          <p:cNvPr id="8" name="TextBox 7">
            <a:extLst>
              <a:ext uri="{FF2B5EF4-FFF2-40B4-BE49-F238E27FC236}">
                <a16:creationId xmlns:a16="http://schemas.microsoft.com/office/drawing/2014/main" id="{EE24BDA0-E35D-4A46-B47B-77B6E095B4A9}"/>
              </a:ext>
            </a:extLst>
          </p:cNvPr>
          <p:cNvSpPr txBox="1"/>
          <p:nvPr userDrawn="1"/>
        </p:nvSpPr>
        <p:spPr>
          <a:xfrm>
            <a:off x="6553200" y="6308725"/>
            <a:ext cx="2133600" cy="461665"/>
          </a:xfrm>
          <a:prstGeom prst="rect">
            <a:avLst/>
          </a:prstGeom>
          <a:noFill/>
        </p:spPr>
        <p:txBody>
          <a:bodyPr wrap="square" rtlCol="0">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smtClean="0"/>
              <a:t>Teaching About Fake News: Lesson Plans for Different Disciplines and Audiences</a:t>
            </a:r>
            <a:endParaRPr lang="en-US"/>
          </a:p>
        </p:txBody>
      </p:sp>
      <p:sp>
        <p:nvSpPr>
          <p:cNvPr id="7" name="Rectangle 6">
            <a:extLst>
              <a:ext uri="{FF2B5EF4-FFF2-40B4-BE49-F238E27FC236}">
                <a16:creationId xmlns:a16="http://schemas.microsoft.com/office/drawing/2014/main" id="{5082B1F9-A70E-2E46-9F4F-A2C55B4FAA8B}"/>
              </a:ext>
            </a:extLst>
          </p:cNvPr>
          <p:cNvSpPr/>
          <p:nvPr userDrawn="1"/>
        </p:nvSpPr>
        <p:spPr>
          <a:xfrm>
            <a:off x="6364161"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smtClean="0"/>
              <a:t>Teaching About Fake News: Lesson Plans for Different Disciplines and Audiences</a:t>
            </a:r>
            <a:endParaRPr lang="en-US"/>
          </a:p>
        </p:txBody>
      </p:sp>
      <p:sp>
        <p:nvSpPr>
          <p:cNvPr id="8" name="Rectangle 7">
            <a:extLst>
              <a:ext uri="{FF2B5EF4-FFF2-40B4-BE49-F238E27FC236}">
                <a16:creationId xmlns:a16="http://schemas.microsoft.com/office/drawing/2014/main" id="{C1ABF082-2F5F-5E49-A124-55AC2F6739F9}"/>
              </a:ext>
            </a:extLst>
          </p:cNvPr>
          <p:cNvSpPr/>
          <p:nvPr userDrawn="1"/>
        </p:nvSpPr>
        <p:spPr>
          <a:xfrm>
            <a:off x="6553200"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r>
              <a:rPr lang="en-US" smtClean="0"/>
              <a:t>Teaching About Fake News: Lesson Plans for Different Disciplines and Audiences</a:t>
            </a:r>
            <a:endParaRPr lang="en-US"/>
          </a:p>
        </p:txBody>
      </p:sp>
      <p:sp>
        <p:nvSpPr>
          <p:cNvPr id="10" name="Rectangle 9">
            <a:extLst>
              <a:ext uri="{FF2B5EF4-FFF2-40B4-BE49-F238E27FC236}">
                <a16:creationId xmlns:a16="http://schemas.microsoft.com/office/drawing/2014/main" id="{DB0D9DE4-FBDB-1646-94F9-CF876238B706}"/>
              </a:ext>
            </a:extLst>
          </p:cNvPr>
          <p:cNvSpPr/>
          <p:nvPr userDrawn="1"/>
        </p:nvSpPr>
        <p:spPr>
          <a:xfrm>
            <a:off x="6556248"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smtClean="0"/>
              <a:t>Teaching About Fake News: Lesson Plans for Different Disciplines and Audiences</a:t>
            </a:r>
            <a:endParaRPr lang="en-US"/>
          </a:p>
        </p:txBody>
      </p:sp>
      <p:sp>
        <p:nvSpPr>
          <p:cNvPr id="6" name="Rectangle 5">
            <a:extLst>
              <a:ext uri="{FF2B5EF4-FFF2-40B4-BE49-F238E27FC236}">
                <a16:creationId xmlns:a16="http://schemas.microsoft.com/office/drawing/2014/main" id="{A5E967F8-6155-6D47-BB87-255E1AAC2B12}"/>
              </a:ext>
            </a:extLst>
          </p:cNvPr>
          <p:cNvSpPr/>
          <p:nvPr userDrawn="1"/>
        </p:nvSpPr>
        <p:spPr>
          <a:xfrm>
            <a:off x="6553200"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Teaching About Fake News: Lesson Plans for Different Disciplines and Audiences</a:t>
            </a:r>
            <a:endParaRPr lang="en-US"/>
          </a:p>
        </p:txBody>
      </p:sp>
      <p:sp>
        <p:nvSpPr>
          <p:cNvPr id="5" name="Rectangle 4">
            <a:extLst>
              <a:ext uri="{FF2B5EF4-FFF2-40B4-BE49-F238E27FC236}">
                <a16:creationId xmlns:a16="http://schemas.microsoft.com/office/drawing/2014/main" id="{279FB97B-349F-D148-B20D-40574C53DDD8}"/>
              </a:ext>
            </a:extLst>
          </p:cNvPr>
          <p:cNvSpPr/>
          <p:nvPr userDrawn="1"/>
        </p:nvSpPr>
        <p:spPr>
          <a:xfrm>
            <a:off x="6400800"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smtClean="0"/>
              <a:t>Teaching About Fake News: Lesson Plans for Different Disciplines and Audiences</a:t>
            </a:r>
            <a:endParaRPr lang="en-US"/>
          </a:p>
        </p:txBody>
      </p:sp>
      <p:sp>
        <p:nvSpPr>
          <p:cNvPr id="8" name="Rectangle 7">
            <a:extLst>
              <a:ext uri="{FF2B5EF4-FFF2-40B4-BE49-F238E27FC236}">
                <a16:creationId xmlns:a16="http://schemas.microsoft.com/office/drawing/2014/main" id="{837B039D-F181-A446-8060-73F040205C75}"/>
              </a:ext>
            </a:extLst>
          </p:cNvPr>
          <p:cNvSpPr/>
          <p:nvPr userDrawn="1"/>
        </p:nvSpPr>
        <p:spPr>
          <a:xfrm>
            <a:off x="6556248"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smtClean="0"/>
              <a:t>Teaching About Fake News: Lesson Plans for Different Disciplines and Audiences</a:t>
            </a:r>
            <a:endParaRPr lang="en-US"/>
          </a:p>
        </p:txBody>
      </p:sp>
      <p:sp>
        <p:nvSpPr>
          <p:cNvPr id="8" name="Rectangle 7">
            <a:extLst>
              <a:ext uri="{FF2B5EF4-FFF2-40B4-BE49-F238E27FC236}">
                <a16:creationId xmlns:a16="http://schemas.microsoft.com/office/drawing/2014/main" id="{BDAE8485-A027-7442-A042-10C70A7EBEC2}"/>
              </a:ext>
            </a:extLst>
          </p:cNvPr>
          <p:cNvSpPr/>
          <p:nvPr userDrawn="1"/>
        </p:nvSpPr>
        <p:spPr>
          <a:xfrm>
            <a:off x="6477000" y="6308127"/>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i="1">
                <a:solidFill>
                  <a:schemeClr val="tx1">
                    <a:tint val="75000"/>
                  </a:schemeClr>
                </a:solidFill>
              </a:defRPr>
            </a:lvl1pPr>
          </a:lstStyle>
          <a:p>
            <a:r>
              <a:rPr lang="en-US" dirty="0"/>
              <a:t>Teaching About Fake News: Lesson Plans for Different Disciplines and Audiences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Search the ACRL Sandbox for more with #</a:t>
            </a:r>
            <a:r>
              <a:rPr lang="en-US" dirty="0" err="1"/>
              <a:t>fakenews</a:t>
            </a:r>
            <a:endParaRPr lang="en-US" dirty="0"/>
          </a:p>
        </p:txBody>
      </p:sp>
      <p:pic>
        <p:nvPicPr>
          <p:cNvPr id="8" name="Picture 7">
            <a:extLst>
              <a:ext uri="{FF2B5EF4-FFF2-40B4-BE49-F238E27FC236}">
                <a16:creationId xmlns:a16="http://schemas.microsoft.com/office/drawing/2014/main" id="{6EDA6261-D0F5-1E40-840C-41BE4379294A}"/>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34962" y="5323168"/>
            <a:ext cx="2298287" cy="153035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discovermagazine.com/the-sciences/what-is-motivated-reasoning-how-does-it-work-dan-kahan-answer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psychologytoday.com/us/blog/automatic-you/201710/confirmation-bias-why-you-make-terrible-life-choice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psychologytoday.com/us/blog/automatic-you/201710/confirmation-bias-why-you-make-terrible-life-choice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thepeerreview-iwca.org/issues/braver-spaces/critical-empathy-and-collaborative-fact-engagement-in-the-trump-age-a-writing-center-approach/"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ebliteracy.pressbooks.co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thepeerreview-iwca.org/issues/braver-spaces/critical-empathy-and-collaborative-fact-engagement-in-the-trump-age-a-writing-center-approach/"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hyperlink" Target="https://www.snopes.com/fact-check/receipt-paper-harmful/"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hyperlink" Target="https://www.snopes.com/fact-check/wayfair-trafficking-children/"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8.xml"/><Relationship Id="rId4" Type="http://schemas.openxmlformats.org/officeDocument/2006/relationships/hyperlink" Target="https://www.snopes.com/fact-check/trump-tweet-south-dakota-border/"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psychologytoday.com/us/blog/automatic-you/201710/confirmation-bias-why-you-make-terrible-life-choice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Questionable Sources?</a:t>
            </a:r>
            <a:endParaRPr lang="en-US" dirty="0"/>
          </a:p>
        </p:txBody>
      </p:sp>
      <p:sp>
        <p:nvSpPr>
          <p:cNvPr id="3" name="Subtitle 2"/>
          <p:cNvSpPr>
            <a:spLocks noGrp="1"/>
          </p:cNvSpPr>
          <p:nvPr>
            <p:ph type="subTitle" idx="1"/>
          </p:nvPr>
        </p:nvSpPr>
        <p:spPr/>
        <p:txBody>
          <a:bodyPr/>
          <a:lstStyle/>
          <a:p>
            <a:r>
              <a:rPr lang="en-US" smtClean="0"/>
              <a:t>Helping Writing Center Tutees with Information Literacy</a:t>
            </a:r>
            <a:endParaRPr lang="en-US" dirty="0"/>
          </a:p>
        </p:txBody>
      </p:sp>
    </p:spTree>
    <p:extLst>
      <p:ext uri="{BB962C8B-B14F-4D97-AF65-F5344CB8AC3E}">
        <p14:creationId xmlns:p14="http://schemas.microsoft.com/office/powerpoint/2010/main" val="15538831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Motivated </a:t>
            </a:r>
            <a:r>
              <a:rPr lang="en-US" b="1" dirty="0" smtClean="0"/>
              <a:t>Reasoning</a:t>
            </a:r>
            <a:endParaRPr lang="en-US" b="1" dirty="0"/>
          </a:p>
        </p:txBody>
      </p:sp>
      <p:sp>
        <p:nvSpPr>
          <p:cNvPr id="3" name="Content Placeholder 2"/>
          <p:cNvSpPr>
            <a:spLocks noGrp="1"/>
          </p:cNvSpPr>
          <p:nvPr>
            <p:ph idx="1"/>
          </p:nvPr>
        </p:nvSpPr>
        <p:spPr/>
        <p:txBody>
          <a:bodyPr/>
          <a:lstStyle/>
          <a:p>
            <a:pPr marL="0" indent="0">
              <a:buNone/>
            </a:pPr>
            <a:r>
              <a:rPr lang="en-US" dirty="0" smtClean="0"/>
              <a:t>An </a:t>
            </a:r>
            <a:r>
              <a:rPr lang="en-US" dirty="0" smtClean="0"/>
              <a:t>unconscious tendency to evaluate information based on a desired goal or outcome. </a:t>
            </a:r>
          </a:p>
          <a:p>
            <a:r>
              <a:rPr lang="en-US" sz="2800" i="1" dirty="0" smtClean="0"/>
              <a:t>Biased Information Search</a:t>
            </a:r>
          </a:p>
          <a:p>
            <a:r>
              <a:rPr lang="en-US" sz="2800" i="1" dirty="0" smtClean="0"/>
              <a:t>Biased Assimilation</a:t>
            </a:r>
          </a:p>
          <a:p>
            <a:r>
              <a:rPr lang="en-US" sz="2800" i="1" dirty="0" smtClean="0"/>
              <a:t>Identity-Protective Cognition</a:t>
            </a:r>
          </a:p>
          <a:p>
            <a:pPr marL="0" indent="0">
              <a:buNone/>
            </a:pPr>
            <a:endParaRPr lang="en-US" dirty="0" smtClean="0"/>
          </a:p>
        </p:txBody>
      </p:sp>
      <p:sp>
        <p:nvSpPr>
          <p:cNvPr id="4" name="TextBox 3"/>
          <p:cNvSpPr txBox="1"/>
          <p:nvPr/>
        </p:nvSpPr>
        <p:spPr>
          <a:xfrm>
            <a:off x="3085599" y="5632509"/>
            <a:ext cx="6058401" cy="507831"/>
          </a:xfrm>
          <a:prstGeom prst="rect">
            <a:avLst/>
          </a:prstGeom>
          <a:noFill/>
        </p:spPr>
        <p:txBody>
          <a:bodyPr wrap="square" rtlCol="0">
            <a:spAutoFit/>
          </a:bodyPr>
          <a:lstStyle/>
          <a:p>
            <a:pPr algn="r"/>
            <a:r>
              <a:rPr lang="en-US" sz="1350" dirty="0" err="1"/>
              <a:t>Kahan</a:t>
            </a:r>
            <a:r>
              <a:rPr lang="en-US" sz="1350" dirty="0"/>
              <a:t>, Dan. "</a:t>
            </a:r>
            <a:r>
              <a:rPr lang="en-US" sz="1350" dirty="0">
                <a:hlinkClick r:id="rId3"/>
              </a:rPr>
              <a:t>What is Motivated Reasoning? </a:t>
            </a:r>
            <a:r>
              <a:rPr lang="en-US" sz="1350" dirty="0">
                <a:hlinkClick r:id="rId3"/>
              </a:rPr>
              <a:t>How Does It Work? </a:t>
            </a:r>
            <a:endParaRPr lang="en-US" sz="1350" dirty="0" smtClean="0">
              <a:hlinkClick r:id=""/>
            </a:endParaRPr>
          </a:p>
          <a:p>
            <a:pPr algn="r"/>
            <a:r>
              <a:rPr lang="en-US" sz="1350" dirty="0" smtClean="0">
                <a:hlinkClick r:id=""/>
              </a:rPr>
              <a:t>Dan </a:t>
            </a:r>
            <a:r>
              <a:rPr lang="en-US" sz="1350" dirty="0" err="1">
                <a:hlinkClick r:id="rId3"/>
              </a:rPr>
              <a:t>Kahan</a:t>
            </a:r>
            <a:r>
              <a:rPr lang="en-US" sz="1350" dirty="0">
                <a:hlinkClick r:id="rId3"/>
              </a:rPr>
              <a:t> Answers</a:t>
            </a:r>
            <a:r>
              <a:rPr lang="en-US" sz="1350" dirty="0"/>
              <a:t>." The Intersection, May 5, 2011. </a:t>
            </a:r>
            <a:endParaRPr lang="en-US" sz="1350" dirty="0"/>
          </a:p>
        </p:txBody>
      </p:sp>
    </p:spTree>
    <p:extLst>
      <p:ext uri="{BB962C8B-B14F-4D97-AF65-F5344CB8AC3E}">
        <p14:creationId xmlns:p14="http://schemas.microsoft.com/office/powerpoint/2010/main" val="3349259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Cognitive Dissonance</a:t>
            </a:r>
            <a:endParaRPr lang="en-US" b="1" dirty="0"/>
          </a:p>
        </p:txBody>
      </p:sp>
      <p:sp>
        <p:nvSpPr>
          <p:cNvPr id="3" name="Content Placeholder 2"/>
          <p:cNvSpPr>
            <a:spLocks noGrp="1"/>
          </p:cNvSpPr>
          <p:nvPr>
            <p:ph idx="1"/>
          </p:nvPr>
        </p:nvSpPr>
        <p:spPr/>
        <p:txBody>
          <a:bodyPr/>
          <a:lstStyle/>
          <a:p>
            <a:pPr marL="0" indent="0">
              <a:buNone/>
            </a:pPr>
            <a:r>
              <a:rPr lang="en-US" dirty="0" smtClean="0"/>
              <a:t>An intense feeling of stress or anxiety that emerges from the part of the brain that controls feelings of physical pain.</a:t>
            </a:r>
            <a:endParaRPr lang="en-US" dirty="0"/>
          </a:p>
        </p:txBody>
      </p:sp>
      <p:sp>
        <p:nvSpPr>
          <p:cNvPr id="5" name="TextBox 4"/>
          <p:cNvSpPr txBox="1"/>
          <p:nvPr/>
        </p:nvSpPr>
        <p:spPr>
          <a:xfrm>
            <a:off x="3886200" y="5715000"/>
            <a:ext cx="4937961" cy="507831"/>
          </a:xfrm>
          <a:prstGeom prst="rect">
            <a:avLst/>
          </a:prstGeom>
          <a:noFill/>
        </p:spPr>
        <p:txBody>
          <a:bodyPr wrap="square" rtlCol="0">
            <a:spAutoFit/>
          </a:bodyPr>
          <a:lstStyle/>
          <a:p>
            <a:pPr algn="r"/>
            <a:r>
              <a:rPr lang="en-US" sz="1350" dirty="0" err="1"/>
              <a:t>Eyal</a:t>
            </a:r>
            <a:r>
              <a:rPr lang="en-US" sz="1350" dirty="0"/>
              <a:t>, </a:t>
            </a:r>
            <a:r>
              <a:rPr lang="en-US" sz="1350" dirty="0" err="1"/>
              <a:t>Nir</a:t>
            </a:r>
            <a:r>
              <a:rPr lang="en-US" sz="1350" dirty="0"/>
              <a:t>. “</a:t>
            </a:r>
            <a:r>
              <a:rPr lang="en-US" sz="1350" dirty="0">
                <a:hlinkClick r:id="rId3"/>
              </a:rPr>
              <a:t>Confirmation Bias: Why You Make Terrible Life Choices</a:t>
            </a:r>
            <a:r>
              <a:rPr lang="en-US" sz="1350" dirty="0"/>
              <a:t>.” Psychology Today, October 17, 2017.</a:t>
            </a:r>
          </a:p>
        </p:txBody>
      </p:sp>
    </p:spTree>
    <p:extLst>
      <p:ext uri="{BB962C8B-B14F-4D97-AF65-F5344CB8AC3E}">
        <p14:creationId xmlns:p14="http://schemas.microsoft.com/office/powerpoint/2010/main" val="2514166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You CAN counteract cognitive bias!</a:t>
            </a:r>
            <a:endParaRPr lang="en-US" b="1" dirty="0"/>
          </a:p>
        </p:txBody>
      </p:sp>
      <p:sp>
        <p:nvSpPr>
          <p:cNvPr id="3" name="Content Placeholder 2"/>
          <p:cNvSpPr>
            <a:spLocks noGrp="1"/>
          </p:cNvSpPr>
          <p:nvPr>
            <p:ph idx="1"/>
          </p:nvPr>
        </p:nvSpPr>
        <p:spPr/>
        <p:txBody>
          <a:bodyPr/>
          <a:lstStyle/>
          <a:p>
            <a:r>
              <a:rPr lang="en-US" dirty="0" smtClean="0"/>
              <a:t>Approach life with curiosity, not conviction.</a:t>
            </a:r>
          </a:p>
          <a:p>
            <a:r>
              <a:rPr lang="en-US" dirty="0" smtClean="0"/>
              <a:t>Seek and understand disagreement.</a:t>
            </a:r>
          </a:p>
          <a:p>
            <a:r>
              <a:rPr lang="en-US" dirty="0" smtClean="0"/>
              <a:t>Think about thinking.</a:t>
            </a:r>
            <a:endParaRPr lang="en-US" dirty="0"/>
          </a:p>
        </p:txBody>
      </p:sp>
      <p:sp>
        <p:nvSpPr>
          <p:cNvPr id="5" name="TextBox 4"/>
          <p:cNvSpPr txBox="1"/>
          <p:nvPr/>
        </p:nvSpPr>
        <p:spPr>
          <a:xfrm>
            <a:off x="3886200" y="5715000"/>
            <a:ext cx="4937961" cy="507831"/>
          </a:xfrm>
          <a:prstGeom prst="rect">
            <a:avLst/>
          </a:prstGeom>
          <a:noFill/>
        </p:spPr>
        <p:txBody>
          <a:bodyPr wrap="square" rtlCol="0">
            <a:spAutoFit/>
          </a:bodyPr>
          <a:lstStyle/>
          <a:p>
            <a:pPr algn="r"/>
            <a:r>
              <a:rPr lang="en-US" sz="1350" dirty="0" err="1"/>
              <a:t>Eyal</a:t>
            </a:r>
            <a:r>
              <a:rPr lang="en-US" sz="1350" dirty="0"/>
              <a:t>, </a:t>
            </a:r>
            <a:r>
              <a:rPr lang="en-US" sz="1350" dirty="0" err="1"/>
              <a:t>Nir</a:t>
            </a:r>
            <a:r>
              <a:rPr lang="en-US" sz="1350" dirty="0"/>
              <a:t>. “</a:t>
            </a:r>
            <a:r>
              <a:rPr lang="en-US" sz="1350" dirty="0">
                <a:hlinkClick r:id="rId3"/>
              </a:rPr>
              <a:t>Confirmation Bias: Why You Make Terrible Life Choices</a:t>
            </a:r>
            <a:r>
              <a:rPr lang="en-US" sz="1350" dirty="0"/>
              <a:t>.” Psychology Today, October 17, 2017.</a:t>
            </a:r>
          </a:p>
        </p:txBody>
      </p:sp>
    </p:spTree>
    <p:extLst>
      <p:ext uri="{BB962C8B-B14F-4D97-AF65-F5344CB8AC3E}">
        <p14:creationId xmlns:p14="http://schemas.microsoft.com/office/powerpoint/2010/main" val="2969072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Two Habits of Highly Successful Tutors</a:t>
            </a:r>
            <a:endParaRPr lang="en-US" b="1" dirty="0"/>
          </a:p>
        </p:txBody>
      </p:sp>
      <p:sp>
        <p:nvSpPr>
          <p:cNvPr id="3" name="Content Placeholder 2"/>
          <p:cNvSpPr>
            <a:spLocks noGrp="1"/>
          </p:cNvSpPr>
          <p:nvPr>
            <p:ph idx="1"/>
          </p:nvPr>
        </p:nvSpPr>
        <p:spPr>
          <a:xfrm>
            <a:off x="651687" y="1711251"/>
            <a:ext cx="7886700" cy="2950118"/>
          </a:xfrm>
        </p:spPr>
        <p:txBody>
          <a:bodyPr>
            <a:normAutofit fontScale="92500" lnSpcReduction="20000"/>
          </a:bodyPr>
          <a:lstStyle/>
          <a:p>
            <a:pPr marL="0" indent="0">
              <a:buNone/>
            </a:pPr>
            <a:r>
              <a:rPr lang="en-US" sz="2250" b="1" dirty="0"/>
              <a:t>Critical Empathy</a:t>
            </a:r>
          </a:p>
          <a:p>
            <a:pPr marL="0" indent="0">
              <a:buNone/>
            </a:pPr>
            <a:r>
              <a:rPr lang="en-US" sz="2250" dirty="0"/>
              <a:t>“</a:t>
            </a:r>
            <a:r>
              <a:rPr lang="en-US" sz="2250" i="1" dirty="0"/>
              <a:t>Critical empathy </a:t>
            </a:r>
            <a:r>
              <a:rPr lang="en-US" sz="2250" dirty="0"/>
              <a:t>means to engage with others reflectively and judiciously, while understanding that their ideas and beliefs should be treated with wisdom and care.”</a:t>
            </a:r>
          </a:p>
          <a:p>
            <a:pPr marL="0" indent="0">
              <a:buNone/>
            </a:pPr>
            <a:endParaRPr lang="en-US" sz="2250" b="1" dirty="0"/>
          </a:p>
          <a:p>
            <a:pPr marL="0" indent="0">
              <a:buNone/>
            </a:pPr>
            <a:r>
              <a:rPr lang="en-US" sz="2250" b="1" dirty="0"/>
              <a:t>Collaborative Fact-Engagement</a:t>
            </a:r>
          </a:p>
          <a:p>
            <a:pPr marL="0" indent="0">
              <a:buNone/>
            </a:pPr>
            <a:r>
              <a:rPr lang="en-US" sz="2250" dirty="0"/>
              <a:t>“Because consultations prioritize cooperation and </a:t>
            </a:r>
            <a:r>
              <a:rPr lang="en-US" sz="2250" i="1" dirty="0"/>
              <a:t>proceeding on a fact-finding mission together</a:t>
            </a:r>
            <a:r>
              <a:rPr lang="en-US" sz="2250" dirty="0"/>
              <a:t>, the anxiety about whether a student’s research is “wrong” can be alleviated more easily through peer-to-peer rapport-building.”</a:t>
            </a:r>
          </a:p>
          <a:p>
            <a:pPr marL="342900" lvl="1" indent="0">
              <a:buNone/>
            </a:pPr>
            <a:endParaRPr lang="en-US" dirty="0" smtClean="0"/>
          </a:p>
          <a:p>
            <a:pPr marL="342900" lvl="1" indent="0">
              <a:buNone/>
            </a:pPr>
            <a:endParaRPr lang="en-US" dirty="0" smtClean="0"/>
          </a:p>
        </p:txBody>
      </p:sp>
      <p:sp>
        <p:nvSpPr>
          <p:cNvPr id="4" name="TextBox 3"/>
          <p:cNvSpPr txBox="1"/>
          <p:nvPr/>
        </p:nvSpPr>
        <p:spPr>
          <a:xfrm>
            <a:off x="2895600" y="5638800"/>
            <a:ext cx="5924550" cy="461665"/>
          </a:xfrm>
          <a:prstGeom prst="rect">
            <a:avLst/>
          </a:prstGeom>
          <a:noFill/>
        </p:spPr>
        <p:txBody>
          <a:bodyPr wrap="square" rtlCol="0">
            <a:spAutoFit/>
          </a:bodyPr>
          <a:lstStyle/>
          <a:p>
            <a:pPr algn="r"/>
            <a:r>
              <a:rPr lang="en-US" sz="1200" dirty="0"/>
              <a:t>Source: </a:t>
            </a:r>
            <a:r>
              <a:rPr lang="en-US" sz="1200" dirty="0" err="1"/>
              <a:t>McKeehen</a:t>
            </a:r>
            <a:r>
              <a:rPr lang="en-US" sz="1200" dirty="0"/>
              <a:t>, Shannon. 2017. </a:t>
            </a:r>
            <a:r>
              <a:rPr lang="en-US" sz="1200" dirty="0"/>
              <a:t>"</a:t>
            </a:r>
            <a:r>
              <a:rPr lang="en-US" sz="1200" dirty="0">
                <a:hlinkClick r:id="rId3"/>
              </a:rPr>
              <a:t>Critical Empathy and Collaborative Fact-Engagement </a:t>
            </a:r>
            <a:endParaRPr lang="en-US" sz="1200" dirty="0" smtClean="0">
              <a:hlinkClick r:id=""/>
            </a:endParaRPr>
          </a:p>
          <a:p>
            <a:pPr algn="r"/>
            <a:r>
              <a:rPr lang="en-US" sz="1200" dirty="0" smtClean="0">
                <a:hlinkClick r:id=""/>
              </a:rPr>
              <a:t>in </a:t>
            </a:r>
            <a:r>
              <a:rPr lang="en-US" sz="1200" dirty="0">
                <a:hlinkClick r:id="rId3"/>
              </a:rPr>
              <a:t>the Trump Age: A Writing Center Approach</a:t>
            </a:r>
            <a:r>
              <a:rPr lang="en-US" sz="1200" dirty="0"/>
              <a:t>." The Peer Review 1 (2). </a:t>
            </a:r>
          </a:p>
        </p:txBody>
      </p:sp>
    </p:spTree>
    <p:extLst>
      <p:ext uri="{BB962C8B-B14F-4D97-AF65-F5344CB8AC3E}">
        <p14:creationId xmlns:p14="http://schemas.microsoft.com/office/powerpoint/2010/main" val="2677675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Tutoring to Counteract Cognitive Bias </a:t>
            </a:r>
            <a:endParaRPr lang="en-US" b="1" dirty="0"/>
          </a:p>
        </p:txBody>
      </p:sp>
      <p:sp>
        <p:nvSpPr>
          <p:cNvPr id="3" name="Content Placeholder 2"/>
          <p:cNvSpPr>
            <a:spLocks noGrp="1"/>
          </p:cNvSpPr>
          <p:nvPr>
            <p:ph idx="1"/>
          </p:nvPr>
        </p:nvSpPr>
        <p:spPr>
          <a:xfrm>
            <a:off x="457200" y="1433587"/>
            <a:ext cx="8229600" cy="4525963"/>
          </a:xfrm>
        </p:spPr>
        <p:txBody>
          <a:bodyPr/>
          <a:lstStyle/>
          <a:p>
            <a:r>
              <a:rPr lang="en-US" sz="2800" dirty="0" smtClean="0"/>
              <a:t>Reconsider the assignment</a:t>
            </a:r>
          </a:p>
          <a:p>
            <a:r>
              <a:rPr lang="en-US" sz="2800" dirty="0" smtClean="0"/>
              <a:t>Identify information needs</a:t>
            </a:r>
          </a:p>
          <a:p>
            <a:r>
              <a:rPr lang="en-US" sz="2800" dirty="0" smtClean="0"/>
              <a:t>Question assumptions</a:t>
            </a:r>
          </a:p>
          <a:p>
            <a:r>
              <a:rPr lang="en-US" sz="2800" dirty="0" smtClean="0"/>
              <a:t>Collaborate on a fact-finding </a:t>
            </a:r>
            <a:r>
              <a:rPr lang="en-US" sz="2800" dirty="0" smtClean="0"/>
              <a:t>mission</a:t>
            </a:r>
          </a:p>
          <a:p>
            <a:r>
              <a:rPr lang="en-US" sz="2800" dirty="0"/>
              <a:t>Engage in discourse analysis</a:t>
            </a:r>
          </a:p>
          <a:p>
            <a:r>
              <a:rPr lang="en-US" sz="2800" dirty="0"/>
              <a:t>Reconstruct the search</a:t>
            </a:r>
          </a:p>
          <a:p>
            <a:r>
              <a:rPr lang="en-US" sz="2800" dirty="0"/>
              <a:t>Introduce naysayers</a:t>
            </a:r>
          </a:p>
          <a:p>
            <a:endParaRPr lang="en-US" dirty="0" smtClean="0"/>
          </a:p>
          <a:p>
            <a:endParaRPr lang="en-US" dirty="0"/>
          </a:p>
        </p:txBody>
      </p:sp>
    </p:spTree>
    <p:extLst>
      <p:ext uri="{BB962C8B-B14F-4D97-AF65-F5344CB8AC3E}">
        <p14:creationId xmlns:p14="http://schemas.microsoft.com/office/powerpoint/2010/main" val="3085904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Reconsider the Assignment</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smtClean="0"/>
              <a:t>When you encounter </a:t>
            </a:r>
            <a:r>
              <a:rPr lang="en-US" sz="2800" dirty="0"/>
              <a:t>the use of problematic source material, one potentially effective strategy is to draw the student’s attention back to the assignment. Has the instructor provided guidance about the use of sources? </a:t>
            </a:r>
            <a:r>
              <a:rPr lang="en-US" sz="2800" dirty="0" smtClean="0"/>
              <a:t>This </a:t>
            </a:r>
            <a:r>
              <a:rPr lang="en-US" sz="2800" dirty="0"/>
              <a:t>form of “collaborative fact engagement” guides the student to be more attentive to assignment parameters, and opens an opportunity for the tutor to help the student learn how to find appropriate sources. </a:t>
            </a:r>
          </a:p>
        </p:txBody>
      </p:sp>
    </p:spTree>
    <p:extLst>
      <p:ext uri="{BB962C8B-B14F-4D97-AF65-F5344CB8AC3E}">
        <p14:creationId xmlns:p14="http://schemas.microsoft.com/office/powerpoint/2010/main" val="1586320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 Information Needs</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a:t>A student’s information needs will vary depending on the assignment or project. </a:t>
            </a:r>
            <a:r>
              <a:rPr lang="en-US" sz="2800" dirty="0" smtClean="0"/>
              <a:t>Try using a focused </a:t>
            </a:r>
            <a:r>
              <a:rPr lang="en-US" sz="2800" dirty="0"/>
              <a:t>freewriting exercise to help students identify both what they already know about a topic and what questions still need to be answered. The conversation following this exercise could be used to refine the questions that guide the research and identify potential search terms. </a:t>
            </a:r>
          </a:p>
        </p:txBody>
      </p:sp>
    </p:spTree>
    <p:extLst>
      <p:ext uri="{BB962C8B-B14F-4D97-AF65-F5344CB8AC3E}">
        <p14:creationId xmlns:p14="http://schemas.microsoft.com/office/powerpoint/2010/main" val="4941539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Assumptions</a:t>
            </a:r>
            <a:endParaRPr lang="en-US" dirty="0"/>
          </a:p>
        </p:txBody>
      </p:sp>
      <p:sp>
        <p:nvSpPr>
          <p:cNvPr id="3" name="Content Placeholder 2"/>
          <p:cNvSpPr>
            <a:spLocks noGrp="1"/>
          </p:cNvSpPr>
          <p:nvPr>
            <p:ph idx="1"/>
          </p:nvPr>
        </p:nvSpPr>
        <p:spPr>
          <a:xfrm>
            <a:off x="609600" y="1417638"/>
            <a:ext cx="8229600" cy="4525963"/>
          </a:xfrm>
        </p:spPr>
        <p:txBody>
          <a:bodyPr>
            <a:noAutofit/>
          </a:bodyPr>
          <a:lstStyle/>
          <a:p>
            <a:pPr marL="0" indent="0">
              <a:buNone/>
            </a:pPr>
            <a:r>
              <a:rPr lang="en-US" sz="2800" dirty="0" smtClean="0"/>
              <a:t>If </a:t>
            </a:r>
            <a:r>
              <a:rPr lang="en-US" sz="2800" dirty="0"/>
              <a:t>a student assumes something to be </a:t>
            </a:r>
            <a:r>
              <a:rPr lang="en-US" sz="2800" dirty="0" smtClean="0"/>
              <a:t>true, they may </a:t>
            </a:r>
            <a:r>
              <a:rPr lang="en-US" sz="2800" dirty="0"/>
              <a:t>think of it as common knowledge without need for scrutiny or attribution. In a one-on-one writing center session, </a:t>
            </a:r>
            <a:r>
              <a:rPr lang="en-US" sz="2800" dirty="0" smtClean="0"/>
              <a:t>you can </a:t>
            </a:r>
            <a:r>
              <a:rPr lang="en-US" sz="2800" dirty="0"/>
              <a:t>ask questions that help the student identify the original source of the information, evaluate that source, and then seek out corroborating evidence. Conversations about the assumptions implicit in an argument can also help students develop audience awareness and refine their claims. </a:t>
            </a:r>
          </a:p>
        </p:txBody>
      </p:sp>
    </p:spTree>
    <p:extLst>
      <p:ext uri="{BB962C8B-B14F-4D97-AF65-F5344CB8AC3E}">
        <p14:creationId xmlns:p14="http://schemas.microsoft.com/office/powerpoint/2010/main" val="16608155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Collaborate on a Fact-Finding Mission</a:t>
            </a:r>
            <a:endParaRPr lang="en-US" dirty="0"/>
          </a:p>
        </p:txBody>
      </p:sp>
      <p:sp>
        <p:nvSpPr>
          <p:cNvPr id="3" name="Content Placeholder 2"/>
          <p:cNvSpPr>
            <a:spLocks noGrp="1"/>
          </p:cNvSpPr>
          <p:nvPr>
            <p:ph idx="1"/>
          </p:nvPr>
        </p:nvSpPr>
        <p:spPr>
          <a:xfrm>
            <a:off x="480237" y="1295400"/>
            <a:ext cx="8458200" cy="4525963"/>
          </a:xfrm>
        </p:spPr>
        <p:txBody>
          <a:bodyPr>
            <a:normAutofit fontScale="70000" lnSpcReduction="20000"/>
          </a:bodyPr>
          <a:lstStyle/>
          <a:p>
            <a:pPr marL="0" indent="0">
              <a:buNone/>
            </a:pPr>
            <a:r>
              <a:rPr lang="en-US" dirty="0" smtClean="0"/>
              <a:t>Try asking questions </a:t>
            </a:r>
            <a:r>
              <a:rPr lang="en-US" dirty="0"/>
              <a:t>about a student’s information sources, initiating a conversation about accuracy, reliability, and trustworthiness. </a:t>
            </a:r>
            <a:r>
              <a:rPr lang="en-US" dirty="0" smtClean="0"/>
              <a:t>Other strategies:</a:t>
            </a:r>
          </a:p>
          <a:p>
            <a:r>
              <a:rPr lang="en-US" dirty="0" smtClean="0"/>
              <a:t>Author searches: together, search </a:t>
            </a:r>
            <a:r>
              <a:rPr lang="en-US" dirty="0"/>
              <a:t>for information about the author of a </a:t>
            </a:r>
            <a:r>
              <a:rPr lang="en-US" dirty="0" smtClean="0"/>
              <a:t>source to understand </a:t>
            </a:r>
            <a:r>
              <a:rPr lang="en-US" dirty="0"/>
              <a:t>the nature of the author’s expertise and reveal potential biases. </a:t>
            </a:r>
            <a:endParaRPr lang="en-US" dirty="0" smtClean="0"/>
          </a:p>
          <a:p>
            <a:r>
              <a:rPr lang="en-US" dirty="0" smtClean="0"/>
              <a:t>Engage in the “four </a:t>
            </a:r>
            <a:r>
              <a:rPr lang="en-US" dirty="0"/>
              <a:t>moves” described </a:t>
            </a:r>
            <a:r>
              <a:rPr lang="en-US" dirty="0" smtClean="0"/>
              <a:t>in </a:t>
            </a:r>
            <a:r>
              <a:rPr lang="en-US" dirty="0">
                <a:hlinkClick r:id="rId2"/>
              </a:rPr>
              <a:t>Web Literacy for Student Fact </a:t>
            </a:r>
            <a:r>
              <a:rPr lang="en-US" dirty="0" smtClean="0">
                <a:hlinkClick r:id="rId2"/>
              </a:rPr>
              <a:t>Checkers</a:t>
            </a:r>
            <a:r>
              <a:rPr lang="en-US" dirty="0" smtClean="0"/>
              <a:t> </a:t>
            </a:r>
            <a:r>
              <a:rPr lang="en-US" dirty="0"/>
              <a:t>to evaluate the authority and reliability of web </a:t>
            </a:r>
            <a:r>
              <a:rPr lang="en-US" dirty="0" smtClean="0"/>
              <a:t>sources: “</a:t>
            </a:r>
            <a:r>
              <a:rPr lang="en-US" dirty="0"/>
              <a:t>check for previous work,” “go upstream,” “read laterally,” and “circle </a:t>
            </a:r>
            <a:r>
              <a:rPr lang="en-US" dirty="0" smtClean="0"/>
              <a:t>back.”</a:t>
            </a:r>
          </a:p>
          <a:p>
            <a:r>
              <a:rPr lang="en-US" dirty="0" smtClean="0"/>
              <a:t>Introduce </a:t>
            </a:r>
            <a:r>
              <a:rPr lang="en-US" dirty="0"/>
              <a:t>students to fact-checking sites such as </a:t>
            </a:r>
            <a:r>
              <a:rPr lang="en-US" dirty="0" err="1"/>
              <a:t>PolitiFact</a:t>
            </a:r>
            <a:r>
              <a:rPr lang="en-US" dirty="0"/>
              <a:t>, FactCheck.org, FAIR (Fairness &amp; Accuracy in Reporting), OpenSecrets.org (from the Center for Responsible Politics), and Snopes.com. </a:t>
            </a:r>
          </a:p>
        </p:txBody>
      </p:sp>
    </p:spTree>
    <p:extLst>
      <p:ext uri="{BB962C8B-B14F-4D97-AF65-F5344CB8AC3E}">
        <p14:creationId xmlns:p14="http://schemas.microsoft.com/office/powerpoint/2010/main" val="38627345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Engage in Discourse Analysis</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a:t>To help a student understand the stance of a particular source, </a:t>
            </a:r>
            <a:r>
              <a:rPr lang="en-US" sz="2800" dirty="0" smtClean="0"/>
              <a:t>collaborate </a:t>
            </a:r>
            <a:r>
              <a:rPr lang="en-US" sz="2800" dirty="0"/>
              <a:t>on a close reading to reveal potential bias. </a:t>
            </a:r>
            <a:r>
              <a:rPr lang="en-US" sz="2800" dirty="0" err="1"/>
              <a:t>McKeehen</a:t>
            </a:r>
            <a:r>
              <a:rPr lang="en-US" sz="2800" dirty="0"/>
              <a:t> argues that “a lot can be uncovered when a </a:t>
            </a:r>
            <a:r>
              <a:rPr lang="en-US" sz="2800" dirty="0" smtClean="0"/>
              <a:t>tutor </a:t>
            </a:r>
            <a:r>
              <a:rPr lang="en-US" sz="2800" dirty="0"/>
              <a:t>helps a student deconstruct a single paragraph of a source; its ideology will become transparent upon analysis</a:t>
            </a:r>
            <a:r>
              <a:rPr lang="en-US" sz="2800" dirty="0" smtClean="0"/>
              <a:t>.”</a:t>
            </a:r>
            <a:endParaRPr lang="en-US" sz="2800" dirty="0"/>
          </a:p>
        </p:txBody>
      </p:sp>
      <p:sp>
        <p:nvSpPr>
          <p:cNvPr id="5" name="TextBox 4"/>
          <p:cNvSpPr txBox="1"/>
          <p:nvPr/>
        </p:nvSpPr>
        <p:spPr>
          <a:xfrm>
            <a:off x="2895600" y="5638800"/>
            <a:ext cx="5924550" cy="461665"/>
          </a:xfrm>
          <a:prstGeom prst="rect">
            <a:avLst/>
          </a:prstGeom>
          <a:noFill/>
        </p:spPr>
        <p:txBody>
          <a:bodyPr wrap="square" rtlCol="0">
            <a:spAutoFit/>
          </a:bodyPr>
          <a:lstStyle/>
          <a:p>
            <a:pPr algn="r"/>
            <a:r>
              <a:rPr lang="en-US" sz="1200" dirty="0"/>
              <a:t>Source: </a:t>
            </a:r>
            <a:r>
              <a:rPr lang="en-US" sz="1200" dirty="0" err="1"/>
              <a:t>McKeehen</a:t>
            </a:r>
            <a:r>
              <a:rPr lang="en-US" sz="1200" dirty="0"/>
              <a:t>, Shannon. 2017. </a:t>
            </a:r>
            <a:r>
              <a:rPr lang="en-US" sz="1200" dirty="0"/>
              <a:t>"</a:t>
            </a:r>
            <a:r>
              <a:rPr lang="en-US" sz="1200" dirty="0">
                <a:hlinkClick r:id="rId3"/>
              </a:rPr>
              <a:t>Critical Empathy and Collaborative Fact-Engagement </a:t>
            </a:r>
            <a:endParaRPr lang="en-US" sz="1200" dirty="0" smtClean="0">
              <a:hlinkClick r:id=""/>
            </a:endParaRPr>
          </a:p>
          <a:p>
            <a:pPr algn="r"/>
            <a:r>
              <a:rPr lang="en-US" sz="1200" dirty="0" smtClean="0">
                <a:hlinkClick r:id=""/>
              </a:rPr>
              <a:t>in </a:t>
            </a:r>
            <a:r>
              <a:rPr lang="en-US" sz="1200" dirty="0">
                <a:hlinkClick r:id="rId3"/>
              </a:rPr>
              <a:t>the Trump Age: A Writing Center Approach</a:t>
            </a:r>
            <a:r>
              <a:rPr lang="en-US" sz="1200" dirty="0"/>
              <a:t>." The Peer Review 1 (2). </a:t>
            </a:r>
          </a:p>
        </p:txBody>
      </p:sp>
    </p:spTree>
    <p:extLst>
      <p:ext uri="{BB962C8B-B14F-4D97-AF65-F5344CB8AC3E}">
        <p14:creationId xmlns:p14="http://schemas.microsoft.com/office/powerpoint/2010/main" val="1813127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Workshop Plan</a:t>
            </a:r>
            <a:endParaRPr lang="en-US" dirty="0"/>
          </a:p>
        </p:txBody>
      </p:sp>
      <p:sp>
        <p:nvSpPr>
          <p:cNvPr id="3" name="Content Placeholder 2"/>
          <p:cNvSpPr>
            <a:spLocks noGrp="1"/>
          </p:cNvSpPr>
          <p:nvPr>
            <p:ph idx="1"/>
          </p:nvPr>
        </p:nvSpPr>
        <p:spPr/>
        <p:txBody>
          <a:bodyPr/>
          <a:lstStyle/>
          <a:p>
            <a:r>
              <a:rPr lang="en-US" dirty="0" smtClean="0"/>
              <a:t>True or False?</a:t>
            </a:r>
          </a:p>
          <a:p>
            <a:r>
              <a:rPr lang="en-US" dirty="0" smtClean="0"/>
              <a:t>Thinking about Thinking</a:t>
            </a:r>
          </a:p>
          <a:p>
            <a:r>
              <a:rPr lang="en-US" dirty="0" smtClean="0"/>
              <a:t>Two Habits of Highly Successful Tutors</a:t>
            </a:r>
          </a:p>
          <a:p>
            <a:r>
              <a:rPr lang="en-US" dirty="0" smtClean="0"/>
              <a:t>Scenarios</a:t>
            </a:r>
            <a:endParaRPr lang="en-US" dirty="0"/>
          </a:p>
        </p:txBody>
      </p:sp>
    </p:spTree>
    <p:extLst>
      <p:ext uri="{BB962C8B-B14F-4D97-AF65-F5344CB8AC3E}">
        <p14:creationId xmlns:p14="http://schemas.microsoft.com/office/powerpoint/2010/main" val="22311241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Reconstruct the Search</a:t>
            </a:r>
            <a:endParaRPr lang="en-US" dirty="0"/>
          </a:p>
        </p:txBody>
      </p:sp>
      <p:sp>
        <p:nvSpPr>
          <p:cNvPr id="3" name="Content Placeholder 2"/>
          <p:cNvSpPr>
            <a:spLocks noGrp="1"/>
          </p:cNvSpPr>
          <p:nvPr>
            <p:ph idx="1"/>
          </p:nvPr>
        </p:nvSpPr>
        <p:spPr>
          <a:xfrm>
            <a:off x="457200" y="1600200"/>
            <a:ext cx="8305800" cy="4525963"/>
          </a:xfrm>
        </p:spPr>
        <p:txBody>
          <a:bodyPr>
            <a:normAutofit/>
          </a:bodyPr>
          <a:lstStyle/>
          <a:p>
            <a:r>
              <a:rPr lang="en-US" sz="2800" dirty="0" smtClean="0"/>
              <a:t>Ask questions </a:t>
            </a:r>
            <a:r>
              <a:rPr lang="en-US" sz="2800" dirty="0"/>
              <a:t>about the student’s search process, and then collaborate to recreate and evolve the search. By starting with the tutee’s original search terms and then asking questions to elicit other ideas and possibilities, </a:t>
            </a:r>
            <a:r>
              <a:rPr lang="en-US" sz="2800" dirty="0" smtClean="0"/>
              <a:t>you can </a:t>
            </a:r>
            <a:r>
              <a:rPr lang="en-US" sz="2800" dirty="0"/>
              <a:t>help the student practice refining terms and locating alternative repositories of information (for example, moving from a simple Google search to one that includes library databases). </a:t>
            </a:r>
          </a:p>
        </p:txBody>
      </p:sp>
    </p:spTree>
    <p:extLst>
      <p:ext uri="{BB962C8B-B14F-4D97-AF65-F5344CB8AC3E}">
        <p14:creationId xmlns:p14="http://schemas.microsoft.com/office/powerpoint/2010/main" val="28199298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Introduce Naysayers</a:t>
            </a:r>
            <a:endParaRPr lang="en-US" dirty="0"/>
          </a:p>
        </p:txBody>
      </p:sp>
      <p:sp>
        <p:nvSpPr>
          <p:cNvPr id="3" name="Content Placeholder 2"/>
          <p:cNvSpPr>
            <a:spLocks noGrp="1"/>
          </p:cNvSpPr>
          <p:nvPr>
            <p:ph idx="1"/>
          </p:nvPr>
        </p:nvSpPr>
        <p:spPr>
          <a:xfrm>
            <a:off x="457200" y="1600200"/>
            <a:ext cx="8382000" cy="4525963"/>
          </a:xfrm>
        </p:spPr>
        <p:txBody>
          <a:bodyPr>
            <a:normAutofit/>
          </a:bodyPr>
          <a:lstStyle/>
          <a:p>
            <a:pPr marL="0" indent="0">
              <a:buNone/>
            </a:pPr>
            <a:r>
              <a:rPr lang="en-US" sz="2800" dirty="0"/>
              <a:t>When a student’s evidence appears to be inaccurate or improbable, </a:t>
            </a:r>
            <a:r>
              <a:rPr lang="en-US" sz="2800" dirty="0" smtClean="0"/>
              <a:t>you can </a:t>
            </a:r>
            <a:r>
              <a:rPr lang="en-US" sz="2800" dirty="0"/>
              <a:t>suggest “planting a naysayer” into the text.  This principle of argumentation—also known as counterargument—requires students to anticipate objections, present objections fairly, and then respond with concessions or a rebuttal. Students may need to research objections in order to represent them fairly and answer them persuasively. </a:t>
            </a:r>
          </a:p>
        </p:txBody>
      </p:sp>
    </p:spTree>
    <p:extLst>
      <p:ext uri="{BB962C8B-B14F-4D97-AF65-F5344CB8AC3E}">
        <p14:creationId xmlns:p14="http://schemas.microsoft.com/office/powerpoint/2010/main" val="14163200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Tutoring </a:t>
            </a:r>
            <a:r>
              <a:rPr lang="en-US" dirty="0"/>
              <a:t>Scenarios</a:t>
            </a:r>
          </a:p>
        </p:txBody>
      </p:sp>
      <p:sp>
        <p:nvSpPr>
          <p:cNvPr id="3" name="Content Placeholder 2"/>
          <p:cNvSpPr>
            <a:spLocks noGrp="1"/>
          </p:cNvSpPr>
          <p:nvPr>
            <p:ph idx="1"/>
          </p:nvPr>
        </p:nvSpPr>
        <p:spPr>
          <a:xfrm>
            <a:off x="469604" y="1295400"/>
            <a:ext cx="8445795" cy="4525963"/>
          </a:xfrm>
        </p:spPr>
        <p:txBody>
          <a:bodyPr>
            <a:normAutofit/>
          </a:bodyPr>
          <a:lstStyle/>
          <a:p>
            <a:r>
              <a:rPr lang="en-US" sz="2600" dirty="0" smtClean="0"/>
              <a:t>What </a:t>
            </a:r>
            <a:r>
              <a:rPr lang="en-US" sz="2600" dirty="0"/>
              <a:t>do you know about this writer and this writing situation? </a:t>
            </a:r>
            <a:endParaRPr lang="en-US" sz="2600" dirty="0" smtClean="0"/>
          </a:p>
          <a:p>
            <a:r>
              <a:rPr lang="en-US" sz="2600" dirty="0" smtClean="0"/>
              <a:t>What </a:t>
            </a:r>
            <a:r>
              <a:rPr lang="en-US" sz="2600" dirty="0"/>
              <a:t>is the writer’s primary concern?</a:t>
            </a:r>
          </a:p>
          <a:p>
            <a:r>
              <a:rPr lang="en-US" sz="2600" dirty="0" smtClean="0"/>
              <a:t>What </a:t>
            </a:r>
            <a:r>
              <a:rPr lang="en-US" sz="2600" dirty="0"/>
              <a:t>is your (the tutor’s) primary concern?</a:t>
            </a:r>
          </a:p>
          <a:p>
            <a:r>
              <a:rPr lang="en-US" sz="2600" dirty="0" smtClean="0"/>
              <a:t>What </a:t>
            </a:r>
            <a:r>
              <a:rPr lang="en-US" sz="2600" dirty="0"/>
              <a:t>questions would you ask to better understand this writing situation?</a:t>
            </a:r>
          </a:p>
          <a:p>
            <a:r>
              <a:rPr lang="en-US" sz="2600" dirty="0" smtClean="0"/>
              <a:t>Is </a:t>
            </a:r>
            <a:r>
              <a:rPr lang="en-US" sz="2600" dirty="0"/>
              <a:t>this writer using motivated reasoning or confirmation bias? How can you tell?</a:t>
            </a:r>
          </a:p>
          <a:p>
            <a:r>
              <a:rPr lang="en-US" sz="2600" dirty="0" smtClean="0"/>
              <a:t>What </a:t>
            </a:r>
            <a:r>
              <a:rPr lang="en-US" sz="2600" dirty="0"/>
              <a:t>tutoring strategies would you use to help this writer?</a:t>
            </a:r>
          </a:p>
          <a:p>
            <a:endParaRPr lang="en-US" dirty="0"/>
          </a:p>
        </p:txBody>
      </p:sp>
    </p:spTree>
    <p:extLst>
      <p:ext uri="{BB962C8B-B14F-4D97-AF65-F5344CB8AC3E}">
        <p14:creationId xmlns:p14="http://schemas.microsoft.com/office/powerpoint/2010/main" val="24730669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Student #1</a:t>
            </a:r>
            <a:endParaRPr lang="en-US" b="1" dirty="0"/>
          </a:p>
        </p:txBody>
      </p:sp>
      <p:sp>
        <p:nvSpPr>
          <p:cNvPr id="3" name="Content Placeholder 2"/>
          <p:cNvSpPr>
            <a:spLocks noGrp="1"/>
          </p:cNvSpPr>
          <p:nvPr>
            <p:ph idx="1"/>
          </p:nvPr>
        </p:nvSpPr>
        <p:spPr>
          <a:xfrm>
            <a:off x="469605" y="1295400"/>
            <a:ext cx="8305800" cy="4525963"/>
          </a:xfrm>
        </p:spPr>
        <p:txBody>
          <a:bodyPr>
            <a:noAutofit/>
          </a:bodyPr>
          <a:lstStyle/>
          <a:p>
            <a:pPr marL="0" indent="0">
              <a:buNone/>
            </a:pPr>
            <a:r>
              <a:rPr lang="en-US" sz="2200" dirty="0" smtClean="0"/>
              <a:t>You </a:t>
            </a:r>
            <a:r>
              <a:rPr lang="en-US" sz="2200" dirty="0"/>
              <a:t>received a low grade on your first paper in your political science class. When you met with your professor about it, she said that you relied too heavily on evidence from one unreliable source. You find this response confusing, because the source is a lecturer at a university, has a Ph.D., and writes a blog that often appears on your social media feed. You learned in high school that academic degrees were evidence of reliability, and the blog posts make a lot of sense to you, even though they sometimes seem overly political. Your professor says that you can revise your paper. You’ve come to the writing center feeling frustrated and confused about what to do next. </a:t>
            </a:r>
          </a:p>
        </p:txBody>
      </p:sp>
    </p:spTree>
    <p:extLst>
      <p:ext uri="{BB962C8B-B14F-4D97-AF65-F5344CB8AC3E}">
        <p14:creationId xmlns:p14="http://schemas.microsoft.com/office/powerpoint/2010/main" val="6888121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Student #2</a:t>
            </a:r>
            <a:endParaRPr lang="en-US" b="1" dirty="0"/>
          </a:p>
        </p:txBody>
      </p:sp>
      <p:sp>
        <p:nvSpPr>
          <p:cNvPr id="3" name="Content Placeholder 2"/>
          <p:cNvSpPr>
            <a:spLocks noGrp="1"/>
          </p:cNvSpPr>
          <p:nvPr>
            <p:ph idx="1"/>
          </p:nvPr>
        </p:nvSpPr>
        <p:spPr>
          <a:xfrm>
            <a:off x="381000" y="1219200"/>
            <a:ext cx="8610600" cy="4525963"/>
          </a:xfrm>
        </p:spPr>
        <p:txBody>
          <a:bodyPr>
            <a:noAutofit/>
          </a:bodyPr>
          <a:lstStyle/>
          <a:p>
            <a:pPr marL="0" indent="0">
              <a:buNone/>
            </a:pPr>
            <a:r>
              <a:rPr lang="en-US" sz="2200" dirty="0" smtClean="0"/>
              <a:t>In </a:t>
            </a:r>
            <a:r>
              <a:rPr lang="en-US" sz="2200" dirty="0"/>
              <a:t>your first-year composition course, your instructor asked you to select a controversial issue currently in the news, then write a paper in which you take a position on the issue and support it with evidence. You’ve decided to focus on the gun control debate. You did a quick online search and found a website for an organization that promotes Second Amendment rights. This site contains information and statistics that support your position that new gun laws aren’t needed. It even has links to other websites and articles that further reinforce this stance. You feel you have enough information to write the paper, but you’re a little unsure about how to cite your sources. You’ve come to the writing center to learn how. </a:t>
            </a:r>
          </a:p>
        </p:txBody>
      </p:sp>
    </p:spTree>
    <p:extLst>
      <p:ext uri="{BB962C8B-B14F-4D97-AF65-F5344CB8AC3E}">
        <p14:creationId xmlns:p14="http://schemas.microsoft.com/office/powerpoint/2010/main" val="6807373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Student #3</a:t>
            </a:r>
            <a:endParaRPr lang="en-US" b="1" dirty="0"/>
          </a:p>
        </p:txBody>
      </p:sp>
      <p:sp>
        <p:nvSpPr>
          <p:cNvPr id="3" name="Content Placeholder 2"/>
          <p:cNvSpPr>
            <a:spLocks noGrp="1"/>
          </p:cNvSpPr>
          <p:nvPr>
            <p:ph idx="1"/>
          </p:nvPr>
        </p:nvSpPr>
        <p:spPr>
          <a:xfrm>
            <a:off x="494414" y="1143000"/>
            <a:ext cx="8229600" cy="4525963"/>
          </a:xfrm>
        </p:spPr>
        <p:txBody>
          <a:bodyPr>
            <a:noAutofit/>
          </a:bodyPr>
          <a:lstStyle/>
          <a:p>
            <a:pPr marL="0" indent="0">
              <a:buNone/>
            </a:pPr>
            <a:r>
              <a:rPr lang="en-US" sz="2200" dirty="0" smtClean="0"/>
              <a:t>When </a:t>
            </a:r>
            <a:r>
              <a:rPr lang="en-US" sz="2200" dirty="0"/>
              <a:t>the instructor in your research ethics class gave you freedom to choose the topic on your final paper, you knew exactly what you were going to write about: lab animals. Ever since you first learned about the use of animals in research studies, you been 100% against it. In fact, the issue of animal rights has become an important part of your identity since you started college. You’ve become a vegan, and you’ve joined your campus chapter of PETA (People for the Ethical Treatment of Animals) where you’ve made a lot of friends. You care about this topic, and you want to do a good job on this paper. You’ve collected tons of evidence that proves why it’s such a bad idea to do research experiments on animals, and you’ve come to the writing center to figure out the best way to organize your ideas. </a:t>
            </a:r>
          </a:p>
        </p:txBody>
      </p:sp>
    </p:spTree>
    <p:extLst>
      <p:ext uri="{BB962C8B-B14F-4D97-AF65-F5344CB8AC3E}">
        <p14:creationId xmlns:p14="http://schemas.microsoft.com/office/powerpoint/2010/main" val="29794071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Student #4</a:t>
            </a:r>
            <a:endParaRPr lang="en-US" b="1" dirty="0"/>
          </a:p>
        </p:txBody>
      </p:sp>
      <p:sp>
        <p:nvSpPr>
          <p:cNvPr id="3" name="Content Placeholder 2"/>
          <p:cNvSpPr>
            <a:spLocks noGrp="1"/>
          </p:cNvSpPr>
          <p:nvPr>
            <p:ph idx="1"/>
          </p:nvPr>
        </p:nvSpPr>
        <p:spPr>
          <a:xfrm>
            <a:off x="381000" y="1143000"/>
            <a:ext cx="8382000" cy="4525963"/>
          </a:xfrm>
        </p:spPr>
        <p:txBody>
          <a:bodyPr>
            <a:normAutofit/>
          </a:bodyPr>
          <a:lstStyle/>
          <a:p>
            <a:pPr marL="0" indent="0">
              <a:buNone/>
            </a:pPr>
            <a:r>
              <a:rPr lang="en-US" sz="2200" dirty="0" smtClean="0"/>
              <a:t>For </a:t>
            </a:r>
            <a:r>
              <a:rPr lang="en-US" sz="2200" dirty="0"/>
              <a:t>your final group project in your public health course, you have to design a public service campaign that will make an impact on the health of children. Your group has decided to focus on childhood vaccinations. You have mixed feelings about this topic, for personal reasons. When your brother was a toddler, he was diagnosed with a chronic condition that your parents are convinced was caused by vaccines. You feel it’s important that your project represent the perspectives of families who are resistant to childhood vaccinations, but whenever you bring up this issue your classmates make jokes about “anti-</a:t>
            </a:r>
            <a:r>
              <a:rPr lang="en-US" sz="2200" dirty="0" err="1"/>
              <a:t>vaxxers</a:t>
            </a:r>
            <a:r>
              <a:rPr lang="en-US" sz="2200" dirty="0"/>
              <a:t>.” You’ve come to the writing center hoping to find a way to incorporate alternative views, even though you know the campaign is supposed to convince parents to have their children vaccinated. </a:t>
            </a:r>
          </a:p>
        </p:txBody>
      </p:sp>
    </p:spTree>
    <p:extLst>
      <p:ext uri="{BB962C8B-B14F-4D97-AF65-F5344CB8AC3E}">
        <p14:creationId xmlns:p14="http://schemas.microsoft.com/office/powerpoint/2010/main" val="22308284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en-US" b="1" dirty="0" smtClean="0"/>
              <a:t>Student #5</a:t>
            </a:r>
            <a:endParaRPr lang="en-US" b="1" dirty="0"/>
          </a:p>
        </p:txBody>
      </p:sp>
      <p:sp>
        <p:nvSpPr>
          <p:cNvPr id="5" name="Content Placeholder 4"/>
          <p:cNvSpPr>
            <a:spLocks noGrp="1"/>
          </p:cNvSpPr>
          <p:nvPr>
            <p:ph idx="1"/>
          </p:nvPr>
        </p:nvSpPr>
        <p:spPr>
          <a:xfrm>
            <a:off x="457200" y="1219200"/>
            <a:ext cx="8229600" cy="4525963"/>
          </a:xfrm>
        </p:spPr>
        <p:txBody>
          <a:bodyPr>
            <a:normAutofit/>
          </a:bodyPr>
          <a:lstStyle/>
          <a:p>
            <a:pPr marL="0" indent="0">
              <a:buNone/>
            </a:pPr>
            <a:r>
              <a:rPr lang="en-US" sz="2200" dirty="0" smtClean="0"/>
              <a:t>For </a:t>
            </a:r>
            <a:r>
              <a:rPr lang="en-US" sz="2200" dirty="0"/>
              <a:t>your media studies course, you have to give a final presentation that uses evidence to explain why the media is sometimes called the fourth branch of government and to make an argument about this idea. You didn’t think this would be a hard assignment, and you’ve been really busy with other classes, so you waited until the last minute to do your research. You’ve decided to argue that the media is failing its role of holding the other three branches of government accountable. You did a Google search for “failing media” and found a few strongly worded opinion pieces. You’ve brought these in to the writing center to see how to work them into your presentation. </a:t>
            </a:r>
          </a:p>
        </p:txBody>
      </p:sp>
    </p:spTree>
    <p:extLst>
      <p:ext uri="{BB962C8B-B14F-4D97-AF65-F5344CB8AC3E}">
        <p14:creationId xmlns:p14="http://schemas.microsoft.com/office/powerpoint/2010/main" val="495894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Student #6</a:t>
            </a:r>
            <a:endParaRPr lang="en-US" b="1" dirty="0"/>
          </a:p>
        </p:txBody>
      </p:sp>
      <p:sp>
        <p:nvSpPr>
          <p:cNvPr id="3" name="Content Placeholder 2"/>
          <p:cNvSpPr>
            <a:spLocks noGrp="1"/>
          </p:cNvSpPr>
          <p:nvPr>
            <p:ph idx="1"/>
          </p:nvPr>
        </p:nvSpPr>
        <p:spPr>
          <a:xfrm>
            <a:off x="482009" y="1295401"/>
            <a:ext cx="8229600" cy="3886200"/>
          </a:xfrm>
        </p:spPr>
        <p:txBody>
          <a:bodyPr>
            <a:normAutofit/>
          </a:bodyPr>
          <a:lstStyle/>
          <a:p>
            <a:pPr marL="0" indent="0">
              <a:buNone/>
            </a:pPr>
            <a:r>
              <a:rPr lang="en-US" sz="2200" dirty="0" smtClean="0"/>
              <a:t>You </a:t>
            </a:r>
            <a:r>
              <a:rPr lang="en-US" sz="2200" dirty="0"/>
              <a:t>are writing a paper on the health benefits of vegetarianism for your nutrition science course. In one section of the paper, you’ve decided to focus on the unhealthy use of animal proteins in fast food restaurants. One of your sources is </a:t>
            </a:r>
            <a:r>
              <a:rPr lang="en-US" sz="2200" i="1" dirty="0"/>
              <a:t>Fast Food Nation</a:t>
            </a:r>
            <a:r>
              <a:rPr lang="en-US" sz="2200" dirty="0"/>
              <a:t> by Eric Schlosser, a source you know is reliable since your professor assigned it. You support this section with additional information about how fast food chains like Chipotle and Wendy’s sometimes use dog, cat, horse, and rat meat in their products. You’re feeling good about the strength of your argument, and you’ve come to the writing center to check on grammar and readability. </a:t>
            </a:r>
          </a:p>
        </p:txBody>
      </p:sp>
    </p:spTree>
    <p:extLst>
      <p:ext uri="{BB962C8B-B14F-4D97-AF65-F5344CB8AC3E}">
        <p14:creationId xmlns:p14="http://schemas.microsoft.com/office/powerpoint/2010/main" val="33032629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Student #7</a:t>
            </a:r>
            <a:endParaRPr lang="en-US" b="1" dirty="0"/>
          </a:p>
        </p:txBody>
      </p:sp>
      <p:sp>
        <p:nvSpPr>
          <p:cNvPr id="3" name="Content Placeholder 2"/>
          <p:cNvSpPr>
            <a:spLocks noGrp="1"/>
          </p:cNvSpPr>
          <p:nvPr>
            <p:ph idx="1"/>
          </p:nvPr>
        </p:nvSpPr>
        <p:spPr>
          <a:xfrm>
            <a:off x="457200" y="1412322"/>
            <a:ext cx="8229600" cy="4038600"/>
          </a:xfrm>
        </p:spPr>
        <p:txBody>
          <a:bodyPr>
            <a:normAutofit/>
          </a:bodyPr>
          <a:lstStyle/>
          <a:p>
            <a:pPr marL="0" indent="0">
              <a:buNone/>
            </a:pPr>
            <a:r>
              <a:rPr lang="en-US" sz="2200" dirty="0" smtClean="0"/>
              <a:t>For </a:t>
            </a:r>
            <a:r>
              <a:rPr lang="en-US" sz="2200" dirty="0"/>
              <a:t>your developmental psychology course, you are creating a brochure designed to inform parents about sex differences and sex-role development in children. Your instructor explained that the brochure should be informed by psychological research but written so that a general audience can easily understand it. You’ve found pertinent information on two websites: the American Academy of Pediatrics (aap.org) and American College of Pediatricians (acpeds.org). You’re having trouble deciding which information to include, and you’ve come to the writing center for help with focusing and organizing your ideas. </a:t>
            </a:r>
          </a:p>
        </p:txBody>
      </p:sp>
    </p:spTree>
    <p:extLst>
      <p:ext uri="{BB962C8B-B14F-4D97-AF65-F5344CB8AC3E}">
        <p14:creationId xmlns:p14="http://schemas.microsoft.com/office/powerpoint/2010/main" val="192448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True or False?</a:t>
            </a:r>
            <a:endParaRPr lang="en-US" sz="3600" dirty="0"/>
          </a:p>
        </p:txBody>
      </p:sp>
      <p:pic>
        <p:nvPicPr>
          <p:cNvPr id="6" name="Picture Placeholder 5"/>
          <p:cNvPicPr>
            <a:picLocks noGrp="1" noChangeAspect="1"/>
          </p:cNvPicPr>
          <p:nvPr>
            <p:ph idx="1"/>
          </p:nvPr>
        </p:nvPicPr>
        <p:blipFill>
          <a:blip r:embed="rId3"/>
          <a:stretch>
            <a:fillRect/>
          </a:stretch>
        </p:blipFill>
        <p:spPr>
          <a:xfrm>
            <a:off x="3575050" y="1334885"/>
            <a:ext cx="5111750" cy="3729443"/>
          </a:xfrm>
          <a:prstGeom prst="rect">
            <a:avLst/>
          </a:prstGeom>
        </p:spPr>
      </p:pic>
      <p:sp>
        <p:nvSpPr>
          <p:cNvPr id="4" name="Text Placeholder 3"/>
          <p:cNvSpPr>
            <a:spLocks noGrp="1"/>
          </p:cNvSpPr>
          <p:nvPr>
            <p:ph type="body" sz="half" idx="2"/>
          </p:nvPr>
        </p:nvSpPr>
        <p:spPr/>
        <p:txBody>
          <a:bodyPr>
            <a:normAutofit/>
          </a:bodyPr>
          <a:lstStyle/>
          <a:p>
            <a:r>
              <a:rPr lang="en-US" sz="2400" dirty="0"/>
              <a:t>Some grocery store receipts contain chemicals linked to infertility and hormone-related cancers.</a:t>
            </a:r>
          </a:p>
          <a:p>
            <a:endParaRPr lang="en-US" dirty="0"/>
          </a:p>
        </p:txBody>
      </p:sp>
      <p:sp>
        <p:nvSpPr>
          <p:cNvPr id="5" name="TextBox 4"/>
          <p:cNvSpPr txBox="1"/>
          <p:nvPr/>
        </p:nvSpPr>
        <p:spPr>
          <a:xfrm>
            <a:off x="3733800" y="5105400"/>
            <a:ext cx="5109410" cy="300082"/>
          </a:xfrm>
          <a:prstGeom prst="rect">
            <a:avLst/>
          </a:prstGeom>
          <a:noFill/>
        </p:spPr>
        <p:txBody>
          <a:bodyPr wrap="square" rtlCol="0">
            <a:spAutoFit/>
          </a:bodyPr>
          <a:lstStyle/>
          <a:p>
            <a:r>
              <a:rPr lang="en-US" sz="1350" dirty="0"/>
              <a:t>Source:  </a:t>
            </a:r>
            <a:r>
              <a:rPr lang="en-US" sz="1350" dirty="0">
                <a:hlinkClick r:id="rId4"/>
              </a:rPr>
              <a:t>https://www.snopes.com/fact-check/receipt-paper-harmful/</a:t>
            </a:r>
            <a:endParaRPr lang="en-US" sz="1350" dirty="0"/>
          </a:p>
        </p:txBody>
      </p:sp>
    </p:spTree>
    <p:extLst>
      <p:ext uri="{BB962C8B-B14F-4D97-AF65-F5344CB8AC3E}">
        <p14:creationId xmlns:p14="http://schemas.microsoft.com/office/powerpoint/2010/main" val="8307418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Takeaways?</a:t>
            </a:r>
            <a:endParaRPr lang="en-US" b="1" dirty="0"/>
          </a:p>
        </p:txBody>
      </p:sp>
      <p:sp>
        <p:nvSpPr>
          <p:cNvPr id="3" name="Content Placeholder 2"/>
          <p:cNvSpPr>
            <a:spLocks noGrp="1"/>
          </p:cNvSpPr>
          <p:nvPr>
            <p:ph idx="1"/>
          </p:nvPr>
        </p:nvSpPr>
        <p:spPr/>
        <p:txBody>
          <a:bodyPr/>
          <a:lstStyle/>
          <a:p>
            <a:pPr marL="0" indent="0">
              <a:buNone/>
            </a:pPr>
            <a:r>
              <a:rPr lang="en-US" dirty="0" smtClean="0"/>
              <a:t>What one thing do you most want to remember from today’s workshop?</a:t>
            </a:r>
            <a:endParaRPr lang="en-US" dirty="0"/>
          </a:p>
        </p:txBody>
      </p:sp>
    </p:spTree>
    <p:extLst>
      <p:ext uri="{BB962C8B-B14F-4D97-AF65-F5344CB8AC3E}">
        <p14:creationId xmlns:p14="http://schemas.microsoft.com/office/powerpoint/2010/main" val="3176370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True or False?</a:t>
            </a:r>
            <a:endParaRPr lang="en-US" sz="3600" dirty="0"/>
          </a:p>
        </p:txBody>
      </p:sp>
      <p:pic>
        <p:nvPicPr>
          <p:cNvPr id="6" name="Picture Placeholder 5"/>
          <p:cNvPicPr>
            <a:picLocks noGrp="1" noChangeAspect="1"/>
          </p:cNvPicPr>
          <p:nvPr>
            <p:ph idx="1"/>
          </p:nvPr>
        </p:nvPicPr>
        <p:blipFill>
          <a:blip r:embed="rId3"/>
          <a:stretch>
            <a:fillRect/>
          </a:stretch>
        </p:blipFill>
        <p:spPr>
          <a:xfrm>
            <a:off x="3787775" y="1456531"/>
            <a:ext cx="4686300" cy="3486150"/>
          </a:xfrm>
          <a:prstGeom prst="rect">
            <a:avLst/>
          </a:prstGeom>
        </p:spPr>
      </p:pic>
      <p:sp>
        <p:nvSpPr>
          <p:cNvPr id="4" name="Text Placeholder 3"/>
          <p:cNvSpPr>
            <a:spLocks noGrp="1"/>
          </p:cNvSpPr>
          <p:nvPr>
            <p:ph type="body" sz="half" idx="2"/>
          </p:nvPr>
        </p:nvSpPr>
        <p:spPr/>
        <p:txBody>
          <a:bodyPr>
            <a:normAutofit/>
          </a:bodyPr>
          <a:lstStyle/>
          <a:p>
            <a:r>
              <a:rPr lang="en-US" sz="2400" dirty="0"/>
              <a:t>The furniture store Wayfair is trafficking children via overpriced items.</a:t>
            </a:r>
          </a:p>
        </p:txBody>
      </p:sp>
      <p:sp>
        <p:nvSpPr>
          <p:cNvPr id="5" name="TextBox 4"/>
          <p:cNvSpPr txBox="1"/>
          <p:nvPr/>
        </p:nvSpPr>
        <p:spPr>
          <a:xfrm>
            <a:off x="3200400" y="5029200"/>
            <a:ext cx="5414210" cy="300082"/>
          </a:xfrm>
          <a:prstGeom prst="rect">
            <a:avLst/>
          </a:prstGeom>
          <a:noFill/>
        </p:spPr>
        <p:txBody>
          <a:bodyPr wrap="square" rtlCol="0">
            <a:spAutoFit/>
          </a:bodyPr>
          <a:lstStyle/>
          <a:p>
            <a:r>
              <a:rPr lang="en-US" sz="1350" dirty="0"/>
              <a:t>Source:  </a:t>
            </a:r>
            <a:r>
              <a:rPr lang="en-US" sz="1350" dirty="0">
                <a:hlinkClick r:id="rId4"/>
              </a:rPr>
              <a:t>https://www.snopes.com/fact-check/wayfair-trafficking-children/</a:t>
            </a:r>
            <a:endParaRPr lang="en-US" sz="1350" dirty="0"/>
          </a:p>
        </p:txBody>
      </p:sp>
    </p:spTree>
    <p:extLst>
      <p:ext uri="{BB962C8B-B14F-4D97-AF65-F5344CB8AC3E}">
        <p14:creationId xmlns:p14="http://schemas.microsoft.com/office/powerpoint/2010/main" val="14422724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True or False?</a:t>
            </a:r>
            <a:endParaRPr lang="en-US" sz="3600" dirty="0"/>
          </a:p>
        </p:txBody>
      </p:sp>
      <p:pic>
        <p:nvPicPr>
          <p:cNvPr id="7" name="Picture Placeholder 6"/>
          <p:cNvPicPr>
            <a:picLocks noGrp="1" noChangeAspect="1"/>
          </p:cNvPicPr>
          <p:nvPr>
            <p:ph idx="1"/>
          </p:nvPr>
        </p:nvPicPr>
        <p:blipFill>
          <a:blip r:embed="rId3"/>
          <a:stretch>
            <a:fillRect/>
          </a:stretch>
        </p:blipFill>
        <p:spPr>
          <a:xfrm>
            <a:off x="3759200" y="1256506"/>
            <a:ext cx="4743450" cy="3886200"/>
          </a:xfrm>
          <a:prstGeom prst="rect">
            <a:avLst/>
          </a:prstGeom>
        </p:spPr>
      </p:pic>
      <p:sp>
        <p:nvSpPr>
          <p:cNvPr id="4" name="Text Placeholder 3"/>
          <p:cNvSpPr>
            <a:spLocks noGrp="1"/>
          </p:cNvSpPr>
          <p:nvPr>
            <p:ph type="body" sz="half" idx="2"/>
          </p:nvPr>
        </p:nvSpPr>
        <p:spPr/>
        <p:txBody>
          <a:bodyPr>
            <a:normAutofit/>
          </a:bodyPr>
          <a:lstStyle/>
          <a:p>
            <a:r>
              <a:rPr lang="en-US" sz="2400" dirty="0" smtClean="0"/>
              <a:t>As U.S</a:t>
            </a:r>
            <a:r>
              <a:rPr lang="en-US" sz="2400" dirty="0"/>
              <a:t>. </a:t>
            </a:r>
            <a:r>
              <a:rPr lang="en-US" sz="2400" dirty="0" smtClean="0"/>
              <a:t>President, </a:t>
            </a:r>
            <a:r>
              <a:rPr lang="en-US" sz="2400" dirty="0"/>
              <a:t>Donald Trump tweeted that South Dakota should close its border with California.</a:t>
            </a:r>
          </a:p>
        </p:txBody>
      </p:sp>
      <p:sp>
        <p:nvSpPr>
          <p:cNvPr id="5" name="TextBox 4"/>
          <p:cNvSpPr txBox="1"/>
          <p:nvPr/>
        </p:nvSpPr>
        <p:spPr>
          <a:xfrm>
            <a:off x="2895600" y="5257800"/>
            <a:ext cx="5871410" cy="300082"/>
          </a:xfrm>
          <a:prstGeom prst="rect">
            <a:avLst/>
          </a:prstGeom>
          <a:noFill/>
        </p:spPr>
        <p:txBody>
          <a:bodyPr wrap="square" rtlCol="0">
            <a:spAutoFit/>
          </a:bodyPr>
          <a:lstStyle/>
          <a:p>
            <a:r>
              <a:rPr lang="en-US" sz="1350" dirty="0"/>
              <a:t>Source:  </a:t>
            </a:r>
            <a:r>
              <a:rPr lang="en-US" sz="1350" dirty="0">
                <a:hlinkClick r:id="rId4"/>
              </a:rPr>
              <a:t>https://www.snopes.com/fact-check/trump-tweet-south-dakota-border/</a:t>
            </a:r>
            <a:endParaRPr lang="en-US" sz="1350" dirty="0"/>
          </a:p>
        </p:txBody>
      </p:sp>
    </p:spTree>
    <p:extLst>
      <p:ext uri="{BB962C8B-B14F-4D97-AF65-F5344CB8AC3E}">
        <p14:creationId xmlns:p14="http://schemas.microsoft.com/office/powerpoint/2010/main" val="15611856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r>
              <a:rPr lang="en-US" b="1" dirty="0" smtClean="0"/>
              <a:t>Why did you answer “true” or “false”?</a:t>
            </a:r>
            <a:endParaRPr lang="en-US" sz="2700" b="1" dirty="0"/>
          </a:p>
        </p:txBody>
      </p:sp>
      <p:graphicFrame>
        <p:nvGraphicFramePr>
          <p:cNvPr id="4" name="Table 3"/>
          <p:cNvGraphicFramePr>
            <a:graphicFrameLocks noGrp="1"/>
          </p:cNvGraphicFramePr>
          <p:nvPr>
            <p:extLst/>
          </p:nvPr>
        </p:nvGraphicFramePr>
        <p:xfrm>
          <a:off x="721392" y="1981200"/>
          <a:ext cx="7701216" cy="3128746"/>
        </p:xfrm>
        <a:graphic>
          <a:graphicData uri="http://schemas.openxmlformats.org/drawingml/2006/table">
            <a:tbl>
              <a:tblPr firstRow="1" bandRow="1">
                <a:tableStyleId>{5C22544A-7EE6-4342-B048-85BDC9FD1C3A}</a:tableStyleId>
              </a:tblPr>
              <a:tblGrid>
                <a:gridCol w="2567072">
                  <a:extLst>
                    <a:ext uri="{9D8B030D-6E8A-4147-A177-3AD203B41FA5}">
                      <a16:colId xmlns:a16="http://schemas.microsoft.com/office/drawing/2014/main" val="13844254"/>
                    </a:ext>
                  </a:extLst>
                </a:gridCol>
                <a:gridCol w="2567072">
                  <a:extLst>
                    <a:ext uri="{9D8B030D-6E8A-4147-A177-3AD203B41FA5}">
                      <a16:colId xmlns:a16="http://schemas.microsoft.com/office/drawing/2014/main" val="2244076373"/>
                    </a:ext>
                  </a:extLst>
                </a:gridCol>
                <a:gridCol w="2567072">
                  <a:extLst>
                    <a:ext uri="{9D8B030D-6E8A-4147-A177-3AD203B41FA5}">
                      <a16:colId xmlns:a16="http://schemas.microsoft.com/office/drawing/2014/main" val="1991764098"/>
                    </a:ext>
                  </a:extLst>
                </a:gridCol>
              </a:tblGrid>
              <a:tr h="529715">
                <a:tc>
                  <a:txBody>
                    <a:bodyPr/>
                    <a:lstStyle/>
                    <a:p>
                      <a:endParaRPr lang="en-US" sz="1400" dirty="0"/>
                    </a:p>
                  </a:txBody>
                  <a:tcPr marL="68580" marR="68580" marT="34290" marB="34290"/>
                </a:tc>
                <a:tc>
                  <a:txBody>
                    <a:bodyPr/>
                    <a:lstStyle/>
                    <a:p>
                      <a:pPr algn="ctr"/>
                      <a:r>
                        <a:rPr lang="en-US" sz="1800" b="1" dirty="0" smtClean="0"/>
                        <a:t>Why answer true?</a:t>
                      </a:r>
                      <a:endParaRPr lang="en-US" sz="1800" b="1" dirty="0"/>
                    </a:p>
                  </a:txBody>
                  <a:tcPr marL="68580" marR="68580" marT="34290" marB="34290"/>
                </a:tc>
                <a:tc>
                  <a:txBody>
                    <a:bodyPr/>
                    <a:lstStyle/>
                    <a:p>
                      <a:pPr algn="ctr"/>
                      <a:r>
                        <a:rPr lang="en-US" sz="1800" b="1" dirty="0" smtClean="0"/>
                        <a:t>Why answer false?</a:t>
                      </a:r>
                      <a:endParaRPr lang="en-US" sz="1800" b="1" dirty="0"/>
                    </a:p>
                  </a:txBody>
                  <a:tcPr marL="68580" marR="68580" marT="34290" marB="34290"/>
                </a:tc>
                <a:extLst>
                  <a:ext uri="{0D108BD9-81ED-4DB2-BD59-A6C34878D82A}">
                    <a16:rowId xmlns:a16="http://schemas.microsoft.com/office/drawing/2014/main" val="952996128"/>
                  </a:ext>
                </a:extLst>
              </a:tr>
              <a:tr h="968351">
                <a:tc>
                  <a:txBody>
                    <a:bodyPr/>
                    <a:lstStyle/>
                    <a:p>
                      <a:pPr algn="l"/>
                      <a:r>
                        <a:rPr lang="en-US" sz="1400" dirty="0" smtClean="0"/>
                        <a:t>Some grocery store receipts contain chemicals linked to infertility and hormone-related cancers.</a:t>
                      </a:r>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3280925181"/>
                  </a:ext>
                </a:extLst>
              </a:tr>
              <a:tr h="685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The furniture store Wayfair is trafficking children via overpriced items.</a:t>
                      </a:r>
                    </a:p>
                  </a:txBody>
                  <a:tcPr marL="68580" marR="68580" marT="34290" marB="34290"/>
                </a:tc>
                <a:tc>
                  <a:txBody>
                    <a:bodyPr/>
                    <a:lstStyle/>
                    <a:p>
                      <a:endParaRPr lang="en-US" sz="1400"/>
                    </a:p>
                  </a:txBody>
                  <a:tcPr marL="68580" marR="68580" marT="34290" marB="34290"/>
                </a:tc>
                <a:tc>
                  <a:txBody>
                    <a:bodyPr/>
                    <a:lstStyle/>
                    <a:p>
                      <a:endParaRPr lang="en-US" sz="1400"/>
                    </a:p>
                  </a:txBody>
                  <a:tcPr marL="68580" marR="68580" marT="34290" marB="34290"/>
                </a:tc>
                <a:extLst>
                  <a:ext uri="{0D108BD9-81ED-4DB2-BD59-A6C34878D82A}">
                    <a16:rowId xmlns:a16="http://schemas.microsoft.com/office/drawing/2014/main" val="2603072990"/>
                  </a:ext>
                </a:extLst>
              </a:tr>
              <a:tr h="685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U.S. President Donald Trump tweeted that South Dakota should close its border with California.</a:t>
                      </a:r>
                    </a:p>
                  </a:txBody>
                  <a:tcPr marL="68580" marR="68580" marT="34290" marB="34290"/>
                </a:tc>
                <a:tc>
                  <a:txBody>
                    <a:bodyPr/>
                    <a:lstStyle/>
                    <a:p>
                      <a:endParaRPr lang="en-US" sz="140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1164324707"/>
                  </a:ext>
                </a:extLst>
              </a:tr>
            </a:tbl>
          </a:graphicData>
        </a:graphic>
      </p:graphicFrame>
    </p:spTree>
    <p:extLst>
      <p:ext uri="{BB962C8B-B14F-4D97-AF65-F5344CB8AC3E}">
        <p14:creationId xmlns:p14="http://schemas.microsoft.com/office/powerpoint/2010/main" val="39436481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Human Brains Like to Take Shortcuts</a:t>
            </a:r>
            <a:endParaRPr lang="en-US" b="1" dirty="0"/>
          </a:p>
        </p:txBody>
      </p:sp>
      <p:sp>
        <p:nvSpPr>
          <p:cNvPr id="3" name="Content Placeholder 2"/>
          <p:cNvSpPr>
            <a:spLocks noGrp="1"/>
          </p:cNvSpPr>
          <p:nvPr>
            <p:ph idx="1"/>
          </p:nvPr>
        </p:nvSpPr>
        <p:spPr/>
        <p:txBody>
          <a:bodyPr/>
          <a:lstStyle/>
          <a:p>
            <a:pPr marL="0" indent="0">
              <a:buNone/>
            </a:pPr>
            <a:r>
              <a:rPr lang="en-US" dirty="0" smtClean="0"/>
              <a:t>Also known as </a:t>
            </a:r>
            <a:r>
              <a:rPr lang="en-US" b="1" dirty="0" smtClean="0"/>
              <a:t>cognitive biases</a:t>
            </a:r>
            <a:r>
              <a:rPr lang="en-US" dirty="0" smtClean="0"/>
              <a:t>, these shortcuts</a:t>
            </a:r>
            <a:r>
              <a:rPr lang="en-US" b="1" dirty="0" smtClean="0"/>
              <a:t> </a:t>
            </a:r>
            <a:r>
              <a:rPr lang="en-US" dirty="0" smtClean="0"/>
              <a:t>are errors in thinking that affect how we process and interpret information. </a:t>
            </a:r>
            <a:endParaRPr lang="en-US" dirty="0"/>
          </a:p>
        </p:txBody>
      </p:sp>
    </p:spTree>
    <p:extLst>
      <p:ext uri="{BB962C8B-B14F-4D97-AF65-F5344CB8AC3E}">
        <p14:creationId xmlns:p14="http://schemas.microsoft.com/office/powerpoint/2010/main" val="33237967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610600" cy="1143000"/>
          </a:xfrm>
        </p:spPr>
        <p:txBody>
          <a:bodyPr>
            <a:normAutofit/>
          </a:bodyPr>
          <a:lstStyle/>
          <a:p>
            <a:r>
              <a:rPr lang="en-US" b="1" dirty="0" smtClean="0"/>
              <a:t>There are A LOT of </a:t>
            </a:r>
            <a:r>
              <a:rPr lang="en-US" b="1" dirty="0" smtClean="0"/>
              <a:t>cognitive </a:t>
            </a:r>
            <a:r>
              <a:rPr lang="en-US" b="1" dirty="0" smtClean="0"/>
              <a:t>biases:</a:t>
            </a:r>
            <a:endParaRPr lang="en-US" b="1" dirty="0"/>
          </a:p>
        </p:txBody>
      </p:sp>
      <p:sp>
        <p:nvSpPr>
          <p:cNvPr id="4" name="TextBox 3"/>
          <p:cNvSpPr txBox="1"/>
          <p:nvPr/>
        </p:nvSpPr>
        <p:spPr>
          <a:xfrm>
            <a:off x="559854" y="1472474"/>
            <a:ext cx="2246897" cy="415498"/>
          </a:xfrm>
          <a:prstGeom prst="rect">
            <a:avLst/>
          </a:prstGeom>
          <a:noFill/>
        </p:spPr>
        <p:txBody>
          <a:bodyPr wrap="square" rtlCol="0">
            <a:spAutoFit/>
          </a:bodyPr>
          <a:lstStyle/>
          <a:p>
            <a:r>
              <a:rPr lang="en-US" sz="2100" b="1" dirty="0" err="1"/>
              <a:t>Achoring</a:t>
            </a:r>
            <a:r>
              <a:rPr lang="en-US" sz="2100" b="1" dirty="0"/>
              <a:t> Effect</a:t>
            </a:r>
            <a:endParaRPr lang="en-US" sz="2100" b="1" dirty="0"/>
          </a:p>
        </p:txBody>
      </p:sp>
      <p:sp>
        <p:nvSpPr>
          <p:cNvPr id="5" name="TextBox 4"/>
          <p:cNvSpPr txBox="1"/>
          <p:nvPr/>
        </p:nvSpPr>
        <p:spPr>
          <a:xfrm>
            <a:off x="2995111" y="2869380"/>
            <a:ext cx="2246897" cy="415498"/>
          </a:xfrm>
          <a:prstGeom prst="rect">
            <a:avLst/>
          </a:prstGeom>
          <a:noFill/>
        </p:spPr>
        <p:txBody>
          <a:bodyPr wrap="square" rtlCol="0">
            <a:spAutoFit/>
          </a:bodyPr>
          <a:lstStyle/>
          <a:p>
            <a:r>
              <a:rPr lang="en-US" sz="2100" b="1" dirty="0"/>
              <a:t>Optimism Bias</a:t>
            </a:r>
            <a:endParaRPr lang="en-US" sz="2100" b="1" dirty="0"/>
          </a:p>
        </p:txBody>
      </p:sp>
      <p:sp>
        <p:nvSpPr>
          <p:cNvPr id="6" name="TextBox 5"/>
          <p:cNvSpPr txBox="1"/>
          <p:nvPr/>
        </p:nvSpPr>
        <p:spPr>
          <a:xfrm>
            <a:off x="5242008" y="3251005"/>
            <a:ext cx="2616618" cy="415498"/>
          </a:xfrm>
          <a:prstGeom prst="rect">
            <a:avLst/>
          </a:prstGeom>
          <a:noFill/>
        </p:spPr>
        <p:txBody>
          <a:bodyPr wrap="square" rtlCol="0">
            <a:spAutoFit/>
          </a:bodyPr>
          <a:lstStyle/>
          <a:p>
            <a:r>
              <a:rPr lang="en-US" sz="2100" b="1" dirty="0"/>
              <a:t>Misinformation Bias</a:t>
            </a:r>
            <a:endParaRPr lang="en-US" sz="2100" b="1" dirty="0"/>
          </a:p>
        </p:txBody>
      </p:sp>
      <p:sp>
        <p:nvSpPr>
          <p:cNvPr id="7" name="TextBox 6"/>
          <p:cNvSpPr txBox="1"/>
          <p:nvPr/>
        </p:nvSpPr>
        <p:spPr>
          <a:xfrm>
            <a:off x="6083468" y="4095648"/>
            <a:ext cx="2633412" cy="415498"/>
          </a:xfrm>
          <a:prstGeom prst="rect">
            <a:avLst/>
          </a:prstGeom>
          <a:noFill/>
        </p:spPr>
        <p:txBody>
          <a:bodyPr wrap="square" rtlCol="0">
            <a:spAutoFit/>
          </a:bodyPr>
          <a:lstStyle/>
          <a:p>
            <a:r>
              <a:rPr lang="en-US" sz="2100" b="1" dirty="0"/>
              <a:t>Availability Heuristic</a:t>
            </a:r>
            <a:endParaRPr lang="en-US" sz="2100" b="1" dirty="0"/>
          </a:p>
        </p:txBody>
      </p:sp>
      <p:sp>
        <p:nvSpPr>
          <p:cNvPr id="8" name="TextBox 7"/>
          <p:cNvSpPr txBox="1"/>
          <p:nvPr/>
        </p:nvSpPr>
        <p:spPr>
          <a:xfrm>
            <a:off x="2480008" y="3780380"/>
            <a:ext cx="1580650" cy="415498"/>
          </a:xfrm>
          <a:prstGeom prst="rect">
            <a:avLst/>
          </a:prstGeom>
          <a:noFill/>
        </p:spPr>
        <p:txBody>
          <a:bodyPr wrap="square" rtlCol="0">
            <a:spAutoFit/>
          </a:bodyPr>
          <a:lstStyle/>
          <a:p>
            <a:r>
              <a:rPr lang="en-US" sz="2100" b="1" dirty="0"/>
              <a:t>Halo Effect</a:t>
            </a:r>
            <a:endParaRPr lang="en-US" sz="2100" b="1" dirty="0"/>
          </a:p>
        </p:txBody>
      </p:sp>
      <p:sp>
        <p:nvSpPr>
          <p:cNvPr id="9" name="TextBox 8"/>
          <p:cNvSpPr txBox="1"/>
          <p:nvPr/>
        </p:nvSpPr>
        <p:spPr>
          <a:xfrm>
            <a:off x="3270334" y="4400548"/>
            <a:ext cx="2246897" cy="415498"/>
          </a:xfrm>
          <a:prstGeom prst="rect">
            <a:avLst/>
          </a:prstGeom>
          <a:noFill/>
        </p:spPr>
        <p:txBody>
          <a:bodyPr wrap="square" rtlCol="0">
            <a:spAutoFit/>
          </a:bodyPr>
          <a:lstStyle/>
          <a:p>
            <a:r>
              <a:rPr lang="en-US" sz="2100" b="1" dirty="0"/>
              <a:t>Attentional Bias</a:t>
            </a:r>
            <a:endParaRPr lang="en-US" sz="2100" b="1" dirty="0"/>
          </a:p>
        </p:txBody>
      </p:sp>
      <p:sp>
        <p:nvSpPr>
          <p:cNvPr id="10" name="TextBox 9"/>
          <p:cNvSpPr txBox="1"/>
          <p:nvPr/>
        </p:nvSpPr>
        <p:spPr>
          <a:xfrm>
            <a:off x="5695449" y="1523617"/>
            <a:ext cx="2646947" cy="738664"/>
          </a:xfrm>
          <a:prstGeom prst="rect">
            <a:avLst/>
          </a:prstGeom>
          <a:noFill/>
        </p:spPr>
        <p:txBody>
          <a:bodyPr wrap="square" rtlCol="0">
            <a:spAutoFit/>
          </a:bodyPr>
          <a:lstStyle/>
          <a:p>
            <a:r>
              <a:rPr lang="en-US" sz="2100" b="1" dirty="0"/>
              <a:t>False Consensus Effect</a:t>
            </a:r>
            <a:endParaRPr lang="en-US" sz="2100" b="1" dirty="0"/>
          </a:p>
        </p:txBody>
      </p:sp>
      <p:sp>
        <p:nvSpPr>
          <p:cNvPr id="11" name="TextBox 10"/>
          <p:cNvSpPr txBox="1"/>
          <p:nvPr/>
        </p:nvSpPr>
        <p:spPr>
          <a:xfrm>
            <a:off x="6328960" y="2455601"/>
            <a:ext cx="2246897" cy="415498"/>
          </a:xfrm>
          <a:prstGeom prst="rect">
            <a:avLst/>
          </a:prstGeom>
          <a:noFill/>
        </p:spPr>
        <p:txBody>
          <a:bodyPr wrap="square" rtlCol="0">
            <a:spAutoFit/>
          </a:bodyPr>
          <a:lstStyle/>
          <a:p>
            <a:r>
              <a:rPr lang="en-US" sz="2100" b="1" dirty="0"/>
              <a:t>Hindsight Bias</a:t>
            </a:r>
            <a:endParaRPr lang="en-US" sz="2100" b="1" dirty="0"/>
          </a:p>
        </p:txBody>
      </p:sp>
      <p:sp>
        <p:nvSpPr>
          <p:cNvPr id="12" name="TextBox 11"/>
          <p:cNvSpPr txBox="1"/>
          <p:nvPr/>
        </p:nvSpPr>
        <p:spPr>
          <a:xfrm>
            <a:off x="457200" y="4346882"/>
            <a:ext cx="2246897" cy="415498"/>
          </a:xfrm>
          <a:prstGeom prst="rect">
            <a:avLst/>
          </a:prstGeom>
          <a:noFill/>
        </p:spPr>
        <p:txBody>
          <a:bodyPr wrap="square" rtlCol="0">
            <a:spAutoFit/>
          </a:bodyPr>
          <a:lstStyle/>
          <a:p>
            <a:r>
              <a:rPr lang="en-US" sz="2100" b="1" dirty="0"/>
              <a:t>Self-Serving Bias</a:t>
            </a:r>
            <a:endParaRPr lang="en-US" sz="2100" b="1" dirty="0"/>
          </a:p>
        </p:txBody>
      </p:sp>
      <p:sp>
        <p:nvSpPr>
          <p:cNvPr id="13" name="TextBox 12"/>
          <p:cNvSpPr txBox="1"/>
          <p:nvPr/>
        </p:nvSpPr>
        <p:spPr>
          <a:xfrm>
            <a:off x="2806751" y="1711074"/>
            <a:ext cx="2614111" cy="415498"/>
          </a:xfrm>
          <a:prstGeom prst="rect">
            <a:avLst/>
          </a:prstGeom>
          <a:noFill/>
        </p:spPr>
        <p:txBody>
          <a:bodyPr wrap="square" rtlCol="0">
            <a:spAutoFit/>
          </a:bodyPr>
          <a:lstStyle/>
          <a:p>
            <a:r>
              <a:rPr lang="en-US" sz="2100" b="1" dirty="0"/>
              <a:t>Actor-Observer Bias</a:t>
            </a:r>
            <a:endParaRPr lang="en-US" sz="2100" b="1" dirty="0"/>
          </a:p>
        </p:txBody>
      </p:sp>
      <p:sp>
        <p:nvSpPr>
          <p:cNvPr id="14" name="TextBox 13"/>
          <p:cNvSpPr txBox="1"/>
          <p:nvPr/>
        </p:nvSpPr>
        <p:spPr>
          <a:xfrm>
            <a:off x="808005" y="2317055"/>
            <a:ext cx="2246897" cy="415498"/>
          </a:xfrm>
          <a:prstGeom prst="rect">
            <a:avLst/>
          </a:prstGeom>
          <a:noFill/>
        </p:spPr>
        <p:txBody>
          <a:bodyPr wrap="square" rtlCol="0">
            <a:spAutoFit/>
          </a:bodyPr>
          <a:lstStyle/>
          <a:p>
            <a:r>
              <a:rPr lang="en-US" sz="2100" b="1" dirty="0"/>
              <a:t>Gambler’s Fallacy</a:t>
            </a:r>
            <a:endParaRPr lang="en-US" sz="2100" b="1" dirty="0"/>
          </a:p>
        </p:txBody>
      </p:sp>
      <p:sp>
        <p:nvSpPr>
          <p:cNvPr id="15" name="TextBox 14"/>
          <p:cNvSpPr txBox="1"/>
          <p:nvPr/>
        </p:nvSpPr>
        <p:spPr>
          <a:xfrm>
            <a:off x="6264910" y="5213263"/>
            <a:ext cx="2646947" cy="415498"/>
          </a:xfrm>
          <a:prstGeom prst="rect">
            <a:avLst/>
          </a:prstGeom>
          <a:noFill/>
        </p:spPr>
        <p:txBody>
          <a:bodyPr wrap="square" rtlCol="0">
            <a:spAutoFit/>
          </a:bodyPr>
          <a:lstStyle/>
          <a:p>
            <a:r>
              <a:rPr lang="en-US" sz="2100" b="1" dirty="0"/>
              <a:t>Functional Fixedness</a:t>
            </a:r>
            <a:endParaRPr lang="en-US" sz="2100" b="1" dirty="0"/>
          </a:p>
        </p:txBody>
      </p:sp>
      <p:sp>
        <p:nvSpPr>
          <p:cNvPr id="16" name="TextBox 15"/>
          <p:cNvSpPr txBox="1"/>
          <p:nvPr/>
        </p:nvSpPr>
        <p:spPr>
          <a:xfrm>
            <a:off x="2806751" y="5292121"/>
            <a:ext cx="2851484" cy="415498"/>
          </a:xfrm>
          <a:prstGeom prst="rect">
            <a:avLst/>
          </a:prstGeom>
          <a:noFill/>
        </p:spPr>
        <p:txBody>
          <a:bodyPr wrap="square" rtlCol="0">
            <a:spAutoFit/>
          </a:bodyPr>
          <a:lstStyle/>
          <a:p>
            <a:r>
              <a:rPr lang="en-US" sz="2100" b="1" dirty="0"/>
              <a:t>Dunning-Kruger Effect</a:t>
            </a:r>
            <a:endParaRPr lang="en-US" sz="2100" b="1" dirty="0"/>
          </a:p>
        </p:txBody>
      </p:sp>
      <p:sp>
        <p:nvSpPr>
          <p:cNvPr id="17" name="TextBox 16"/>
          <p:cNvSpPr txBox="1"/>
          <p:nvPr/>
        </p:nvSpPr>
        <p:spPr>
          <a:xfrm>
            <a:off x="306834" y="3284878"/>
            <a:ext cx="2246897" cy="415498"/>
          </a:xfrm>
          <a:prstGeom prst="rect">
            <a:avLst/>
          </a:prstGeom>
          <a:noFill/>
        </p:spPr>
        <p:txBody>
          <a:bodyPr wrap="square" rtlCol="0">
            <a:spAutoFit/>
          </a:bodyPr>
          <a:lstStyle/>
          <a:p>
            <a:r>
              <a:rPr lang="en-US" sz="2100" b="1" dirty="0"/>
              <a:t>Blind-Spot Bias</a:t>
            </a:r>
            <a:endParaRPr lang="en-US" sz="2100" b="1" dirty="0"/>
          </a:p>
        </p:txBody>
      </p:sp>
    </p:spTree>
    <p:extLst>
      <p:ext uri="{BB962C8B-B14F-4D97-AF65-F5344CB8AC3E}">
        <p14:creationId xmlns:p14="http://schemas.microsoft.com/office/powerpoint/2010/main" val="309358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P spid="14" grpId="0"/>
      <p:bldP spid="15" grpId="0"/>
      <p:bldP spid="16"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Confirmation Bias</a:t>
            </a:r>
          </a:p>
        </p:txBody>
      </p:sp>
      <p:sp>
        <p:nvSpPr>
          <p:cNvPr id="3" name="Content Placeholder 2"/>
          <p:cNvSpPr>
            <a:spLocks noGrp="1"/>
          </p:cNvSpPr>
          <p:nvPr>
            <p:ph idx="1"/>
          </p:nvPr>
        </p:nvSpPr>
        <p:spPr/>
        <p:txBody>
          <a:bodyPr/>
          <a:lstStyle/>
          <a:p>
            <a:pPr marL="0" indent="0">
              <a:buNone/>
            </a:pPr>
            <a:r>
              <a:rPr lang="en-US" dirty="0" smtClean="0"/>
              <a:t>“…</a:t>
            </a:r>
            <a:r>
              <a:rPr lang="en-US" dirty="0" smtClean="0"/>
              <a:t>the human tendency to seek, interpret, and remember information that confirms your own preexisting beliefs.” </a:t>
            </a:r>
          </a:p>
          <a:p>
            <a:pPr marL="0" indent="0">
              <a:buNone/>
            </a:pPr>
            <a:endParaRPr lang="en-US" dirty="0" smtClean="0"/>
          </a:p>
        </p:txBody>
      </p:sp>
      <p:sp>
        <p:nvSpPr>
          <p:cNvPr id="4" name="TextBox 3"/>
          <p:cNvSpPr txBox="1"/>
          <p:nvPr/>
        </p:nvSpPr>
        <p:spPr>
          <a:xfrm>
            <a:off x="3886200" y="5715000"/>
            <a:ext cx="4937961" cy="507831"/>
          </a:xfrm>
          <a:prstGeom prst="rect">
            <a:avLst/>
          </a:prstGeom>
          <a:noFill/>
        </p:spPr>
        <p:txBody>
          <a:bodyPr wrap="square" rtlCol="0">
            <a:spAutoFit/>
          </a:bodyPr>
          <a:lstStyle/>
          <a:p>
            <a:pPr algn="r"/>
            <a:r>
              <a:rPr lang="en-US" sz="1350" dirty="0" err="1"/>
              <a:t>Eyal</a:t>
            </a:r>
            <a:r>
              <a:rPr lang="en-US" sz="1350" dirty="0"/>
              <a:t>, </a:t>
            </a:r>
            <a:r>
              <a:rPr lang="en-US" sz="1350" dirty="0" err="1"/>
              <a:t>Nir</a:t>
            </a:r>
            <a:r>
              <a:rPr lang="en-US" sz="1350" dirty="0"/>
              <a:t>. “</a:t>
            </a:r>
            <a:r>
              <a:rPr lang="en-US" sz="1350" dirty="0">
                <a:hlinkClick r:id="rId3"/>
              </a:rPr>
              <a:t>Confirmation Bias: Why You Make Terrible Life Choices</a:t>
            </a:r>
            <a:r>
              <a:rPr lang="en-US" sz="1350" dirty="0"/>
              <a:t>.” Psychology Today, October 17, 2017.</a:t>
            </a:r>
          </a:p>
        </p:txBody>
      </p:sp>
    </p:spTree>
    <p:extLst>
      <p:ext uri="{BB962C8B-B14F-4D97-AF65-F5344CB8AC3E}">
        <p14:creationId xmlns:p14="http://schemas.microsoft.com/office/powerpoint/2010/main" val="1710522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3574</Words>
  <Application>Microsoft Office PowerPoint</Application>
  <PresentationFormat>On-screen Show (4:3)</PresentationFormat>
  <Paragraphs>189</Paragraphs>
  <Slides>30</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Arial</vt:lpstr>
      <vt:lpstr>Calibri</vt:lpstr>
      <vt:lpstr>Office Theme</vt:lpstr>
      <vt:lpstr>Questionable Sources?</vt:lpstr>
      <vt:lpstr>Workshop Plan</vt:lpstr>
      <vt:lpstr>True or False?</vt:lpstr>
      <vt:lpstr>True or False?</vt:lpstr>
      <vt:lpstr>True or False?</vt:lpstr>
      <vt:lpstr>Why did you answer “true” or “false”?</vt:lpstr>
      <vt:lpstr>Human Brains Like to Take Shortcuts</vt:lpstr>
      <vt:lpstr>There are A LOT of cognitive biases:</vt:lpstr>
      <vt:lpstr>Confirmation Bias</vt:lpstr>
      <vt:lpstr>Motivated Reasoning</vt:lpstr>
      <vt:lpstr>Cognitive Dissonance</vt:lpstr>
      <vt:lpstr>You CAN counteract cognitive bias!</vt:lpstr>
      <vt:lpstr>Two Habits of Highly Successful Tutors</vt:lpstr>
      <vt:lpstr>Tutoring to Counteract Cognitive Bias </vt:lpstr>
      <vt:lpstr>Reconsider the Assignment</vt:lpstr>
      <vt:lpstr>Identify Information Needs</vt:lpstr>
      <vt:lpstr>Question Assumptions</vt:lpstr>
      <vt:lpstr>Collaborate on a Fact-Finding Mission</vt:lpstr>
      <vt:lpstr>Engage in Discourse Analysis</vt:lpstr>
      <vt:lpstr>Reconstruct the Search</vt:lpstr>
      <vt:lpstr>Introduce Naysayers</vt:lpstr>
      <vt:lpstr>Practice: Tutoring Scenarios</vt:lpstr>
      <vt:lpstr>Student #1</vt:lpstr>
      <vt:lpstr>Student #2</vt:lpstr>
      <vt:lpstr>Student #3</vt:lpstr>
      <vt:lpstr>Student #4</vt:lpstr>
      <vt:lpstr>Student #5</vt:lpstr>
      <vt:lpstr>Student #6</vt:lpstr>
      <vt:lpstr>Student #7</vt:lpstr>
      <vt:lpstr>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2012-08-24T00:53:15Z</dcterms:created>
  <dcterms:modified xsi:type="dcterms:W3CDTF">2021-07-21T18:17:45Z</dcterms:modified>
</cp:coreProperties>
</file>