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6" r:id="rId5"/>
    <p:sldId id="257" r:id="rId6"/>
    <p:sldId id="267" r:id="rId7"/>
    <p:sldId id="265" r:id="rId8"/>
    <p:sldId id="262" r:id="rId9"/>
    <p:sldId id="263" r:id="rId10"/>
    <p:sldId id="259" r:id="rId11"/>
    <p:sldId id="268" r:id="rId12"/>
    <p:sldId id="261" r:id="rId13"/>
    <p:sldId id="266"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87E89E-903B-C8AA-A3D5-274000B1C6E8}" name="Burns, Erin" initials="BE" userId="S::erin.burns@ttu.edu::112c84e9-cd21-43ad-a9f5-272805774e7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87808-E9CB-ED41-8F78-BC812E505E96}" v="6" dt="2024-02-02T18:47:24.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2254" autoAdjust="0"/>
  </p:normalViewPr>
  <p:slideViewPr>
    <p:cSldViewPr snapToGrid="0">
      <p:cViewPr varScale="1">
        <p:scale>
          <a:sx n="87" d="100"/>
          <a:sy n="87" d="100"/>
        </p:scale>
        <p:origin x="1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E9DE9-9EFE-4061-BA3F-7C2C8C85BE89}"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6771D0DE-E4B0-4309-8414-AC1B43C5BA96}">
      <dgm:prSet/>
      <dgm:spPr/>
      <dgm:t>
        <a:bodyPr/>
        <a:lstStyle/>
        <a:p>
          <a:r>
            <a:rPr lang="en-US"/>
            <a:t>Evaluating the tools</a:t>
          </a:r>
        </a:p>
      </dgm:t>
    </dgm:pt>
    <dgm:pt modelId="{F13BF508-A9A3-424B-99F7-558C17383045}" type="parTrans" cxnId="{2B56B942-EEF2-4F95-8443-B6F35244101C}">
      <dgm:prSet/>
      <dgm:spPr/>
      <dgm:t>
        <a:bodyPr/>
        <a:lstStyle/>
        <a:p>
          <a:endParaRPr lang="en-US"/>
        </a:p>
      </dgm:t>
    </dgm:pt>
    <dgm:pt modelId="{3922C52E-704D-4ABB-906B-311D2BB94135}" type="sibTrans" cxnId="{2B56B942-EEF2-4F95-8443-B6F35244101C}">
      <dgm:prSet/>
      <dgm:spPr/>
      <dgm:t>
        <a:bodyPr/>
        <a:lstStyle/>
        <a:p>
          <a:endParaRPr lang="en-US"/>
        </a:p>
      </dgm:t>
    </dgm:pt>
    <dgm:pt modelId="{98C709C0-B5C6-41D2-98D1-7D2BD3E98973}">
      <dgm:prSet/>
      <dgm:spPr/>
      <dgm:t>
        <a:bodyPr/>
        <a:lstStyle/>
        <a:p>
          <a:r>
            <a:rPr lang="en-US"/>
            <a:t>Digital Citizenship</a:t>
          </a:r>
        </a:p>
      </dgm:t>
    </dgm:pt>
    <dgm:pt modelId="{69D411DF-71EA-4464-B5F4-C5F82A17F7A0}" type="parTrans" cxnId="{0926FED1-5AD4-4188-993F-F19D458BD96B}">
      <dgm:prSet/>
      <dgm:spPr/>
      <dgm:t>
        <a:bodyPr/>
        <a:lstStyle/>
        <a:p>
          <a:endParaRPr lang="en-US"/>
        </a:p>
      </dgm:t>
    </dgm:pt>
    <dgm:pt modelId="{E93B6BF1-7E3C-4179-8BA5-4674D1871D27}" type="sibTrans" cxnId="{0926FED1-5AD4-4188-993F-F19D458BD96B}">
      <dgm:prSet/>
      <dgm:spPr/>
      <dgm:t>
        <a:bodyPr/>
        <a:lstStyle/>
        <a:p>
          <a:endParaRPr lang="en-US"/>
        </a:p>
      </dgm:t>
    </dgm:pt>
    <dgm:pt modelId="{B78B2A12-E32B-4333-9D82-A6B75AA2849C}" type="pres">
      <dgm:prSet presAssocID="{8E5E9DE9-9EFE-4061-BA3F-7C2C8C85BE89}" presName="hierChild1" presStyleCnt="0">
        <dgm:presLayoutVars>
          <dgm:chPref val="1"/>
          <dgm:dir/>
          <dgm:animOne val="branch"/>
          <dgm:animLvl val="lvl"/>
          <dgm:resizeHandles/>
        </dgm:presLayoutVars>
      </dgm:prSet>
      <dgm:spPr/>
    </dgm:pt>
    <dgm:pt modelId="{A094D2D3-71C3-4D46-AD1C-3E6F55A424C8}" type="pres">
      <dgm:prSet presAssocID="{6771D0DE-E4B0-4309-8414-AC1B43C5BA96}" presName="hierRoot1" presStyleCnt="0"/>
      <dgm:spPr/>
    </dgm:pt>
    <dgm:pt modelId="{7A709A32-F440-4475-BFDF-93DC75CA5DA5}" type="pres">
      <dgm:prSet presAssocID="{6771D0DE-E4B0-4309-8414-AC1B43C5BA96}" presName="composite" presStyleCnt="0"/>
      <dgm:spPr/>
    </dgm:pt>
    <dgm:pt modelId="{BB0315A6-121A-47C8-99CD-4CCB2BCEB4E5}" type="pres">
      <dgm:prSet presAssocID="{6771D0DE-E4B0-4309-8414-AC1B43C5BA96}" presName="background" presStyleLbl="node0" presStyleIdx="0" presStyleCnt="2"/>
      <dgm:spPr/>
    </dgm:pt>
    <dgm:pt modelId="{BD81C1FC-8C07-48D2-93AC-0B0F6032741C}" type="pres">
      <dgm:prSet presAssocID="{6771D0DE-E4B0-4309-8414-AC1B43C5BA96}" presName="text" presStyleLbl="fgAcc0" presStyleIdx="0" presStyleCnt="2">
        <dgm:presLayoutVars>
          <dgm:chPref val="3"/>
        </dgm:presLayoutVars>
      </dgm:prSet>
      <dgm:spPr/>
    </dgm:pt>
    <dgm:pt modelId="{E9A2592B-ACD3-4922-ADBD-0E75AF046BDF}" type="pres">
      <dgm:prSet presAssocID="{6771D0DE-E4B0-4309-8414-AC1B43C5BA96}" presName="hierChild2" presStyleCnt="0"/>
      <dgm:spPr/>
    </dgm:pt>
    <dgm:pt modelId="{BE64EBB9-24A2-4184-AFCD-440D0352AC6D}" type="pres">
      <dgm:prSet presAssocID="{98C709C0-B5C6-41D2-98D1-7D2BD3E98973}" presName="hierRoot1" presStyleCnt="0"/>
      <dgm:spPr/>
    </dgm:pt>
    <dgm:pt modelId="{AAE8907A-FBD5-426F-82AC-3EC152BC3102}" type="pres">
      <dgm:prSet presAssocID="{98C709C0-B5C6-41D2-98D1-7D2BD3E98973}" presName="composite" presStyleCnt="0"/>
      <dgm:spPr/>
    </dgm:pt>
    <dgm:pt modelId="{D4006D54-2B03-43E1-B80A-3556AF22096A}" type="pres">
      <dgm:prSet presAssocID="{98C709C0-B5C6-41D2-98D1-7D2BD3E98973}" presName="background" presStyleLbl="node0" presStyleIdx="1" presStyleCnt="2"/>
      <dgm:spPr/>
    </dgm:pt>
    <dgm:pt modelId="{0329067C-AEB5-41C0-8B72-65006C0AC93A}" type="pres">
      <dgm:prSet presAssocID="{98C709C0-B5C6-41D2-98D1-7D2BD3E98973}" presName="text" presStyleLbl="fgAcc0" presStyleIdx="1" presStyleCnt="2">
        <dgm:presLayoutVars>
          <dgm:chPref val="3"/>
        </dgm:presLayoutVars>
      </dgm:prSet>
      <dgm:spPr/>
    </dgm:pt>
    <dgm:pt modelId="{E0020914-15FD-45D5-8B1E-8A87BB9D97C6}" type="pres">
      <dgm:prSet presAssocID="{98C709C0-B5C6-41D2-98D1-7D2BD3E98973}" presName="hierChild2" presStyleCnt="0"/>
      <dgm:spPr/>
    </dgm:pt>
  </dgm:ptLst>
  <dgm:cxnLst>
    <dgm:cxn modelId="{C2C89F18-D8F7-4717-89AC-A993CA9DB516}" type="presOf" srcId="{8E5E9DE9-9EFE-4061-BA3F-7C2C8C85BE89}" destId="{B78B2A12-E32B-4333-9D82-A6B75AA2849C}" srcOrd="0" destOrd="0" presId="urn:microsoft.com/office/officeart/2005/8/layout/hierarchy1"/>
    <dgm:cxn modelId="{2AC1F82F-750B-462A-8E6F-54B523DEF9E1}" type="presOf" srcId="{6771D0DE-E4B0-4309-8414-AC1B43C5BA96}" destId="{BD81C1FC-8C07-48D2-93AC-0B0F6032741C}" srcOrd="0" destOrd="0" presId="urn:microsoft.com/office/officeart/2005/8/layout/hierarchy1"/>
    <dgm:cxn modelId="{2B56B942-EEF2-4F95-8443-B6F35244101C}" srcId="{8E5E9DE9-9EFE-4061-BA3F-7C2C8C85BE89}" destId="{6771D0DE-E4B0-4309-8414-AC1B43C5BA96}" srcOrd="0" destOrd="0" parTransId="{F13BF508-A9A3-424B-99F7-558C17383045}" sibTransId="{3922C52E-704D-4ABB-906B-311D2BB94135}"/>
    <dgm:cxn modelId="{225AEE83-C740-4F9B-B0A7-EA7E957A12EE}" type="presOf" srcId="{98C709C0-B5C6-41D2-98D1-7D2BD3E98973}" destId="{0329067C-AEB5-41C0-8B72-65006C0AC93A}" srcOrd="0" destOrd="0" presId="urn:microsoft.com/office/officeart/2005/8/layout/hierarchy1"/>
    <dgm:cxn modelId="{0926FED1-5AD4-4188-993F-F19D458BD96B}" srcId="{8E5E9DE9-9EFE-4061-BA3F-7C2C8C85BE89}" destId="{98C709C0-B5C6-41D2-98D1-7D2BD3E98973}" srcOrd="1" destOrd="0" parTransId="{69D411DF-71EA-4464-B5F4-C5F82A17F7A0}" sibTransId="{E93B6BF1-7E3C-4179-8BA5-4674D1871D27}"/>
    <dgm:cxn modelId="{5F0BFF78-B340-4FAB-AE30-CF8631EB3896}" type="presParOf" srcId="{B78B2A12-E32B-4333-9D82-A6B75AA2849C}" destId="{A094D2D3-71C3-4D46-AD1C-3E6F55A424C8}" srcOrd="0" destOrd="0" presId="urn:microsoft.com/office/officeart/2005/8/layout/hierarchy1"/>
    <dgm:cxn modelId="{891CF631-7FA5-4728-A265-68DAB7D14AA5}" type="presParOf" srcId="{A094D2D3-71C3-4D46-AD1C-3E6F55A424C8}" destId="{7A709A32-F440-4475-BFDF-93DC75CA5DA5}" srcOrd="0" destOrd="0" presId="urn:microsoft.com/office/officeart/2005/8/layout/hierarchy1"/>
    <dgm:cxn modelId="{C967A1D3-DCCC-4CC6-B7A2-781DF6812482}" type="presParOf" srcId="{7A709A32-F440-4475-BFDF-93DC75CA5DA5}" destId="{BB0315A6-121A-47C8-99CD-4CCB2BCEB4E5}" srcOrd="0" destOrd="0" presId="urn:microsoft.com/office/officeart/2005/8/layout/hierarchy1"/>
    <dgm:cxn modelId="{09E89472-17B5-433E-9294-5F2579DF1A51}" type="presParOf" srcId="{7A709A32-F440-4475-BFDF-93DC75CA5DA5}" destId="{BD81C1FC-8C07-48D2-93AC-0B0F6032741C}" srcOrd="1" destOrd="0" presId="urn:microsoft.com/office/officeart/2005/8/layout/hierarchy1"/>
    <dgm:cxn modelId="{E30A3129-99AB-464C-874C-1DCE25F30537}" type="presParOf" srcId="{A094D2D3-71C3-4D46-AD1C-3E6F55A424C8}" destId="{E9A2592B-ACD3-4922-ADBD-0E75AF046BDF}" srcOrd="1" destOrd="0" presId="urn:microsoft.com/office/officeart/2005/8/layout/hierarchy1"/>
    <dgm:cxn modelId="{8E5667D8-BB12-4FF0-A152-F6B9CCE17B0E}" type="presParOf" srcId="{B78B2A12-E32B-4333-9D82-A6B75AA2849C}" destId="{BE64EBB9-24A2-4184-AFCD-440D0352AC6D}" srcOrd="1" destOrd="0" presId="urn:microsoft.com/office/officeart/2005/8/layout/hierarchy1"/>
    <dgm:cxn modelId="{5F09FD9E-4D6A-42FD-9A5A-90AE8C5F8D05}" type="presParOf" srcId="{BE64EBB9-24A2-4184-AFCD-440D0352AC6D}" destId="{AAE8907A-FBD5-426F-82AC-3EC152BC3102}" srcOrd="0" destOrd="0" presId="urn:microsoft.com/office/officeart/2005/8/layout/hierarchy1"/>
    <dgm:cxn modelId="{78BA466A-88D0-4CAE-AE15-9FAD93E7A917}" type="presParOf" srcId="{AAE8907A-FBD5-426F-82AC-3EC152BC3102}" destId="{D4006D54-2B03-43E1-B80A-3556AF22096A}" srcOrd="0" destOrd="0" presId="urn:microsoft.com/office/officeart/2005/8/layout/hierarchy1"/>
    <dgm:cxn modelId="{769DD1E4-C24F-470F-B9B0-7C905CDC086E}" type="presParOf" srcId="{AAE8907A-FBD5-426F-82AC-3EC152BC3102}" destId="{0329067C-AEB5-41C0-8B72-65006C0AC93A}" srcOrd="1" destOrd="0" presId="urn:microsoft.com/office/officeart/2005/8/layout/hierarchy1"/>
    <dgm:cxn modelId="{94C6F360-1239-4A5F-A14F-BA9AB1D52DBD}" type="presParOf" srcId="{BE64EBB9-24A2-4184-AFCD-440D0352AC6D}" destId="{E0020914-15FD-45D5-8B1E-8A87BB9D97C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315A6-121A-47C8-99CD-4CCB2BCEB4E5}">
      <dsp:nvSpPr>
        <dsp:cNvPr id="0" name=""/>
        <dsp:cNvSpPr/>
      </dsp:nvSpPr>
      <dsp:spPr>
        <a:xfrm>
          <a:off x="802" y="1822276"/>
          <a:ext cx="2815632" cy="17879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1C1FC-8C07-48D2-93AC-0B0F6032741C}">
      <dsp:nvSpPr>
        <dsp:cNvPr id="0" name=""/>
        <dsp:cNvSpPr/>
      </dsp:nvSpPr>
      <dsp:spPr>
        <a:xfrm>
          <a:off x="313650" y="2119482"/>
          <a:ext cx="2815632" cy="178792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Evaluating the tools</a:t>
          </a:r>
        </a:p>
      </dsp:txBody>
      <dsp:txXfrm>
        <a:off x="366017" y="2171849"/>
        <a:ext cx="2710898" cy="1683192"/>
      </dsp:txXfrm>
    </dsp:sp>
    <dsp:sp modelId="{D4006D54-2B03-43E1-B80A-3556AF22096A}">
      <dsp:nvSpPr>
        <dsp:cNvPr id="0" name=""/>
        <dsp:cNvSpPr/>
      </dsp:nvSpPr>
      <dsp:spPr>
        <a:xfrm>
          <a:off x="3442130" y="1822276"/>
          <a:ext cx="2815632" cy="17879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9067C-AEB5-41C0-8B72-65006C0AC93A}">
      <dsp:nvSpPr>
        <dsp:cNvPr id="0" name=""/>
        <dsp:cNvSpPr/>
      </dsp:nvSpPr>
      <dsp:spPr>
        <a:xfrm>
          <a:off x="3754978" y="2119482"/>
          <a:ext cx="2815632" cy="178792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Digital Citizenship</a:t>
          </a:r>
        </a:p>
      </dsp:txBody>
      <dsp:txXfrm>
        <a:off x="3807345" y="2171849"/>
        <a:ext cx="2710898" cy="16831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CDF41-4C41-4C04-9825-35D9B3CA3399}" type="datetimeFigureOut">
              <a:rPr lang="en-US" smtClean="0"/>
              <a:t>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A248E-62AB-4860-A147-F74160FE9C6A}" type="slidenum">
              <a:rPr lang="en-US" smtClean="0"/>
              <a:t>‹#›</a:t>
            </a:fld>
            <a:endParaRPr lang="en-US"/>
          </a:p>
        </p:txBody>
      </p:sp>
    </p:spTree>
    <p:extLst>
      <p:ext uri="{BB962C8B-B14F-4D97-AF65-F5344CB8AC3E}">
        <p14:creationId xmlns:p14="http://schemas.microsoft.com/office/powerpoint/2010/main" val="333836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uiltin.com/artificial-intelligence/deep-learning-histor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all the moderators/panelists</a:t>
            </a:r>
          </a:p>
          <a:p>
            <a:endParaRPr lang="en-US" dirty="0"/>
          </a:p>
          <a:p>
            <a:endParaRPr lang="en-US" dirty="0"/>
          </a:p>
        </p:txBody>
      </p:sp>
      <p:sp>
        <p:nvSpPr>
          <p:cNvPr id="4" name="Slide Number Placeholder 3"/>
          <p:cNvSpPr>
            <a:spLocks noGrp="1"/>
          </p:cNvSpPr>
          <p:nvPr>
            <p:ph type="sldNum" sz="quarter" idx="5"/>
          </p:nvPr>
        </p:nvSpPr>
        <p:spPr/>
        <p:txBody>
          <a:bodyPr/>
          <a:lstStyle/>
          <a:p>
            <a:fld id="{366A248E-62AB-4860-A147-F74160FE9C6A}" type="slidenum">
              <a:rPr lang="en-US" smtClean="0"/>
              <a:t>1</a:t>
            </a:fld>
            <a:endParaRPr lang="en-US"/>
          </a:p>
        </p:txBody>
      </p:sp>
    </p:spTree>
    <p:extLst>
      <p:ext uri="{BB962C8B-B14F-4D97-AF65-F5344CB8AC3E}">
        <p14:creationId xmlns:p14="http://schemas.microsoft.com/office/powerpoint/2010/main" val="202877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series is based in learner-centered pedagogy. This means that we center the learner (that means you the attendees) where you can help direct your own learning. This series covers generative AI literacy and will be discussion based, and we are happy to have your participation here today. Address online folks specifically – links being provided in Zoom chat and also available on our workshop </a:t>
            </a:r>
            <a:r>
              <a:rPr lang="en-US" dirty="0" err="1"/>
              <a:t>Libguide</a:t>
            </a:r>
            <a:r>
              <a:rPr lang="en-US" dirty="0"/>
              <a:t>.</a:t>
            </a:r>
          </a:p>
          <a:p>
            <a:endParaRPr lang="en-US" dirty="0"/>
          </a:p>
          <a:p>
            <a:r>
              <a:rPr lang="en-US" dirty="0"/>
              <a:t>Information from the power points will be on our workshops </a:t>
            </a:r>
            <a:r>
              <a:rPr lang="en-US" dirty="0" err="1"/>
              <a:t>libguide</a:t>
            </a:r>
            <a:r>
              <a:rPr lang="en-US" dirty="0"/>
              <a:t> and available after the session</a:t>
            </a:r>
          </a:p>
          <a:p>
            <a:endParaRPr lang="en-US" dirty="0"/>
          </a:p>
          <a:p>
            <a:r>
              <a:rPr lang="en-US" dirty="0"/>
              <a:t>Also– think of this series like making pie. Today we will find the ingredients and also perhaps play with some of them. Next week we can focus on what makes a good pie a great pie, etc.</a:t>
            </a:r>
          </a:p>
          <a:p>
            <a:endParaRPr lang="en-US" dirty="0"/>
          </a:p>
          <a:p>
            <a:endParaRPr lang="en-US" dirty="0"/>
          </a:p>
        </p:txBody>
      </p:sp>
      <p:sp>
        <p:nvSpPr>
          <p:cNvPr id="4" name="Slide Number Placeholder 3"/>
          <p:cNvSpPr>
            <a:spLocks noGrp="1"/>
          </p:cNvSpPr>
          <p:nvPr>
            <p:ph type="sldNum" sz="quarter" idx="5"/>
          </p:nvPr>
        </p:nvSpPr>
        <p:spPr/>
        <p:txBody>
          <a:bodyPr/>
          <a:lstStyle/>
          <a:p>
            <a:fld id="{366A248E-62AB-4860-A147-F74160FE9C6A}" type="slidenum">
              <a:rPr lang="en-US" smtClean="0"/>
              <a:t>2</a:t>
            </a:fld>
            <a:endParaRPr lang="en-US"/>
          </a:p>
        </p:txBody>
      </p:sp>
    </p:spTree>
    <p:extLst>
      <p:ext uri="{BB962C8B-B14F-4D97-AF65-F5344CB8AC3E}">
        <p14:creationId xmlns:p14="http://schemas.microsoft.com/office/powerpoint/2010/main" val="246991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What makes generative AI different from other AI like Siri, Alexa, Google Translate, </a:t>
            </a:r>
            <a:r>
              <a:rPr lang="en-US" dirty="0" err="1">
                <a:latin typeface="Calibri"/>
                <a:ea typeface="Calibri"/>
                <a:cs typeface="Calibri"/>
              </a:rPr>
              <a:t>etc</a:t>
            </a:r>
            <a:r>
              <a:rPr lang="en-US" dirty="0">
                <a:latin typeface="Calibri"/>
                <a:ea typeface="Calibri"/>
                <a:cs typeface="Calibri"/>
              </a:rPr>
              <a:t>?</a:t>
            </a:r>
          </a:p>
          <a:p>
            <a:endParaRPr lang="en-US" dirty="0">
              <a:latin typeface="Calibri"/>
              <a:ea typeface="Calibri"/>
              <a:cs typeface="Calibri"/>
            </a:endParaRPr>
          </a:p>
          <a:p>
            <a:r>
              <a:rPr lang="en-US" dirty="0">
                <a:latin typeface="Calibri"/>
                <a:ea typeface="Calibri"/>
                <a:cs typeface="Calibri"/>
              </a:rPr>
              <a:t>Large Language Models are also considered a "deep learning" algorithm, </a:t>
            </a:r>
          </a:p>
          <a:p>
            <a:endParaRPr lang="en-US" dirty="0">
              <a:latin typeface="Calibri"/>
              <a:ea typeface="Calibri"/>
              <a:cs typeface="Calibri"/>
            </a:endParaRPr>
          </a:p>
          <a:p>
            <a:r>
              <a:rPr lang="en-US" b="1" dirty="0"/>
              <a:t>Deep Learning</a:t>
            </a:r>
            <a:endParaRPr lang="en-US" dirty="0"/>
          </a:p>
          <a:p>
            <a:r>
              <a:rPr lang="en-US" dirty="0"/>
              <a:t>•</a:t>
            </a:r>
            <a:r>
              <a:rPr lang="en-US" dirty="0">
                <a:hlinkClick r:id="rId3"/>
              </a:rPr>
              <a:t>Deep learning</a:t>
            </a:r>
            <a:r>
              <a:rPr lang="en-US" dirty="0"/>
              <a:t> is a type of machine learning that runs inputs through a biologically inspired neural network architecture. The neural networks contain a number of hidden layers through which the data is processed, allowing the machine to go “deep” in its learning, making connections and weighting input for the best results.</a:t>
            </a:r>
          </a:p>
          <a:p>
            <a:r>
              <a:rPr lang="en-US" dirty="0"/>
              <a:t>•Large Language Model is a type of Deep Learning</a:t>
            </a:r>
          </a:p>
          <a:p>
            <a:endParaRPr lang="en-US" dirty="0"/>
          </a:p>
          <a:p>
            <a:r>
              <a:rPr lang="en-US" dirty="0"/>
              <a:t>A machine learning algorithm is fed data by a computer and uses statistical techniques to help it “learn” how to get progressively better at a task, without necessarily having been specifically programmed for that task. </a:t>
            </a:r>
          </a:p>
          <a:p>
            <a:r>
              <a:rPr lang="en-US" dirty="0"/>
              <a:t>ML algorithms use historical data as input to predict new output values. </a:t>
            </a:r>
          </a:p>
          <a:p>
            <a:r>
              <a:rPr lang="en-US" dirty="0"/>
              <a:t>To that end, ML consists of both supervised learning (where the expected output for the input is known thanks to labeled data sets) and unsupervised learning (where the expected outputs are unknown due to the use of unlabeled data sets).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66A248E-62AB-4860-A147-F74160FE9C6A}" type="slidenum">
              <a:rPr lang="en-US" smtClean="0"/>
              <a:t>3</a:t>
            </a:fld>
            <a:endParaRPr lang="en-US"/>
          </a:p>
        </p:txBody>
      </p:sp>
    </p:spTree>
    <p:extLst>
      <p:ext uri="{BB962C8B-B14F-4D97-AF65-F5344CB8AC3E}">
        <p14:creationId xmlns:p14="http://schemas.microsoft.com/office/powerpoint/2010/main" val="285807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Source Sans Pro"/>
              </a:rPr>
              <a:t>“In the tools of the future, we are actually locking in the mistakes of the past.” Damon T. Hewitt, </a:t>
            </a:r>
            <a:r>
              <a:rPr lang="en-US" dirty="0"/>
              <a:t>President and Executive Director Lawyers’ Committee for Civil Rights Under Law</a:t>
            </a:r>
          </a:p>
          <a:p>
            <a:endParaRPr lang="en-US" dirty="0"/>
          </a:p>
        </p:txBody>
      </p:sp>
      <p:sp>
        <p:nvSpPr>
          <p:cNvPr id="4" name="Slide Number Placeholder 3"/>
          <p:cNvSpPr>
            <a:spLocks noGrp="1"/>
          </p:cNvSpPr>
          <p:nvPr>
            <p:ph type="sldNum" sz="quarter" idx="5"/>
          </p:nvPr>
        </p:nvSpPr>
        <p:spPr/>
        <p:txBody>
          <a:bodyPr/>
          <a:lstStyle/>
          <a:p>
            <a:fld id="{366A248E-62AB-4860-A147-F74160FE9C6A}" type="slidenum">
              <a:rPr lang="en-US" smtClean="0"/>
              <a:t>4</a:t>
            </a:fld>
            <a:endParaRPr lang="en-US"/>
          </a:p>
        </p:txBody>
      </p:sp>
    </p:spTree>
    <p:extLst>
      <p:ext uri="{BB962C8B-B14F-4D97-AF65-F5344CB8AC3E}">
        <p14:creationId xmlns:p14="http://schemas.microsoft.com/office/powerpoint/2010/main" val="102290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How we evaluate these tools we'll discuss more in-depth over the next few weeks</a:t>
            </a:r>
          </a:p>
        </p:txBody>
      </p:sp>
      <p:sp>
        <p:nvSpPr>
          <p:cNvPr id="4" name="Slide Number Placeholder 3"/>
          <p:cNvSpPr>
            <a:spLocks noGrp="1"/>
          </p:cNvSpPr>
          <p:nvPr>
            <p:ph type="sldNum" sz="quarter" idx="5"/>
          </p:nvPr>
        </p:nvSpPr>
        <p:spPr/>
        <p:txBody>
          <a:bodyPr/>
          <a:lstStyle/>
          <a:p>
            <a:fld id="{366A248E-62AB-4860-A147-F74160FE9C6A}" type="slidenum">
              <a:rPr lang="en-US" smtClean="0"/>
              <a:t>5</a:t>
            </a:fld>
            <a:endParaRPr lang="en-US"/>
          </a:p>
        </p:txBody>
      </p:sp>
    </p:spTree>
    <p:extLst>
      <p:ext uri="{BB962C8B-B14F-4D97-AF65-F5344CB8AC3E}">
        <p14:creationId xmlns:p14="http://schemas.microsoft.com/office/powerpoint/2010/main" val="89633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similar to the research process….</a:t>
            </a:r>
          </a:p>
          <a:p>
            <a:endParaRPr lang="en-US" dirty="0"/>
          </a:p>
          <a:p>
            <a:r>
              <a:rPr lang="en-US" dirty="0"/>
              <a:t>Within Libraries we have what's called the ACRL Framework, which covers learning dispositions of people who are learning the skills to ideal </a:t>
            </a:r>
          </a:p>
          <a:p>
            <a:r>
              <a:rPr lang="en-US" dirty="0">
                <a:cs typeface="+mn-lt"/>
              </a:rPr>
              <a:t> </a:t>
            </a:r>
            <a:br>
              <a:rPr lang="en-US" dirty="0">
                <a:cs typeface="+mn-lt"/>
              </a:rPr>
            </a:br>
            <a:r>
              <a:rPr lang="en-US" dirty="0"/>
              <a:t>Frames include the broad topic areas as follows: "Authority is constructed and contextual", "Information creation is a process" "research as inquiry" "information has value" "scholarship as conversation" and "searching as strategic exploration"</a:t>
            </a:r>
          </a:p>
          <a:p>
            <a:endParaRPr lang="en-US" dirty="0"/>
          </a:p>
          <a:p>
            <a:r>
              <a:rPr lang="en-US" dirty="0"/>
              <a:t>Part of the reason we are doing this series is that this topic falls within information literacy and digital literacy realm. </a:t>
            </a:r>
          </a:p>
          <a:p>
            <a:endParaRPr lang="en-US" dirty="0"/>
          </a:p>
          <a:p>
            <a:endParaRPr lang="en-US" dirty="0"/>
          </a:p>
        </p:txBody>
      </p:sp>
      <p:sp>
        <p:nvSpPr>
          <p:cNvPr id="4" name="Slide Number Placeholder 3"/>
          <p:cNvSpPr>
            <a:spLocks noGrp="1"/>
          </p:cNvSpPr>
          <p:nvPr>
            <p:ph type="sldNum" sz="quarter" idx="5"/>
          </p:nvPr>
        </p:nvSpPr>
        <p:spPr/>
        <p:txBody>
          <a:bodyPr/>
          <a:lstStyle/>
          <a:p>
            <a:fld id="{366A248E-62AB-4860-A147-F74160FE9C6A}" type="slidenum">
              <a:rPr lang="en-US" smtClean="0"/>
              <a:t>6</a:t>
            </a:fld>
            <a:endParaRPr lang="en-US"/>
          </a:p>
        </p:txBody>
      </p:sp>
    </p:spTree>
    <p:extLst>
      <p:ext uri="{BB962C8B-B14F-4D97-AF65-F5344CB8AC3E}">
        <p14:creationId xmlns:p14="http://schemas.microsoft.com/office/powerpoint/2010/main" val="182295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https://blog.petrieflom.law.harvard.edu/2023/09/25/technoableism-disability-ashley-shew/</a:t>
            </a:r>
          </a:p>
          <a:p>
            <a:endParaRPr lang="en-US" dirty="0"/>
          </a:p>
          <a:p>
            <a:endParaRPr lang="en-US" dirty="0"/>
          </a:p>
          <a:p>
            <a:r>
              <a:rPr lang="en-US" dirty="0"/>
              <a:t>https://</a:t>
            </a:r>
            <a:r>
              <a:rPr lang="en-US" dirty="0" err="1"/>
              <a:t>www.judiciary.senate.gov</a:t>
            </a:r>
            <a:r>
              <a:rPr lang="en-US" dirty="0"/>
              <a:t>/committee-activity/hearings/the-new-invisible-hand-the-impact-of-algorithms-on-competition-and-consumer-rights</a:t>
            </a:r>
          </a:p>
          <a:p>
            <a:endParaRPr lang="en-US" dirty="0"/>
          </a:p>
          <a:p>
            <a:r>
              <a:rPr lang="en-US" dirty="0"/>
              <a:t>From “Against </a:t>
            </a:r>
            <a:r>
              <a:rPr lang="en-US" dirty="0" err="1"/>
              <a:t>Technoableism</a:t>
            </a:r>
            <a:r>
              <a:rPr lang="en-US" dirty="0"/>
              <a:t>” book: “We need to be wary of </a:t>
            </a:r>
            <a:r>
              <a:rPr lang="en-US" dirty="0" err="1"/>
              <a:t>technoableism</a:t>
            </a:r>
            <a:r>
              <a:rPr lang="en-US" dirty="0"/>
              <a:t>– technological development and marketing that makes it seem like disability is a big bad thing that needs to be downplayed or eliminated. Most of our supported experts about disability are nondisabled people, who don’t know what its like to be the object of ableism, of design made at you rather than for you, of future imaginings that snuff you out of existence, of scrutiny towards every one of your choices, your behavior, and your being. This is why we need to look at intersectional, cross-disability communities for expertise– creative visions of a future that cuts no one out. We need to make the world more hospitable to ways of being and existence– not just by heeding disabled expertise but by loosening our ideas about what “the right stuff” is and insisting there is no wrong stuff. We should be actively anticipating all the stuff– and planning in a vein to mitigate damage already done in our disabled ecologies and prevent making our planet even more uninhabitable for some or for all.” (p131)</a:t>
            </a:r>
          </a:p>
        </p:txBody>
      </p:sp>
      <p:sp>
        <p:nvSpPr>
          <p:cNvPr id="4" name="Slide Number Placeholder 3"/>
          <p:cNvSpPr>
            <a:spLocks noGrp="1"/>
          </p:cNvSpPr>
          <p:nvPr>
            <p:ph type="sldNum" sz="quarter" idx="5"/>
          </p:nvPr>
        </p:nvSpPr>
        <p:spPr/>
        <p:txBody>
          <a:bodyPr/>
          <a:lstStyle/>
          <a:p>
            <a:fld id="{366A248E-62AB-4860-A147-F74160FE9C6A}" type="slidenum">
              <a:rPr lang="en-US" smtClean="0"/>
              <a:t>7</a:t>
            </a:fld>
            <a:endParaRPr lang="en-US"/>
          </a:p>
        </p:txBody>
      </p:sp>
    </p:spTree>
    <p:extLst>
      <p:ext uri="{BB962C8B-B14F-4D97-AF65-F5344CB8AC3E}">
        <p14:creationId xmlns:p14="http://schemas.microsoft.com/office/powerpoint/2010/main" val="40787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6A248E-62AB-4860-A147-F74160FE9C6A}" type="slidenum">
              <a:rPr lang="en-US" smtClean="0"/>
              <a:t>9</a:t>
            </a:fld>
            <a:endParaRPr lang="en-US"/>
          </a:p>
        </p:txBody>
      </p:sp>
    </p:spTree>
    <p:extLst>
      <p:ext uri="{BB962C8B-B14F-4D97-AF65-F5344CB8AC3E}">
        <p14:creationId xmlns:p14="http://schemas.microsoft.com/office/powerpoint/2010/main" val="318187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6A248E-62AB-4860-A147-F74160FE9C6A}" type="slidenum">
              <a:rPr lang="en-US" smtClean="0"/>
              <a:t>11</a:t>
            </a:fld>
            <a:endParaRPr lang="en-US"/>
          </a:p>
        </p:txBody>
      </p:sp>
    </p:spTree>
    <p:extLst>
      <p:ext uri="{BB962C8B-B14F-4D97-AF65-F5344CB8AC3E}">
        <p14:creationId xmlns:p14="http://schemas.microsoft.com/office/powerpoint/2010/main" val="188032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2/5/24</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1318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2/5/24</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0399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2/5/24</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2706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2/5/24</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2992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2/5/24</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37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2/5/24</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48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2/5/24</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2752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2/5/24</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6766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2/5/24</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5442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2/5/24</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3740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2/5/24</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43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2/5/24</a:t>
            </a:fld>
            <a:endParaRPr lang="en-US" b="1"/>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endParaRPr lang="en-US" b="1"/>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a:p>
        </p:txBody>
      </p:sp>
    </p:spTree>
    <p:extLst>
      <p:ext uri="{BB962C8B-B14F-4D97-AF65-F5344CB8AC3E}">
        <p14:creationId xmlns:p14="http://schemas.microsoft.com/office/powerpoint/2010/main" val="201879491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6R7Ym6Vy_I&amp;ab_channel=TheRoyalInstitu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datacamp.com/blog/what-is-ai-literacy-a-comprehensive-guide-for-beginners" TargetMode="External"/><Relationship Id="rId4" Type="http://schemas.openxmlformats.org/officeDocument/2006/relationships/hyperlink" Target="https://www.wired.com/story/how-chatgpt-works-large-language-mode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ired.com/story/how-chatgpt-works-large-language-mode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datacamp.com/blog/what-is-ai-literacy-a-comprehensive-guide-for-beginner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451559-81F2-4775-ACF4-DF3065AA0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27F9D7-BBC0-437E-8255-BA784A415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id="{4338F18C-1ACE-40BD-BA86-BC5FB14B1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 name="Rectangle 15">
            <a:extLst>
              <a:ext uri="{FF2B5EF4-FFF2-40B4-BE49-F238E27FC236}">
                <a16:creationId xmlns:a16="http://schemas.microsoft.com/office/drawing/2014/main" id="{D6D3FFDA-09F9-434B-A54C-3BA968CC5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Rectangle 17">
            <a:extLst>
              <a:ext uri="{FF2B5EF4-FFF2-40B4-BE49-F238E27FC236}">
                <a16:creationId xmlns:a16="http://schemas.microsoft.com/office/drawing/2014/main" id="{9E2F2EF4-82B2-4140-908D-6A19E2298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E85DD554-C440-40CC-98C8-539C1CC5B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724AE-0B23-73CA-4BD4-4F56F1A16193}"/>
              </a:ext>
            </a:extLst>
          </p:cNvPr>
          <p:cNvSpPr>
            <a:spLocks noGrp="1"/>
          </p:cNvSpPr>
          <p:nvPr>
            <p:ph type="ctrTitle"/>
          </p:nvPr>
        </p:nvSpPr>
        <p:spPr>
          <a:xfrm>
            <a:off x="1521269" y="799275"/>
            <a:ext cx="4579668" cy="3028072"/>
          </a:xfrm>
        </p:spPr>
        <p:txBody>
          <a:bodyPr>
            <a:normAutofit/>
          </a:bodyPr>
          <a:lstStyle/>
          <a:p>
            <a:r>
              <a:rPr lang="en-US" sz="2900"/>
              <a:t>AI Literacy at Lunchtime</a:t>
            </a:r>
            <a:br>
              <a:rPr lang="en-US" sz="2900"/>
            </a:br>
            <a:r>
              <a:rPr lang="en-US" sz="2900"/>
              <a:t>Overview and Critical Examination</a:t>
            </a:r>
          </a:p>
        </p:txBody>
      </p:sp>
      <p:sp>
        <p:nvSpPr>
          <p:cNvPr id="3" name="Subtitle 2">
            <a:extLst>
              <a:ext uri="{FF2B5EF4-FFF2-40B4-BE49-F238E27FC236}">
                <a16:creationId xmlns:a16="http://schemas.microsoft.com/office/drawing/2014/main" id="{5AE9B850-60F5-C332-4E49-752DD30CB7AB}"/>
              </a:ext>
            </a:extLst>
          </p:cNvPr>
          <p:cNvSpPr>
            <a:spLocks noGrp="1"/>
          </p:cNvSpPr>
          <p:nvPr>
            <p:ph type="subTitle" idx="1"/>
          </p:nvPr>
        </p:nvSpPr>
        <p:spPr>
          <a:xfrm>
            <a:off x="1521269" y="3919422"/>
            <a:ext cx="4579668" cy="1166797"/>
          </a:xfrm>
        </p:spPr>
        <p:txBody>
          <a:bodyPr>
            <a:normAutofit fontScale="92500" lnSpcReduction="20000"/>
          </a:bodyPr>
          <a:lstStyle/>
          <a:p>
            <a:r>
              <a:rPr lang="en-US"/>
              <a:t>Erin Burns, Brian Quinn, Jenni Jacobs, Josh </a:t>
            </a:r>
            <a:r>
              <a:rPr lang="en-US" err="1"/>
              <a:t>Salmans</a:t>
            </a:r>
            <a:endParaRPr lang="en-US"/>
          </a:p>
          <a:p>
            <a:r>
              <a:rPr lang="en-US" sz="1500"/>
              <a:t>February 2024</a:t>
            </a:r>
          </a:p>
        </p:txBody>
      </p:sp>
      <p:grpSp>
        <p:nvGrpSpPr>
          <p:cNvPr id="22" name="Graphic 185">
            <a:extLst>
              <a:ext uri="{FF2B5EF4-FFF2-40B4-BE49-F238E27FC236}">
                <a16:creationId xmlns:a16="http://schemas.microsoft.com/office/drawing/2014/main" id="{104222E9-8358-4916-9750-7360B852DA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8345" y="1312929"/>
            <a:ext cx="843745" cy="375828"/>
            <a:chOff x="9841624" y="4115729"/>
            <a:chExt cx="602169" cy="268223"/>
          </a:xfrm>
          <a:solidFill>
            <a:schemeClr val="tx1"/>
          </a:solidFill>
        </p:grpSpPr>
        <p:sp>
          <p:nvSpPr>
            <p:cNvPr id="23" name="Freeform: Shape 22">
              <a:extLst>
                <a:ext uri="{FF2B5EF4-FFF2-40B4-BE49-F238E27FC236}">
                  <a16:creationId xmlns:a16="http://schemas.microsoft.com/office/drawing/2014/main" id="{A9AF59CF-4A2A-41BA-9CC5-8280A43DF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B0F44388-FD53-4AA9-928D-5F1A601D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5" name="Freeform: Shape 24">
              <a:extLst>
                <a:ext uri="{FF2B5EF4-FFF2-40B4-BE49-F238E27FC236}">
                  <a16:creationId xmlns:a16="http://schemas.microsoft.com/office/drawing/2014/main" id="{10F8913D-CBD1-435B-AB49-24FDD29A4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6" name="Freeform: Shape 25">
              <a:extLst>
                <a:ext uri="{FF2B5EF4-FFF2-40B4-BE49-F238E27FC236}">
                  <a16:creationId xmlns:a16="http://schemas.microsoft.com/office/drawing/2014/main" id="{B3D1DEAD-DFB2-4410-A2FE-ECC5532A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7" name="Freeform: Shape 26">
              <a:extLst>
                <a:ext uri="{FF2B5EF4-FFF2-40B4-BE49-F238E27FC236}">
                  <a16:creationId xmlns:a16="http://schemas.microsoft.com/office/drawing/2014/main" id="{D753AAB1-8B04-4543-81E5-DC30BA9C3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pic>
        <p:nvPicPr>
          <p:cNvPr id="4" name="Picture 3" descr="Robots sitting on a green cafe chair">
            <a:extLst>
              <a:ext uri="{FF2B5EF4-FFF2-40B4-BE49-F238E27FC236}">
                <a16:creationId xmlns:a16="http://schemas.microsoft.com/office/drawing/2014/main" id="{7A933C11-61EC-BC71-9B89-C60E0071BC75}"/>
              </a:ext>
            </a:extLst>
          </p:cNvPr>
          <p:cNvPicPr>
            <a:picLocks noChangeAspect="1"/>
          </p:cNvPicPr>
          <p:nvPr/>
        </p:nvPicPr>
        <p:blipFill>
          <a:blip r:embed="rId3"/>
          <a:stretch>
            <a:fillRect/>
          </a:stretch>
        </p:blipFill>
        <p:spPr>
          <a:xfrm>
            <a:off x="7482832" y="1790390"/>
            <a:ext cx="3784945" cy="2129032"/>
          </a:xfrm>
          <a:prstGeom prst="rect">
            <a:avLst/>
          </a:prstGeom>
        </p:spPr>
      </p:pic>
      <p:sp>
        <p:nvSpPr>
          <p:cNvPr id="29" name="Oval 28">
            <a:extLst>
              <a:ext uri="{FF2B5EF4-FFF2-40B4-BE49-F238E27FC236}">
                <a16:creationId xmlns:a16="http://schemas.microsoft.com/office/drawing/2014/main" id="{92CC5FBB-C05B-4004-8615-9F83F22B8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4980" y="4074364"/>
            <a:ext cx="365125" cy="365125"/>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1" name="Oval 30">
            <a:extLst>
              <a:ext uri="{FF2B5EF4-FFF2-40B4-BE49-F238E27FC236}">
                <a16:creationId xmlns:a16="http://schemas.microsoft.com/office/drawing/2014/main" id="{47E04A9E-7A77-4C68-B7EC-5222AFF53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4980"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Shape 32">
            <a:extLst>
              <a:ext uri="{FF2B5EF4-FFF2-40B4-BE49-F238E27FC236}">
                <a16:creationId xmlns:a16="http://schemas.microsoft.com/office/drawing/2014/main" id="{8A2FC649-5933-4BB1-9BDC-A70DADE31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5" name="Freeform: Shape 34">
            <a:extLst>
              <a:ext uri="{FF2B5EF4-FFF2-40B4-BE49-F238E27FC236}">
                <a16:creationId xmlns:a16="http://schemas.microsoft.com/office/drawing/2014/main" id="{89EFC1E9-BB97-4B2D-A3D6-D288EAB67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Robots sitting on a green cafe chair">
            <a:extLst>
              <a:ext uri="{FF2B5EF4-FFF2-40B4-BE49-F238E27FC236}">
                <a16:creationId xmlns:a16="http://schemas.microsoft.com/office/drawing/2014/main" id="{37833207-3AB3-0E1A-A0D2-744C714F2E00}"/>
              </a:ext>
            </a:extLst>
          </p:cNvPr>
          <p:cNvPicPr>
            <a:picLocks noChangeAspect="1"/>
          </p:cNvPicPr>
          <p:nvPr/>
        </p:nvPicPr>
        <p:blipFill>
          <a:blip r:embed="rId4"/>
          <a:stretch>
            <a:fillRect/>
          </a:stretch>
        </p:blipFill>
        <p:spPr>
          <a:xfrm>
            <a:off x="7491420" y="4036162"/>
            <a:ext cx="3784945" cy="2129032"/>
          </a:xfrm>
          <a:prstGeom prst="rect">
            <a:avLst/>
          </a:prstGeom>
          <a:ln w="28575">
            <a:noFill/>
          </a:ln>
        </p:spPr>
      </p:pic>
    </p:spTree>
    <p:extLst>
      <p:ext uri="{BB962C8B-B14F-4D97-AF65-F5344CB8AC3E}">
        <p14:creationId xmlns:p14="http://schemas.microsoft.com/office/powerpoint/2010/main" val="378417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E64CC-852C-118F-C7FA-197A7E5E2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E1C3F-7B7C-8AE8-E74F-EF1EF78E8C2E}"/>
              </a:ext>
            </a:extLst>
          </p:cNvPr>
          <p:cNvSpPr>
            <a:spLocks noGrp="1"/>
          </p:cNvSpPr>
          <p:nvPr>
            <p:ph type="title"/>
          </p:nvPr>
        </p:nvSpPr>
        <p:spPr/>
        <p:txBody>
          <a:bodyPr/>
          <a:lstStyle/>
          <a:p>
            <a:r>
              <a:rPr lang="en-US" dirty="0">
                <a:ea typeface="Source Sans Pro"/>
              </a:rPr>
              <a:t>Keeping Up with A.I.</a:t>
            </a:r>
          </a:p>
        </p:txBody>
      </p:sp>
      <p:sp>
        <p:nvSpPr>
          <p:cNvPr id="5" name="Content Placeholder 4">
            <a:extLst>
              <a:ext uri="{FF2B5EF4-FFF2-40B4-BE49-F238E27FC236}">
                <a16:creationId xmlns:a16="http://schemas.microsoft.com/office/drawing/2014/main" id="{8A57AE0E-A30D-B00B-B77A-EA7EA9652D2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336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FC88-4350-924B-2207-D545F6EFBE5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0660BEF-9B98-914E-7ABA-F891A1C119AC}"/>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hlinkClick r:id="rId3"/>
              </a:rPr>
              <a:t>What is Generative AI and How Does it Work? Mirella Lapata, The Royal Institution, Alan Turing Institute (September 2023)</a:t>
            </a:r>
            <a:r>
              <a:rPr lang="en-US" dirty="0"/>
              <a:t> (YouTube)</a:t>
            </a:r>
          </a:p>
          <a:p>
            <a:pPr marL="0" indent="0">
              <a:buNone/>
            </a:pPr>
            <a:endParaRPr lang="en-US" dirty="0"/>
          </a:p>
          <a:p>
            <a:pPr marL="0" indent="0">
              <a:buNone/>
            </a:pPr>
            <a:r>
              <a:rPr lang="en-US" dirty="0">
                <a:hlinkClick r:id="rId4"/>
              </a:rPr>
              <a:t>Wired – How ChatGPT works</a:t>
            </a:r>
            <a:endParaRPr lang="en-US" dirty="0"/>
          </a:p>
          <a:p>
            <a:pPr marL="0" indent="0">
              <a:buNone/>
            </a:pPr>
            <a:endParaRPr lang="en-US" dirty="0"/>
          </a:p>
          <a:p>
            <a:pPr marL="0" indent="0">
              <a:buNone/>
            </a:pPr>
            <a:r>
              <a:rPr lang="en-US" dirty="0">
                <a:hlinkClick r:id="rId5"/>
              </a:rPr>
              <a:t>DataCamp – What is AI Literacy</a:t>
            </a:r>
            <a:endParaRPr lang="en-US" dirty="0"/>
          </a:p>
          <a:p>
            <a:pPr marL="0" indent="0">
              <a:buNone/>
            </a:pPr>
            <a:endParaRPr lang="en-US" dirty="0"/>
          </a:p>
          <a:p>
            <a:pPr marL="0" indent="0">
              <a:buNone/>
            </a:pPr>
            <a:r>
              <a:rPr lang="en-US" dirty="0"/>
              <a:t>Books:</a:t>
            </a:r>
          </a:p>
          <a:p>
            <a:pPr marL="0" indent="0">
              <a:buNone/>
            </a:pPr>
            <a:r>
              <a:rPr lang="en-US" dirty="0"/>
              <a:t>Race After Technology, </a:t>
            </a:r>
            <a:r>
              <a:rPr lang="en-US" dirty="0" err="1"/>
              <a:t>Ruha</a:t>
            </a:r>
            <a:r>
              <a:rPr lang="en-US" dirty="0"/>
              <a:t> Benjamin</a:t>
            </a:r>
          </a:p>
          <a:p>
            <a:pPr marL="0" indent="0">
              <a:buNone/>
            </a:pPr>
            <a:r>
              <a:rPr lang="en-US" dirty="0"/>
              <a:t>Against </a:t>
            </a:r>
            <a:r>
              <a:rPr lang="en-US" dirty="0" err="1"/>
              <a:t>Technoableism</a:t>
            </a:r>
            <a:r>
              <a:rPr lang="en-US" dirty="0"/>
              <a:t>, Ashley Shaw</a:t>
            </a:r>
          </a:p>
          <a:p>
            <a:pPr marL="0" indent="0">
              <a:buNone/>
            </a:pPr>
            <a:r>
              <a:rPr lang="en-US" dirty="0"/>
              <a:t>Artificial </a:t>
            </a:r>
            <a:r>
              <a:rPr lang="en-US" dirty="0" err="1"/>
              <a:t>Unitelligence</a:t>
            </a:r>
            <a:r>
              <a:rPr lang="en-US" dirty="0"/>
              <a:t>, Meredith Broussard</a:t>
            </a:r>
          </a:p>
          <a:p>
            <a:pPr marL="0" indent="0">
              <a:buNone/>
            </a:pPr>
            <a:endParaRPr lang="en-US" dirty="0"/>
          </a:p>
          <a:p>
            <a:pPr marL="0" indent="0">
              <a:buNone/>
            </a:pPr>
            <a:endParaRPr lang="en-US" sz="1400" dirty="0">
              <a:latin typeface="Arial"/>
              <a:cs typeface="Arial"/>
            </a:endParaRPr>
          </a:p>
        </p:txBody>
      </p:sp>
    </p:spTree>
    <p:extLst>
      <p:ext uri="{BB962C8B-B14F-4D97-AF65-F5344CB8AC3E}">
        <p14:creationId xmlns:p14="http://schemas.microsoft.com/office/powerpoint/2010/main" val="279180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 name="Rectangle 22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6" name="Group 225">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43" name="Oval 42">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228" name="Oval 227">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4D169-44A0-0621-266B-0B9FB5BA9C93}"/>
              </a:ext>
            </a:extLst>
          </p:cNvPr>
          <p:cNvSpPr>
            <a:spLocks noGrp="1"/>
          </p:cNvSpPr>
          <p:nvPr>
            <p:ph type="title"/>
          </p:nvPr>
        </p:nvSpPr>
        <p:spPr>
          <a:xfrm>
            <a:off x="5644751" y="568517"/>
            <a:ext cx="6161004" cy="886379"/>
          </a:xfrm>
        </p:spPr>
        <p:txBody>
          <a:bodyPr>
            <a:normAutofit/>
          </a:bodyPr>
          <a:lstStyle/>
          <a:p>
            <a:r>
              <a:rPr lang="en-US"/>
              <a:t>Today’s Agenda</a:t>
            </a:r>
          </a:p>
        </p:txBody>
      </p:sp>
      <p:grpSp>
        <p:nvGrpSpPr>
          <p:cNvPr id="229" name="Group 228">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49" name="Freeform: Shape 4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30" name="Freeform: Shape 22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35" name="Picture 34" descr="Magnifying glass on clear background">
            <a:extLst>
              <a:ext uri="{FF2B5EF4-FFF2-40B4-BE49-F238E27FC236}">
                <a16:creationId xmlns:a16="http://schemas.microsoft.com/office/drawing/2014/main" id="{ABFC9E4E-EBA0-5C00-A919-88901F75E298}"/>
              </a:ext>
            </a:extLst>
          </p:cNvPr>
          <p:cNvPicPr>
            <a:picLocks noChangeAspect="1"/>
          </p:cNvPicPr>
          <p:nvPr/>
        </p:nvPicPr>
        <p:blipFill rotWithShape="1">
          <a:blip r:embed="rId3"/>
          <a:srcRect l="29633" r="3614" b="-7"/>
          <a:stretch/>
        </p:blipFill>
        <p:spPr>
          <a:xfrm>
            <a:off x="1649117" y="1864214"/>
            <a:ext cx="3217252" cy="3217333"/>
          </a:xfrm>
          <a:prstGeom prst="rect">
            <a:avLst/>
          </a:prstGeom>
        </p:spPr>
      </p:pic>
      <p:grpSp>
        <p:nvGrpSpPr>
          <p:cNvPr id="23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53" name="Freeform: Shape 5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36" name="Content Placeholder 2">
            <a:extLst>
              <a:ext uri="{FF2B5EF4-FFF2-40B4-BE49-F238E27FC236}">
                <a16:creationId xmlns:a16="http://schemas.microsoft.com/office/drawing/2014/main" id="{7319FE1E-494A-B06F-5DCC-402DA5FC0A9E}"/>
              </a:ext>
            </a:extLst>
          </p:cNvPr>
          <p:cNvSpPr>
            <a:spLocks noGrp="1"/>
          </p:cNvSpPr>
          <p:nvPr>
            <p:ph idx="1"/>
          </p:nvPr>
        </p:nvSpPr>
        <p:spPr>
          <a:xfrm>
            <a:off x="6234868" y="1820369"/>
            <a:ext cx="5217173" cy="4351338"/>
          </a:xfrm>
        </p:spPr>
        <p:txBody>
          <a:bodyPr vert="horz" lIns="91440" tIns="45720" rIns="91440" bIns="45720" rtlCol="0">
            <a:normAutofit/>
          </a:bodyPr>
          <a:lstStyle/>
          <a:p>
            <a:r>
              <a:rPr lang="en-US">
                <a:ea typeface="Source Sans Pro"/>
              </a:rPr>
              <a:t>What this series is</a:t>
            </a:r>
            <a:endParaRPr lang="en-US"/>
          </a:p>
          <a:p>
            <a:r>
              <a:rPr lang="en-US"/>
              <a:t>Discuss what Generative AI is and isn’t</a:t>
            </a:r>
          </a:p>
          <a:p>
            <a:r>
              <a:rPr lang="en-US"/>
              <a:t>Discussion questions on </a:t>
            </a:r>
            <a:r>
              <a:rPr lang="en-US" err="1"/>
              <a:t>Jamboard</a:t>
            </a:r>
            <a:r>
              <a:rPr lang="en-US"/>
              <a:t> and in room</a:t>
            </a:r>
            <a:endParaRPr lang="en-US">
              <a:ea typeface="Source Sans Pro"/>
            </a:endParaRPr>
          </a:p>
          <a:p>
            <a:r>
              <a:rPr lang="en-US"/>
              <a:t>Critically Examine AI as a technology</a:t>
            </a:r>
            <a:endParaRPr lang="en-US">
              <a:ea typeface="Source Sans Pro"/>
            </a:endParaRPr>
          </a:p>
          <a:p>
            <a:r>
              <a:rPr lang="en-US">
                <a:ea typeface="Source Sans Pro"/>
              </a:rPr>
              <a:t>Demo your (and our!) favorite tools</a:t>
            </a:r>
          </a:p>
          <a:p>
            <a:endParaRPr lang="en-US">
              <a:ea typeface="Source Sans Pro"/>
            </a:endParaRPr>
          </a:p>
        </p:txBody>
      </p:sp>
    </p:spTree>
    <p:extLst>
      <p:ext uri="{BB962C8B-B14F-4D97-AF65-F5344CB8AC3E}">
        <p14:creationId xmlns:p14="http://schemas.microsoft.com/office/powerpoint/2010/main" val="211730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79AB79-FBE9-E9AC-A9AC-6FC6019A20BE}"/>
              </a:ext>
            </a:extLst>
          </p:cNvPr>
          <p:cNvSpPr>
            <a:spLocks noGrp="1"/>
          </p:cNvSpPr>
          <p:nvPr>
            <p:ph type="title"/>
          </p:nvPr>
        </p:nvSpPr>
        <p:spPr>
          <a:xfrm>
            <a:off x="5956784" y="396117"/>
            <a:ext cx="5217172" cy="1158857"/>
          </a:xfrm>
        </p:spPr>
        <p:txBody>
          <a:bodyPr anchor="b">
            <a:normAutofit/>
          </a:bodyPr>
          <a:lstStyle/>
          <a:p>
            <a:r>
              <a:rPr lang="en-US" sz="3700" b="1"/>
              <a:t>What is Generative AI?</a:t>
            </a:r>
            <a:endParaRPr lang="en-US" sz="3700" b="1">
              <a:ea typeface="Source Sans Pro"/>
            </a:endParaRPr>
          </a:p>
        </p:txBody>
      </p:sp>
      <p:grpSp>
        <p:nvGrpSpPr>
          <p:cNvPr id="14" name="Graphic 38">
            <a:extLst>
              <a:ext uri="{FF2B5EF4-FFF2-40B4-BE49-F238E27FC236}">
                <a16:creationId xmlns:a16="http://schemas.microsoft.com/office/drawing/2014/main" id="{35C37387-FC74-4DFB-841A-B7688148CD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795582"/>
            <a:ext cx="1910252" cy="709660"/>
            <a:chOff x="2267504" y="2540250"/>
            <a:chExt cx="1990951" cy="739640"/>
          </a:xfrm>
          <a:solidFill>
            <a:schemeClr val="tx1"/>
          </a:solidFill>
        </p:grpSpPr>
        <p:sp>
          <p:nvSpPr>
            <p:cNvPr id="15" name="Freeform: Shape 14">
              <a:extLst>
                <a:ext uri="{FF2B5EF4-FFF2-40B4-BE49-F238E27FC236}">
                  <a16:creationId xmlns:a16="http://schemas.microsoft.com/office/drawing/2014/main" id="{42D8A01F-F541-4FE1-9384-7A5B686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067F35E-69E0-4628-B498-7058AF51F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8" name="Graphic 38">
            <a:extLst>
              <a:ext uri="{FF2B5EF4-FFF2-40B4-BE49-F238E27FC236}">
                <a16:creationId xmlns:a16="http://schemas.microsoft.com/office/drawing/2014/main" id="{CD0F749C-1D4C-430F-B946-6DAF4C3098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795582"/>
            <a:ext cx="1910252" cy="709660"/>
            <a:chOff x="2267504" y="2540250"/>
            <a:chExt cx="1990951" cy="739640"/>
          </a:xfrm>
          <a:solidFill>
            <a:schemeClr val="tx1">
              <a:alpha val="60000"/>
            </a:schemeClr>
          </a:solidFill>
        </p:grpSpPr>
        <p:sp>
          <p:nvSpPr>
            <p:cNvPr id="19" name="Freeform: Shape 18">
              <a:extLst>
                <a:ext uri="{FF2B5EF4-FFF2-40B4-BE49-F238E27FC236}">
                  <a16:creationId xmlns:a16="http://schemas.microsoft.com/office/drawing/2014/main" id="{2B331624-2D22-4B4E-A3E6-0D4F79493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020173F-D274-41F7-8EF8-70D857D30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2" name="Oval 21">
            <a:extLst>
              <a:ext uri="{FF2B5EF4-FFF2-40B4-BE49-F238E27FC236}">
                <a16:creationId xmlns:a16="http://schemas.microsoft.com/office/drawing/2014/main" id="{D9FE21DE-050D-4E27-A007-AAE4EF84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77EF10EC-D135-4F55-A642-AFA283DD9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Computer script on a screen">
            <a:extLst>
              <a:ext uri="{FF2B5EF4-FFF2-40B4-BE49-F238E27FC236}">
                <a16:creationId xmlns:a16="http://schemas.microsoft.com/office/drawing/2014/main" id="{A881DC44-90F1-A80A-5013-CAB5FEDA24D5}"/>
              </a:ext>
            </a:extLst>
          </p:cNvPr>
          <p:cNvPicPr>
            <a:picLocks noChangeAspect="1"/>
          </p:cNvPicPr>
          <p:nvPr/>
        </p:nvPicPr>
        <p:blipFill rotWithShape="1">
          <a:blip r:embed="rId3"/>
          <a:srcRect r="26244" b="1"/>
          <a:stretch/>
        </p:blipFill>
        <p:spPr>
          <a:xfrm>
            <a:off x="1526293" y="1554974"/>
            <a:ext cx="3555043" cy="3217333"/>
          </a:xfrm>
          <a:prstGeom prst="rect">
            <a:avLst/>
          </a:prstGeom>
        </p:spPr>
      </p:pic>
      <p:grpSp>
        <p:nvGrpSpPr>
          <p:cNvPr id="26" name="Graphic 4">
            <a:extLst>
              <a:ext uri="{FF2B5EF4-FFF2-40B4-BE49-F238E27FC236}">
                <a16:creationId xmlns:a16="http://schemas.microsoft.com/office/drawing/2014/main" id="{89D47E22-F192-4DEC-AE19-484993AE85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637983"/>
            <a:ext cx="975169" cy="975171"/>
            <a:chOff x="5829300" y="3162300"/>
            <a:chExt cx="532256" cy="532257"/>
          </a:xfrm>
          <a:solidFill>
            <a:schemeClr val="tx1"/>
          </a:solidFill>
        </p:grpSpPr>
        <p:sp>
          <p:nvSpPr>
            <p:cNvPr id="27" name="Freeform: Shape 26">
              <a:extLst>
                <a:ext uri="{FF2B5EF4-FFF2-40B4-BE49-F238E27FC236}">
                  <a16:creationId xmlns:a16="http://schemas.microsoft.com/office/drawing/2014/main" id="{4D5B481D-50AE-46D4-9C2F-ADF882A44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A9696D1-2645-4CDB-999E-2BCB171DD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F893A7D-6FAA-4ABA-8FBF-12AE8BB15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E098AA5-8EA7-4B49-A943-13BDB0687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2B7441F-24D2-47F6-AEF3-0B16E0EBD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78C9959-A685-4BAF-98D3-38CEE7F61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5439F3-230A-42C1-985A-F3801AFDE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A0CAF8-ABFC-4754-B816-1A982DB04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97C506-00E2-4325-8F3D-B7A52BFAD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C8AF387-37B3-40A6-BEB9-5F1D326DF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861A354-F1B5-4CFC-8B29-36A08A6E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4239475-71DB-497A-B17E-B50BC0F12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D9CF385-DC69-4555-8C67-BFB833B86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pSp>
        <p:nvGrpSpPr>
          <p:cNvPr id="41" name="Graphic 4">
            <a:extLst>
              <a:ext uri="{FF2B5EF4-FFF2-40B4-BE49-F238E27FC236}">
                <a16:creationId xmlns:a16="http://schemas.microsoft.com/office/drawing/2014/main" id="{8546F01E-28C6-4D97-ACC0-50485CD546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637983"/>
            <a:ext cx="975169" cy="975171"/>
            <a:chOff x="5829300" y="3162300"/>
            <a:chExt cx="532256" cy="532257"/>
          </a:xfrm>
          <a:solidFill>
            <a:schemeClr val="tx1">
              <a:alpha val="60000"/>
            </a:schemeClr>
          </a:solidFill>
        </p:grpSpPr>
        <p:sp>
          <p:nvSpPr>
            <p:cNvPr id="42" name="Freeform: Shape 41">
              <a:extLst>
                <a:ext uri="{FF2B5EF4-FFF2-40B4-BE49-F238E27FC236}">
                  <a16:creationId xmlns:a16="http://schemas.microsoft.com/office/drawing/2014/main" id="{EB0908F7-1F79-4980-843B-7010EE8E8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3653996-A332-4C70-839A-B246E0543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9F15CE8-59C3-4EB5-9C7C-4BAAC5F7D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61B38B2-7390-4304-A200-E656AE089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A0DCEB4-FD1D-4E15-A000-1A9CB77DA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DCE85A3-7077-4FEE-B140-C20B1A230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4748CC5-5652-4C4F-A5CE-41DA8383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47D79CB-5BE7-49A3-8C81-100690235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F449AC0-C0F3-4D2F-9134-78DDFD1B2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A8DFB0-41C7-4703-BCC0-90226591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1A0CFB7-B9CE-4B04-92B5-FE295DFE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7344B6F-954A-49BE-B5E9-19A09DC6B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263CDF5-777C-406D-B2B2-0FF351D11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666CE053-821A-0511-D09D-72532847ED0B}"/>
              </a:ext>
            </a:extLst>
          </p:cNvPr>
          <p:cNvSpPr>
            <a:spLocks noGrp="1"/>
          </p:cNvSpPr>
          <p:nvPr>
            <p:ph idx="1"/>
          </p:nvPr>
        </p:nvSpPr>
        <p:spPr>
          <a:xfrm>
            <a:off x="5956783" y="1747592"/>
            <a:ext cx="5217173" cy="4351338"/>
          </a:xfrm>
        </p:spPr>
        <p:txBody>
          <a:bodyPr vert="horz" lIns="91440" tIns="45720" rIns="91440" bIns="45720" rtlCol="0">
            <a:normAutofit/>
          </a:bodyPr>
          <a:lstStyle/>
          <a:p>
            <a:pPr>
              <a:buFont typeface="Arial" panose="020B0604020202020204" pitchFamily="34" charset="0"/>
              <a:buChar char="•"/>
            </a:pPr>
            <a:r>
              <a:rPr lang="en-US" sz="2000"/>
              <a:t>It is a large language model (LLM) that is "trained" on a large amount of data and GENERATES statistically probable text.</a:t>
            </a:r>
          </a:p>
          <a:p>
            <a:pPr>
              <a:buFont typeface="Arial" panose="020B0604020202020204" pitchFamily="34" charset="0"/>
              <a:buChar char="•"/>
            </a:pPr>
            <a:r>
              <a:rPr lang="en-US" sz="2000">
                <a:ea typeface="Source Sans Pro"/>
              </a:rPr>
              <a:t>ALGORITHMS</a:t>
            </a:r>
          </a:p>
          <a:p>
            <a:pPr>
              <a:buFont typeface="Arial" panose="020B0604020202020204" pitchFamily="34" charset="0"/>
              <a:buChar char="•"/>
            </a:pPr>
            <a:r>
              <a:rPr lang="en-US" sz="2000">
                <a:ea typeface="Source Sans Pro"/>
              </a:rPr>
              <a:t>Can “hallucinate” (make up wrong information)</a:t>
            </a:r>
          </a:p>
          <a:p>
            <a:pPr>
              <a:buFont typeface="Arial" panose="020B0604020202020204" pitchFamily="34" charset="0"/>
              <a:buChar char="•"/>
            </a:pPr>
            <a:r>
              <a:rPr lang="en-US" sz="2000"/>
              <a:t>This could be correct or incorrect information</a:t>
            </a:r>
            <a:endParaRPr lang="en-US" sz="2000">
              <a:ea typeface="Source Sans Pro"/>
            </a:endParaRPr>
          </a:p>
          <a:p>
            <a:r>
              <a:rPr lang="en-US" sz="2000"/>
              <a:t>Text from the internet (Wikipedia, public forums, Twitter, Reddit, code documents, </a:t>
            </a:r>
            <a:r>
              <a:rPr lang="en-US" sz="2000" err="1"/>
              <a:t>etc</a:t>
            </a:r>
            <a:r>
              <a:rPr lang="en-US" sz="2000"/>
              <a:t>) gets processed in a neural network</a:t>
            </a:r>
            <a:endParaRPr lang="en-US" sz="2000">
              <a:ea typeface="Source Sans Pro"/>
            </a:endParaRPr>
          </a:p>
          <a:p>
            <a:pPr>
              <a:buFont typeface="Arial" panose="020B0604020202020204" pitchFamily="34" charset="0"/>
              <a:buChar char="•"/>
            </a:pPr>
            <a:r>
              <a:rPr lang="en-US" sz="2000"/>
              <a:t>Good </a:t>
            </a:r>
            <a:r>
              <a:rPr lang="en-US" sz="2000">
                <a:hlinkClick r:id="rId4"/>
              </a:rPr>
              <a:t>Wired article </a:t>
            </a:r>
            <a:r>
              <a:rPr lang="en-US" sz="2000"/>
              <a:t>for more information</a:t>
            </a:r>
            <a:endParaRPr lang="en-US" sz="2000">
              <a:ea typeface="Source Sans Pro"/>
            </a:endParaRPr>
          </a:p>
          <a:p>
            <a:endParaRPr lang="en-US" sz="2000"/>
          </a:p>
        </p:txBody>
      </p:sp>
      <p:sp>
        <p:nvSpPr>
          <p:cNvPr id="6" name="Slide Number Placeholder 5">
            <a:extLst>
              <a:ext uri="{FF2B5EF4-FFF2-40B4-BE49-F238E27FC236}">
                <a16:creationId xmlns:a16="http://schemas.microsoft.com/office/drawing/2014/main" id="{9101D81D-3342-C74E-0568-EBEC7CD001A6}"/>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smtClean="0"/>
              <a:pPr>
                <a:spcAft>
                  <a:spcPts val="600"/>
                </a:spcAft>
              </a:pPr>
              <a:t>3</a:t>
            </a:fld>
            <a:endParaRPr lang="en-US"/>
          </a:p>
        </p:txBody>
      </p:sp>
    </p:spTree>
    <p:extLst>
      <p:ext uri="{BB962C8B-B14F-4D97-AF65-F5344CB8AC3E}">
        <p14:creationId xmlns:p14="http://schemas.microsoft.com/office/powerpoint/2010/main" val="301402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1267C0-70FC-3432-D9F7-8205045A6BC1}"/>
              </a:ext>
            </a:extLst>
          </p:cNvPr>
          <p:cNvSpPr>
            <a:spLocks noGrp="1"/>
          </p:cNvSpPr>
          <p:nvPr>
            <p:ph type="title"/>
          </p:nvPr>
        </p:nvSpPr>
        <p:spPr>
          <a:xfrm>
            <a:off x="5956784" y="396117"/>
            <a:ext cx="5217172" cy="1158857"/>
          </a:xfrm>
        </p:spPr>
        <p:txBody>
          <a:bodyPr anchor="b">
            <a:normAutofit/>
          </a:bodyPr>
          <a:lstStyle/>
          <a:p>
            <a:r>
              <a:rPr lang="en-US" sz="3700"/>
              <a:t>What isn’t Generative AI?</a:t>
            </a:r>
          </a:p>
        </p:txBody>
      </p:sp>
      <p:grpSp>
        <p:nvGrpSpPr>
          <p:cNvPr id="11" name="Graphic 38">
            <a:extLst>
              <a:ext uri="{FF2B5EF4-FFF2-40B4-BE49-F238E27FC236}">
                <a16:creationId xmlns:a16="http://schemas.microsoft.com/office/drawing/2014/main" id="{35C37387-FC74-4DFB-841A-B7688148CD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795582"/>
            <a:ext cx="1910252" cy="709660"/>
            <a:chOff x="2267504" y="2540250"/>
            <a:chExt cx="1990951" cy="739640"/>
          </a:xfrm>
          <a:solidFill>
            <a:schemeClr val="tx1"/>
          </a:solidFill>
        </p:grpSpPr>
        <p:sp>
          <p:nvSpPr>
            <p:cNvPr id="12" name="Freeform: Shape 11">
              <a:extLst>
                <a:ext uri="{FF2B5EF4-FFF2-40B4-BE49-F238E27FC236}">
                  <a16:creationId xmlns:a16="http://schemas.microsoft.com/office/drawing/2014/main" id="{42D8A01F-F541-4FE1-9384-7A5B686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7067F35E-69E0-4628-B498-7058AF51F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5" name="Graphic 38">
            <a:extLst>
              <a:ext uri="{FF2B5EF4-FFF2-40B4-BE49-F238E27FC236}">
                <a16:creationId xmlns:a16="http://schemas.microsoft.com/office/drawing/2014/main" id="{CD0F749C-1D4C-430F-B946-6DAF4C3098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795582"/>
            <a:ext cx="1910252" cy="709660"/>
            <a:chOff x="2267504" y="2540250"/>
            <a:chExt cx="1990951" cy="739640"/>
          </a:xfrm>
          <a:solidFill>
            <a:schemeClr val="tx1">
              <a:alpha val="60000"/>
            </a:schemeClr>
          </a:solidFill>
        </p:grpSpPr>
        <p:sp>
          <p:nvSpPr>
            <p:cNvPr id="16" name="Freeform: Shape 15">
              <a:extLst>
                <a:ext uri="{FF2B5EF4-FFF2-40B4-BE49-F238E27FC236}">
                  <a16:creationId xmlns:a16="http://schemas.microsoft.com/office/drawing/2014/main" id="{2B331624-2D22-4B4E-A3E6-0D4F79493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1020173F-D274-41F7-8EF8-70D857D30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9" name="Oval 18">
            <a:extLst>
              <a:ext uri="{FF2B5EF4-FFF2-40B4-BE49-F238E27FC236}">
                <a16:creationId xmlns:a16="http://schemas.microsoft.com/office/drawing/2014/main" id="{D9FE21DE-050D-4E27-A007-AAE4EF84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77EF10EC-D135-4F55-A642-AFA283DD9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Wood human figure">
            <a:extLst>
              <a:ext uri="{FF2B5EF4-FFF2-40B4-BE49-F238E27FC236}">
                <a16:creationId xmlns:a16="http://schemas.microsoft.com/office/drawing/2014/main" id="{AB2BC99C-FE2B-A2F5-4742-AD2799BE3544}"/>
              </a:ext>
            </a:extLst>
          </p:cNvPr>
          <p:cNvPicPr>
            <a:picLocks noChangeAspect="1"/>
          </p:cNvPicPr>
          <p:nvPr/>
        </p:nvPicPr>
        <p:blipFill rotWithShape="1">
          <a:blip r:embed="rId3"/>
          <a:srcRect r="26244" b="1"/>
          <a:stretch/>
        </p:blipFill>
        <p:spPr>
          <a:xfrm>
            <a:off x="1526293" y="1554974"/>
            <a:ext cx="3555043" cy="3217333"/>
          </a:xfrm>
          <a:prstGeom prst="rect">
            <a:avLst/>
          </a:prstGeom>
        </p:spPr>
      </p:pic>
      <p:grpSp>
        <p:nvGrpSpPr>
          <p:cNvPr id="23" name="Graphic 4">
            <a:extLst>
              <a:ext uri="{FF2B5EF4-FFF2-40B4-BE49-F238E27FC236}">
                <a16:creationId xmlns:a16="http://schemas.microsoft.com/office/drawing/2014/main" id="{89D47E22-F192-4DEC-AE19-484993AE85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637982"/>
            <a:ext cx="975169" cy="975171"/>
            <a:chOff x="5829300" y="3162300"/>
            <a:chExt cx="532256" cy="532257"/>
          </a:xfrm>
          <a:solidFill>
            <a:schemeClr val="tx1"/>
          </a:solidFill>
        </p:grpSpPr>
        <p:sp>
          <p:nvSpPr>
            <p:cNvPr id="24" name="Freeform: Shape 23">
              <a:extLst>
                <a:ext uri="{FF2B5EF4-FFF2-40B4-BE49-F238E27FC236}">
                  <a16:creationId xmlns:a16="http://schemas.microsoft.com/office/drawing/2014/main" id="{4D5B481D-50AE-46D4-9C2F-ADF882A44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A9696D1-2645-4CDB-999E-2BCB171DD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F893A7D-6FAA-4ABA-8FBF-12AE8BB15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E098AA5-8EA7-4B49-A943-13BDB0687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2B7441F-24D2-47F6-AEF3-0B16E0EBD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78C9959-A685-4BAF-98D3-38CEE7F61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65439F3-230A-42C1-985A-F3801AFDE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CA0CAF8-ABFC-4754-B816-1A982DB04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197C506-00E2-4325-8F3D-B7A52BFAD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C8AF387-37B3-40A6-BEB9-5F1D326DF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61A354-F1B5-4CFC-8B29-36A08A6E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4239475-71DB-497A-B17E-B50BC0F12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9CF385-DC69-4555-8C67-BFB833B86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pSp>
        <p:nvGrpSpPr>
          <p:cNvPr id="38" name="Graphic 4">
            <a:extLst>
              <a:ext uri="{FF2B5EF4-FFF2-40B4-BE49-F238E27FC236}">
                <a16:creationId xmlns:a16="http://schemas.microsoft.com/office/drawing/2014/main" id="{8546F01E-28C6-4D97-ACC0-50485CD546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637982"/>
            <a:ext cx="975169" cy="975171"/>
            <a:chOff x="5829300" y="3162300"/>
            <a:chExt cx="532256" cy="532257"/>
          </a:xfrm>
          <a:solidFill>
            <a:schemeClr val="tx1">
              <a:alpha val="60000"/>
            </a:schemeClr>
          </a:solidFill>
        </p:grpSpPr>
        <p:sp>
          <p:nvSpPr>
            <p:cNvPr id="39" name="Freeform: Shape 38">
              <a:extLst>
                <a:ext uri="{FF2B5EF4-FFF2-40B4-BE49-F238E27FC236}">
                  <a16:creationId xmlns:a16="http://schemas.microsoft.com/office/drawing/2014/main" id="{EB0908F7-1F79-4980-843B-7010EE8E8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3653996-A332-4C70-839A-B246E0543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9F15CE8-59C3-4EB5-9C7C-4BAAC5F7D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61B38B2-7390-4304-A200-E656AE089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A0DCEB4-FD1D-4E15-A000-1A9CB77DA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DCE85A3-7077-4FEE-B140-C20B1A230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4748CC5-5652-4C4F-A5CE-41DA8383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47D79CB-5BE7-49A3-8C81-100690235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F449AC0-C0F3-4D2F-9134-78DDFD1B2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7A8DFB0-41C7-4703-BCC0-90226591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1A0CFB7-B9CE-4B04-92B5-FE295DFE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7344B6F-954A-49BE-B5E9-19A09DC6B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263CDF5-777C-406D-B2B2-0FF351D11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861F0A72-C0B8-9964-E966-004ABBB873B8}"/>
              </a:ext>
            </a:extLst>
          </p:cNvPr>
          <p:cNvSpPr>
            <a:spLocks noGrp="1"/>
          </p:cNvSpPr>
          <p:nvPr>
            <p:ph idx="1"/>
          </p:nvPr>
        </p:nvSpPr>
        <p:spPr>
          <a:xfrm>
            <a:off x="5956783" y="1747592"/>
            <a:ext cx="5217173" cy="4351338"/>
          </a:xfrm>
        </p:spPr>
        <p:txBody>
          <a:bodyPr>
            <a:normAutofit/>
          </a:bodyPr>
          <a:lstStyle/>
          <a:p>
            <a:r>
              <a:rPr lang="en-US" dirty="0"/>
              <a:t>NOT A SEARCH ENGINE</a:t>
            </a:r>
          </a:p>
          <a:p>
            <a:r>
              <a:rPr lang="en-US" dirty="0"/>
              <a:t>NOT free from Bias</a:t>
            </a:r>
            <a:endParaRPr lang="en-US"/>
          </a:p>
        </p:txBody>
      </p:sp>
    </p:spTree>
    <p:extLst>
      <p:ext uri="{BB962C8B-B14F-4D97-AF65-F5344CB8AC3E}">
        <p14:creationId xmlns:p14="http://schemas.microsoft.com/office/powerpoint/2010/main" val="90741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CB73D287-48F0-41E2-8B0B-DE4C7D175E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9" y="5364542"/>
            <a:ext cx="1562428" cy="1493465"/>
            <a:chOff x="3121343" y="4864099"/>
            <a:chExt cx="2085971" cy="1993901"/>
          </a:xfrm>
          <a:solidFill>
            <a:schemeClr val="tx1"/>
          </a:solidFill>
        </p:grpSpPr>
        <p:sp>
          <p:nvSpPr>
            <p:cNvPr id="31" name="Freeform: Shape 30">
              <a:extLst>
                <a:ext uri="{FF2B5EF4-FFF2-40B4-BE49-F238E27FC236}">
                  <a16:creationId xmlns:a16="http://schemas.microsoft.com/office/drawing/2014/main" id="{FBC3C2F6-A83E-46F7-89F9-C282A9234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Freeform: Shape 31">
              <a:extLst>
                <a:ext uri="{FF2B5EF4-FFF2-40B4-BE49-F238E27FC236}">
                  <a16:creationId xmlns:a16="http://schemas.microsoft.com/office/drawing/2014/main" id="{8D78D60A-D765-47AF-BF8C-DD38B6749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Freeform: Shape 32">
              <a:extLst>
                <a:ext uri="{FF2B5EF4-FFF2-40B4-BE49-F238E27FC236}">
                  <a16:creationId xmlns:a16="http://schemas.microsoft.com/office/drawing/2014/main" id="{1B61CBF5-5283-4C6A-9049-AA88E175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33">
              <a:extLst>
                <a:ext uri="{FF2B5EF4-FFF2-40B4-BE49-F238E27FC236}">
                  <a16:creationId xmlns:a16="http://schemas.microsoft.com/office/drawing/2014/main" id="{97A00BB8-8401-4CFA-A40C-8A60D39A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Shape 34">
              <a:extLst>
                <a:ext uri="{FF2B5EF4-FFF2-40B4-BE49-F238E27FC236}">
                  <a16:creationId xmlns:a16="http://schemas.microsoft.com/office/drawing/2014/main" id="{42F6FC59-F5F7-4ED5-8DCD-CF1060899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6" name="Freeform: Shape 35">
              <a:extLst>
                <a:ext uri="{FF2B5EF4-FFF2-40B4-BE49-F238E27FC236}">
                  <a16:creationId xmlns:a16="http://schemas.microsoft.com/office/drawing/2014/main" id="{C124749C-25FB-43F3-97CC-16D3738B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Freeform: Shape 36">
              <a:extLst>
                <a:ext uri="{FF2B5EF4-FFF2-40B4-BE49-F238E27FC236}">
                  <a16:creationId xmlns:a16="http://schemas.microsoft.com/office/drawing/2014/main" id="{43CAAC4D-89A7-40FC-A14D-14E7137A5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8" name="Freeform: Shape 37">
              <a:extLst>
                <a:ext uri="{FF2B5EF4-FFF2-40B4-BE49-F238E27FC236}">
                  <a16:creationId xmlns:a16="http://schemas.microsoft.com/office/drawing/2014/main" id="{09F8FFC8-0941-4853-894E-6FBB72564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 name="Freeform: Shape 38">
              <a:extLst>
                <a:ext uri="{FF2B5EF4-FFF2-40B4-BE49-F238E27FC236}">
                  <a16:creationId xmlns:a16="http://schemas.microsoft.com/office/drawing/2014/main" id="{784F021A-2C9B-422B-8408-BB819B314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 name="Freeform: Shape 39">
              <a:extLst>
                <a:ext uri="{FF2B5EF4-FFF2-40B4-BE49-F238E27FC236}">
                  <a16:creationId xmlns:a16="http://schemas.microsoft.com/office/drawing/2014/main" id="{353138C4-3227-4945-9CE8-AF90A759D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 name="Freeform: Shape 40">
              <a:extLst>
                <a:ext uri="{FF2B5EF4-FFF2-40B4-BE49-F238E27FC236}">
                  <a16:creationId xmlns:a16="http://schemas.microsoft.com/office/drawing/2014/main" id="{EC9C4482-176D-49FB-BFC0-2DCD9283E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2" name="Freeform: Shape 41">
              <a:extLst>
                <a:ext uri="{FF2B5EF4-FFF2-40B4-BE49-F238E27FC236}">
                  <a16:creationId xmlns:a16="http://schemas.microsoft.com/office/drawing/2014/main" id="{737D9F02-FC5F-4AA6-83BD-AE4EC012D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3" name="Freeform: Shape 42">
              <a:extLst>
                <a:ext uri="{FF2B5EF4-FFF2-40B4-BE49-F238E27FC236}">
                  <a16:creationId xmlns:a16="http://schemas.microsoft.com/office/drawing/2014/main" id="{323DF942-E0FC-4481-99E4-5EDE1F76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853BC7E5-E700-B1D8-8DEB-F2ACF926567F}"/>
              </a:ext>
            </a:extLst>
          </p:cNvPr>
          <p:cNvSpPr>
            <a:spLocks noGrp="1"/>
          </p:cNvSpPr>
          <p:nvPr>
            <p:ph type="title"/>
          </p:nvPr>
        </p:nvSpPr>
        <p:spPr>
          <a:xfrm>
            <a:off x="838200" y="1195697"/>
            <a:ext cx="3200400" cy="4238118"/>
          </a:xfrm>
        </p:spPr>
        <p:txBody>
          <a:bodyPr>
            <a:normAutofit/>
          </a:bodyPr>
          <a:lstStyle/>
          <a:p>
            <a:r>
              <a:rPr lang="en-US"/>
              <a:t>Larger Scope Examination</a:t>
            </a:r>
          </a:p>
        </p:txBody>
      </p:sp>
      <p:sp>
        <p:nvSpPr>
          <p:cNvPr id="45" name="Freeform: Shape 44">
            <a:extLst>
              <a:ext uri="{FF2B5EF4-FFF2-40B4-BE49-F238E27FC236}">
                <a16:creationId xmlns:a16="http://schemas.microsoft.com/office/drawing/2014/main" id="{3CCA69EF-E8B5-4598-BEAD-258F15765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7" name="Freeform: Shape 46">
            <a:extLst>
              <a:ext uri="{FF2B5EF4-FFF2-40B4-BE49-F238E27FC236}">
                <a16:creationId xmlns:a16="http://schemas.microsoft.com/office/drawing/2014/main" id="{685D65ED-8248-4E7D-AF41-C2685CAE7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63994A-3FBD-4225-3049-CE4048408ED2}"/>
              </a:ext>
            </a:extLst>
          </p:cNvPr>
          <p:cNvGraphicFramePr>
            <a:graphicFrameLocks noGrp="1"/>
          </p:cNvGraphicFramePr>
          <p:nvPr>
            <p:ph idx="1"/>
            <p:extLst>
              <p:ext uri="{D42A27DB-BD31-4B8C-83A1-F6EECF244321}">
                <p14:modId xmlns:p14="http://schemas.microsoft.com/office/powerpoint/2010/main" val="2447333068"/>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197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3" name="Freeform: Shape 12">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9" name="Oval 18">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1" name="Rectangle 2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CB73D287-48F0-41E2-8B0B-DE4C7D175E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8" y="5364542"/>
            <a:ext cx="1562428" cy="1493465"/>
            <a:chOff x="3121343" y="4864099"/>
            <a:chExt cx="2085971" cy="1993901"/>
          </a:xfrm>
          <a:solidFill>
            <a:schemeClr val="tx1"/>
          </a:solidFill>
        </p:grpSpPr>
        <p:sp>
          <p:nvSpPr>
            <p:cNvPr id="24" name="Freeform: Shape 23">
              <a:extLst>
                <a:ext uri="{FF2B5EF4-FFF2-40B4-BE49-F238E27FC236}">
                  <a16:creationId xmlns:a16="http://schemas.microsoft.com/office/drawing/2014/main" id="{FBC3C2F6-A83E-46F7-89F9-C282A9234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8D78D60A-D765-47AF-BF8C-DD38B6749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1B61CBF5-5283-4C6A-9049-AA88E175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97A00BB8-8401-4CFA-A40C-8A60D39A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Freeform: Shape 27">
              <a:extLst>
                <a:ext uri="{FF2B5EF4-FFF2-40B4-BE49-F238E27FC236}">
                  <a16:creationId xmlns:a16="http://schemas.microsoft.com/office/drawing/2014/main" id="{42F6FC59-F5F7-4ED5-8DCD-CF1060899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9" name="Freeform: Shape 28">
              <a:extLst>
                <a:ext uri="{FF2B5EF4-FFF2-40B4-BE49-F238E27FC236}">
                  <a16:creationId xmlns:a16="http://schemas.microsoft.com/office/drawing/2014/main" id="{C124749C-25FB-43F3-97CC-16D3738B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Freeform: Shape 29">
              <a:extLst>
                <a:ext uri="{FF2B5EF4-FFF2-40B4-BE49-F238E27FC236}">
                  <a16:creationId xmlns:a16="http://schemas.microsoft.com/office/drawing/2014/main" id="{43CAAC4D-89A7-40FC-A14D-14E7137A5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Freeform: Shape 30">
              <a:extLst>
                <a:ext uri="{FF2B5EF4-FFF2-40B4-BE49-F238E27FC236}">
                  <a16:creationId xmlns:a16="http://schemas.microsoft.com/office/drawing/2014/main" id="{09F8FFC8-0941-4853-894E-6FBB72564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Freeform: Shape 31">
              <a:extLst>
                <a:ext uri="{FF2B5EF4-FFF2-40B4-BE49-F238E27FC236}">
                  <a16:creationId xmlns:a16="http://schemas.microsoft.com/office/drawing/2014/main" id="{784F021A-2C9B-422B-8408-BB819B314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Freeform: Shape 32">
              <a:extLst>
                <a:ext uri="{FF2B5EF4-FFF2-40B4-BE49-F238E27FC236}">
                  <a16:creationId xmlns:a16="http://schemas.microsoft.com/office/drawing/2014/main" id="{353138C4-3227-4945-9CE8-AF90A759D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33">
              <a:extLst>
                <a:ext uri="{FF2B5EF4-FFF2-40B4-BE49-F238E27FC236}">
                  <a16:creationId xmlns:a16="http://schemas.microsoft.com/office/drawing/2014/main" id="{EC9C4482-176D-49FB-BFC0-2DCD9283E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Shape 34">
              <a:extLst>
                <a:ext uri="{FF2B5EF4-FFF2-40B4-BE49-F238E27FC236}">
                  <a16:creationId xmlns:a16="http://schemas.microsoft.com/office/drawing/2014/main" id="{737D9F02-FC5F-4AA6-83BD-AE4EC012D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6" name="Freeform: Shape 35">
              <a:extLst>
                <a:ext uri="{FF2B5EF4-FFF2-40B4-BE49-F238E27FC236}">
                  <a16:creationId xmlns:a16="http://schemas.microsoft.com/office/drawing/2014/main" id="{323DF942-E0FC-4481-99E4-5EDE1F76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8B8B2DF0-2BFD-8D53-A7D2-C6CDC1D80759}"/>
              </a:ext>
            </a:extLst>
          </p:cNvPr>
          <p:cNvSpPr>
            <a:spLocks noGrp="1"/>
          </p:cNvSpPr>
          <p:nvPr>
            <p:ph type="title"/>
          </p:nvPr>
        </p:nvSpPr>
        <p:spPr>
          <a:xfrm>
            <a:off x="864730" y="1137887"/>
            <a:ext cx="3200400" cy="4238118"/>
          </a:xfrm>
        </p:spPr>
        <p:txBody>
          <a:bodyPr vert="horz" lIns="91440" tIns="45720" rIns="91440" bIns="45720" rtlCol="0" anchor="ctr">
            <a:normAutofit/>
          </a:bodyPr>
          <a:lstStyle/>
          <a:p>
            <a:r>
              <a:rPr lang="en-US" dirty="0"/>
              <a:t>AI Literacy</a:t>
            </a:r>
          </a:p>
        </p:txBody>
      </p:sp>
      <p:sp>
        <p:nvSpPr>
          <p:cNvPr id="38" name="Freeform: Shape 37">
            <a:extLst>
              <a:ext uri="{FF2B5EF4-FFF2-40B4-BE49-F238E27FC236}">
                <a16:creationId xmlns:a16="http://schemas.microsoft.com/office/drawing/2014/main" id="{3CCA69EF-E8B5-4598-BEAD-258F15765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0" name="Freeform: Shape 39">
            <a:extLst>
              <a:ext uri="{FF2B5EF4-FFF2-40B4-BE49-F238E27FC236}">
                <a16:creationId xmlns:a16="http://schemas.microsoft.com/office/drawing/2014/main" id="{685D65ED-8248-4E7D-AF41-C2685CAE7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78BCE8B-00CD-8867-6F1D-EE78112C8839}"/>
              </a:ext>
            </a:extLst>
          </p:cNvPr>
          <p:cNvSpPr>
            <a:spLocks/>
          </p:cNvSpPr>
          <p:nvPr/>
        </p:nvSpPr>
        <p:spPr>
          <a:xfrm>
            <a:off x="5147187" y="1630456"/>
            <a:ext cx="6027261" cy="4305613"/>
          </a:xfrm>
          <a:prstGeom prst="rect">
            <a:avLst/>
          </a:prstGeom>
        </p:spPr>
        <p:txBody>
          <a:bodyPr vert="horz" lIns="91440" tIns="45720" rIns="91440" bIns="45720" rtlCol="0" anchor="t">
            <a:normAutofit fontScale="92500" lnSpcReduction="20000"/>
          </a:bodyPr>
          <a:lstStyle/>
          <a:p>
            <a:pPr defTabSz="612648">
              <a:spcAft>
                <a:spcPts val="600"/>
              </a:spcAft>
            </a:pPr>
            <a:r>
              <a:rPr lang="en-US" sz="3400" kern="1200" dirty="0">
                <a:solidFill>
                  <a:schemeClr val="tx1"/>
                </a:solidFill>
                <a:latin typeface="+mn-lt"/>
                <a:ea typeface="+mn-ea"/>
                <a:cs typeface="+mn-cs"/>
              </a:rPr>
              <a:t>AI literacy involves having the skills and competencies required to use AI technologies and applications effectively. </a:t>
            </a:r>
          </a:p>
          <a:p>
            <a:pPr marL="457200" indent="-457200" defTabSz="612648">
              <a:spcAft>
                <a:spcPts val="600"/>
              </a:spcAft>
              <a:buFont typeface="Arial" panose="020B0604020202020204" pitchFamily="34" charset="0"/>
              <a:buChar char="•"/>
            </a:pPr>
            <a:r>
              <a:rPr lang="en-US" sz="3400" kern="1200" dirty="0">
                <a:solidFill>
                  <a:schemeClr val="tx1"/>
                </a:solidFill>
                <a:latin typeface="+mn-lt"/>
                <a:ea typeface="+mn-ea"/>
                <a:cs typeface="+mn-cs"/>
              </a:rPr>
              <a:t>Think Critically</a:t>
            </a:r>
          </a:p>
          <a:p>
            <a:pPr marL="457200" indent="-457200" defTabSz="612648">
              <a:spcAft>
                <a:spcPts val="600"/>
              </a:spcAft>
              <a:buFont typeface="Arial" panose="020B0604020202020204" pitchFamily="34" charset="0"/>
              <a:buChar char="•"/>
            </a:pPr>
            <a:r>
              <a:rPr lang="en-US" sz="3400" kern="1200" dirty="0">
                <a:solidFill>
                  <a:schemeClr val="tx1"/>
                </a:solidFill>
                <a:latin typeface="+mn-lt"/>
                <a:ea typeface="+mn-ea"/>
                <a:cs typeface="+mn-cs"/>
              </a:rPr>
              <a:t>Understand Context</a:t>
            </a:r>
          </a:p>
          <a:p>
            <a:pPr marL="457200" indent="-457200" defTabSz="612648">
              <a:spcAft>
                <a:spcPts val="600"/>
              </a:spcAft>
              <a:buFont typeface="Arial" panose="020B0604020202020204" pitchFamily="34" charset="0"/>
              <a:buChar char="•"/>
            </a:pPr>
            <a:r>
              <a:rPr lang="en-US" sz="3400" kern="1200" dirty="0">
                <a:solidFill>
                  <a:schemeClr val="tx1"/>
                </a:solidFill>
                <a:latin typeface="+mn-lt"/>
                <a:ea typeface="+mn-ea"/>
                <a:cs typeface="+mn-cs"/>
              </a:rPr>
              <a:t>Question design and implementation</a:t>
            </a:r>
          </a:p>
          <a:p>
            <a:pPr marL="457200" indent="-457200" defTabSz="612648">
              <a:spcAft>
                <a:spcPts val="600"/>
              </a:spcAft>
              <a:buFont typeface="Arial" panose="020B0604020202020204" pitchFamily="34" charset="0"/>
              <a:buChar char="•"/>
            </a:pPr>
            <a:r>
              <a:rPr lang="en-US" sz="3400" kern="1200" dirty="0">
                <a:solidFill>
                  <a:schemeClr val="tx1"/>
                </a:solidFill>
                <a:latin typeface="+mn-lt"/>
                <a:ea typeface="+mn-ea"/>
                <a:cs typeface="+mn-cs"/>
              </a:rPr>
              <a:t>Discern Benefits and challenges to the tech</a:t>
            </a:r>
          </a:p>
          <a:p>
            <a:pPr>
              <a:spcAft>
                <a:spcPts val="600"/>
              </a:spcAft>
            </a:pPr>
            <a:endParaRPr lang="en-US" dirty="0"/>
          </a:p>
        </p:txBody>
      </p:sp>
      <p:sp>
        <p:nvSpPr>
          <p:cNvPr id="5" name="TextBox 4">
            <a:extLst>
              <a:ext uri="{FF2B5EF4-FFF2-40B4-BE49-F238E27FC236}">
                <a16:creationId xmlns:a16="http://schemas.microsoft.com/office/drawing/2014/main" id="{073AE923-BFE7-2CC3-3188-A555AA5877A9}"/>
              </a:ext>
            </a:extLst>
          </p:cNvPr>
          <p:cNvSpPr txBox="1"/>
          <p:nvPr/>
        </p:nvSpPr>
        <p:spPr>
          <a:xfrm>
            <a:off x="4952558" y="5913964"/>
            <a:ext cx="6571413" cy="1023101"/>
          </a:xfrm>
          <a:prstGeom prst="rect">
            <a:avLst/>
          </a:prstGeom>
          <a:noFill/>
        </p:spPr>
        <p:txBody>
          <a:bodyPr wrap="square" rtlCol="0">
            <a:spAutoFit/>
          </a:bodyPr>
          <a:lstStyle/>
          <a:p>
            <a:pPr algn="r" defTabSz="612648">
              <a:spcAft>
                <a:spcPts val="600"/>
              </a:spcAft>
            </a:pPr>
            <a:endParaRPr lang="en-US" sz="737" kern="1200" dirty="0">
              <a:solidFill>
                <a:schemeClr val="tx1"/>
              </a:solidFill>
              <a:latin typeface="+mn-lt"/>
              <a:ea typeface="+mn-ea"/>
              <a:cs typeface="+mn-cs"/>
            </a:endParaRPr>
          </a:p>
          <a:p>
            <a:pPr algn="r" defTabSz="612648">
              <a:spcAft>
                <a:spcPts val="600"/>
              </a:spcAft>
            </a:pPr>
            <a:endParaRPr lang="en-US" sz="737" kern="1200" dirty="0">
              <a:solidFill>
                <a:schemeClr val="tx1"/>
              </a:solidFill>
              <a:latin typeface="+mn-lt"/>
              <a:ea typeface="+mn-ea"/>
              <a:cs typeface="+mn-cs"/>
            </a:endParaRPr>
          </a:p>
          <a:p>
            <a:pPr algn="r" defTabSz="612648">
              <a:spcAft>
                <a:spcPts val="600"/>
              </a:spcAft>
            </a:pPr>
            <a:r>
              <a:rPr lang="en-US" sz="737" kern="1200" dirty="0">
                <a:solidFill>
                  <a:schemeClr val="tx1"/>
                </a:solidFill>
                <a:latin typeface="+mn-lt"/>
                <a:ea typeface="+mn-ea"/>
                <a:cs typeface="+mn-cs"/>
                <a:hlinkClick r:id="rId3"/>
              </a:rPr>
              <a:t>https://www.datacamp.com/blog/what-is-ai-literacy-a-comprehensive-guide-for-beginners</a:t>
            </a:r>
            <a:endParaRPr lang="en-US" sz="737" kern="1200" dirty="0">
              <a:solidFill>
                <a:schemeClr val="tx1"/>
              </a:solidFill>
              <a:latin typeface="+mn-lt"/>
              <a:ea typeface="+mn-ea"/>
              <a:cs typeface="+mn-cs"/>
            </a:endParaRPr>
          </a:p>
          <a:p>
            <a:pPr algn="r" defTabSz="612648">
              <a:spcAft>
                <a:spcPts val="600"/>
              </a:spcAft>
            </a:pPr>
            <a:endParaRPr lang="en-US" sz="737" kern="1200" dirty="0">
              <a:solidFill>
                <a:schemeClr val="tx1"/>
              </a:solidFill>
              <a:latin typeface="+mn-lt"/>
              <a:ea typeface="+mn-ea"/>
              <a:cs typeface="+mn-cs"/>
            </a:endParaRPr>
          </a:p>
          <a:p>
            <a:pPr algn="r">
              <a:spcAft>
                <a:spcPts val="600"/>
              </a:spcAft>
            </a:pPr>
            <a:endParaRPr lang="en-US" sz="1100" dirty="0"/>
          </a:p>
        </p:txBody>
      </p:sp>
    </p:spTree>
    <p:extLst>
      <p:ext uri="{BB962C8B-B14F-4D97-AF65-F5344CB8AC3E}">
        <p14:creationId xmlns:p14="http://schemas.microsoft.com/office/powerpoint/2010/main" val="21440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D2FB-5541-D0B6-A69B-391293077E21}"/>
              </a:ext>
            </a:extLst>
          </p:cNvPr>
          <p:cNvSpPr>
            <a:spLocks noGrp="1"/>
          </p:cNvSpPr>
          <p:nvPr>
            <p:ph type="title"/>
          </p:nvPr>
        </p:nvSpPr>
        <p:spPr/>
        <p:txBody>
          <a:bodyPr/>
          <a:lstStyle/>
          <a:p>
            <a:r>
              <a:rPr lang="en-US" dirty="0" err="1"/>
              <a:t>Technochauvinism</a:t>
            </a:r>
            <a:r>
              <a:rPr lang="en-US" dirty="0"/>
              <a:t> and </a:t>
            </a:r>
            <a:r>
              <a:rPr lang="en-US" dirty="0" err="1"/>
              <a:t>Technoableism</a:t>
            </a:r>
            <a:endParaRPr lang="en-US" dirty="0"/>
          </a:p>
        </p:txBody>
      </p:sp>
      <p:sp>
        <p:nvSpPr>
          <p:cNvPr id="3" name="Content Placeholder 2">
            <a:extLst>
              <a:ext uri="{FF2B5EF4-FFF2-40B4-BE49-F238E27FC236}">
                <a16:creationId xmlns:a16="http://schemas.microsoft.com/office/drawing/2014/main" id="{B28B380C-DD59-D953-2C3F-A25F25E9B76B}"/>
              </a:ext>
            </a:extLst>
          </p:cNvPr>
          <p:cNvSpPr>
            <a:spLocks noGrp="1"/>
          </p:cNvSpPr>
          <p:nvPr>
            <p:ph idx="1"/>
          </p:nvPr>
        </p:nvSpPr>
        <p:spPr/>
        <p:txBody>
          <a:bodyPr vert="horz" lIns="91440" tIns="45720" rIns="91440" bIns="45720" rtlCol="0" anchor="t">
            <a:normAutofit/>
          </a:bodyPr>
          <a:lstStyle/>
          <a:p>
            <a:r>
              <a:rPr lang="en-US" dirty="0" err="1">
                <a:ea typeface="Source Sans Pro"/>
              </a:rPr>
              <a:t>Technochauvinism</a:t>
            </a:r>
            <a:endParaRPr lang="en-US" dirty="0" err="1"/>
          </a:p>
          <a:p>
            <a:pPr lvl="1">
              <a:buFont typeface="Courier New" panose="020B0604020202020204" pitchFamily="34" charset="0"/>
              <a:buChar char="o"/>
            </a:pPr>
            <a:r>
              <a:rPr lang="en-US" b="1" i="1" dirty="0">
                <a:ea typeface="+mn-lt"/>
                <a:cs typeface="+mn-lt"/>
              </a:rPr>
              <a:t>The belief that technology is always the solution</a:t>
            </a:r>
            <a:r>
              <a:rPr lang="en-US" dirty="0">
                <a:ea typeface="+mn-lt"/>
                <a:cs typeface="+mn-lt"/>
              </a:rPr>
              <a:t>, and the algorithmic sexism that is inherent in such technology being developed</a:t>
            </a:r>
          </a:p>
          <a:p>
            <a:pPr lvl="1">
              <a:buFont typeface="Courier New" panose="020B0604020202020204" pitchFamily="34" charset="0"/>
              <a:buChar char="o"/>
            </a:pPr>
            <a:r>
              <a:rPr lang="en-US" dirty="0"/>
              <a:t>Book: “Artificial Unintelligence,” Meredith Broussard (2018)</a:t>
            </a:r>
          </a:p>
          <a:p>
            <a:pPr lvl="1">
              <a:buFont typeface="Courier New" panose="020B0604020202020204" pitchFamily="34" charset="0"/>
              <a:buChar char="o"/>
            </a:pPr>
            <a:endParaRPr lang="en-US" dirty="0"/>
          </a:p>
          <a:p>
            <a:r>
              <a:rPr lang="en-US" dirty="0" err="1">
                <a:ea typeface="Source Sans Pro"/>
              </a:rPr>
              <a:t>Technoableism</a:t>
            </a:r>
          </a:p>
          <a:p>
            <a:pPr lvl="1">
              <a:buFont typeface="Courier New" panose="020B0604020202020204" pitchFamily="34" charset="0"/>
              <a:buChar char="o"/>
            </a:pPr>
            <a:r>
              <a:rPr lang="en-US" dirty="0">
                <a:ea typeface="+mn-lt"/>
                <a:cs typeface="+mn-lt"/>
              </a:rPr>
              <a:t>"Disability is often appealed to as a justification for technological development, and as a moral imperative toward investment in technological research. This is </a:t>
            </a:r>
            <a:r>
              <a:rPr lang="en-US" dirty="0" err="1">
                <a:ea typeface="+mn-lt"/>
                <a:cs typeface="+mn-lt"/>
              </a:rPr>
              <a:t>technoableism</a:t>
            </a:r>
            <a:r>
              <a:rPr lang="en-US" dirty="0">
                <a:ea typeface="+mn-lt"/>
                <a:cs typeface="+mn-lt"/>
              </a:rPr>
              <a:t> …“</a:t>
            </a:r>
          </a:p>
          <a:p>
            <a:pPr lvl="1">
              <a:buFont typeface="Courier New" panose="020B0604020202020204" pitchFamily="34" charset="0"/>
              <a:buChar char="o"/>
            </a:pPr>
            <a:r>
              <a:rPr lang="en-US" dirty="0"/>
              <a:t>Book: “Against </a:t>
            </a:r>
            <a:r>
              <a:rPr lang="en-US" dirty="0" err="1"/>
              <a:t>Technoableism</a:t>
            </a:r>
            <a:r>
              <a:rPr lang="en-US" dirty="0"/>
              <a:t>: Rethinking Who Needs Improvement,” Ashley Shew (2023) </a:t>
            </a:r>
          </a:p>
          <a:p>
            <a:pPr lvl="1">
              <a:buFont typeface="Courier New" panose="020B0604020202020204" pitchFamily="34" charset="0"/>
              <a:buChar char="o"/>
            </a:pPr>
            <a:endParaRPr lang="en-US" dirty="0">
              <a:ea typeface="Source Sans Pro"/>
            </a:endParaRPr>
          </a:p>
          <a:p>
            <a:pPr marL="0" indent="0">
              <a:buNone/>
            </a:pPr>
            <a:endParaRPr lang="en-US" dirty="0">
              <a:ea typeface="Source Sans Pro"/>
            </a:endParaRPr>
          </a:p>
        </p:txBody>
      </p:sp>
    </p:spTree>
    <p:extLst>
      <p:ext uri="{BB962C8B-B14F-4D97-AF65-F5344CB8AC3E}">
        <p14:creationId xmlns:p14="http://schemas.microsoft.com/office/powerpoint/2010/main" val="340470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8545-B594-8AF0-44D8-8C5AB33A4B75}"/>
              </a:ext>
            </a:extLst>
          </p:cNvPr>
          <p:cNvSpPr>
            <a:spLocks noGrp="1"/>
          </p:cNvSpPr>
          <p:nvPr>
            <p:ph type="title"/>
          </p:nvPr>
        </p:nvSpPr>
        <p:spPr/>
        <p:txBody>
          <a:bodyPr/>
          <a:lstStyle/>
          <a:p>
            <a:r>
              <a:rPr lang="en-US" dirty="0"/>
              <a:t>New Jim Code</a:t>
            </a:r>
          </a:p>
        </p:txBody>
      </p:sp>
      <p:sp>
        <p:nvSpPr>
          <p:cNvPr id="3" name="Content Placeholder 2">
            <a:extLst>
              <a:ext uri="{FF2B5EF4-FFF2-40B4-BE49-F238E27FC236}">
                <a16:creationId xmlns:a16="http://schemas.microsoft.com/office/drawing/2014/main" id="{EBDE6D2C-B8EA-7CDC-C4FB-4A4CE87BD38B}"/>
              </a:ext>
            </a:extLst>
          </p:cNvPr>
          <p:cNvSpPr>
            <a:spLocks noGrp="1"/>
          </p:cNvSpPr>
          <p:nvPr>
            <p:ph idx="1"/>
          </p:nvPr>
        </p:nvSpPr>
        <p:spPr/>
        <p:txBody>
          <a:bodyPr/>
          <a:lstStyle/>
          <a:p>
            <a:r>
              <a:rPr lang="en-US" dirty="0"/>
              <a:t>New Jim Code definition: “the employment of new technologies that reflect and reproduce existing inequities but that are promoted and perceived as more objective or progressive than the discriminatory systems of a previous era.” (p5-6) </a:t>
            </a:r>
            <a:r>
              <a:rPr lang="en-US" dirty="0" err="1"/>
              <a:t>Ruha</a:t>
            </a:r>
            <a:r>
              <a:rPr lang="en-US" dirty="0"/>
              <a:t> Benjamin, “Race After Technology”</a:t>
            </a:r>
          </a:p>
          <a:p>
            <a:endParaRPr lang="en-US" dirty="0"/>
          </a:p>
          <a:p>
            <a:r>
              <a:rPr lang="en-US" dirty="0"/>
              <a:t>in her notes she mentions that this is based on Michelle Alexander’s New Jim Crow, and Algorithms of Oppression by Safiya Noble, Meredith Broussard’s “</a:t>
            </a:r>
            <a:r>
              <a:rPr lang="en-US" dirty="0" err="1"/>
              <a:t>technochauvinism</a:t>
            </a:r>
            <a:r>
              <a:rPr lang="en-US" dirty="0"/>
              <a:t>” and other related concepts. </a:t>
            </a:r>
          </a:p>
          <a:p>
            <a:endParaRPr lang="en-US" dirty="0"/>
          </a:p>
        </p:txBody>
      </p:sp>
    </p:spTree>
    <p:extLst>
      <p:ext uri="{BB962C8B-B14F-4D97-AF65-F5344CB8AC3E}">
        <p14:creationId xmlns:p14="http://schemas.microsoft.com/office/powerpoint/2010/main" val="416591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99" name="Freeform: Shape 19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3AD885C-467A-881E-19B8-8F605DE7C68C}"/>
              </a:ext>
            </a:extLst>
          </p:cNvPr>
          <p:cNvSpPr>
            <a:spLocks noGrp="1"/>
          </p:cNvSpPr>
          <p:nvPr>
            <p:ph type="title"/>
          </p:nvPr>
        </p:nvSpPr>
        <p:spPr>
          <a:xfrm>
            <a:off x="735703" y="507238"/>
            <a:ext cx="3522504" cy="3845891"/>
          </a:xfrm>
        </p:spPr>
        <p:txBody>
          <a:bodyPr vert="horz" lIns="91440" tIns="45720" rIns="91440" bIns="45720" rtlCol="0" anchor="b">
            <a:normAutofit/>
          </a:bodyPr>
          <a:lstStyle/>
          <a:p>
            <a:r>
              <a:rPr lang="en-US" sz="2400" b="1" cap="all" spc="1500" dirty="0">
                <a:ea typeface="Source Sans Pro SemiBold" panose="020B0603030403020204" pitchFamily="34" charset="0"/>
              </a:rPr>
              <a:t>Padlet</a:t>
            </a:r>
          </a:p>
        </p:txBody>
      </p:sp>
      <p:sp>
        <p:nvSpPr>
          <p:cNvPr id="3" name="Content Placeholder 2">
            <a:extLst>
              <a:ext uri="{FF2B5EF4-FFF2-40B4-BE49-F238E27FC236}">
                <a16:creationId xmlns:a16="http://schemas.microsoft.com/office/drawing/2014/main" id="{87E34187-8597-725A-B1A0-583123DDC043}"/>
              </a:ext>
            </a:extLst>
          </p:cNvPr>
          <p:cNvSpPr>
            <a:spLocks noGrp="1"/>
          </p:cNvSpPr>
          <p:nvPr>
            <p:ph idx="1"/>
          </p:nvPr>
        </p:nvSpPr>
        <p:spPr>
          <a:xfrm>
            <a:off x="101294" y="4859479"/>
            <a:ext cx="5994706" cy="1781123"/>
          </a:xfrm>
        </p:spPr>
        <p:txBody>
          <a:bodyPr vert="horz" lIns="91440" tIns="45720" rIns="91440" bIns="45720" rtlCol="0">
            <a:normAutofit/>
          </a:bodyPr>
          <a:lstStyle/>
          <a:p>
            <a:pPr marL="0" indent="0">
              <a:buNone/>
            </a:pPr>
            <a:endParaRPr lang="en-US" sz="2400" cap="all" spc="400" dirty="0"/>
          </a:p>
        </p:txBody>
      </p:sp>
      <p:pic>
        <p:nvPicPr>
          <p:cNvPr id="5" name="Picture 4" descr="Electronic circuit board">
            <a:extLst>
              <a:ext uri="{FF2B5EF4-FFF2-40B4-BE49-F238E27FC236}">
                <a16:creationId xmlns:a16="http://schemas.microsoft.com/office/drawing/2014/main" id="{E31455C1-989F-926E-59DC-E10D46EF25F0}"/>
              </a:ext>
            </a:extLst>
          </p:cNvPr>
          <p:cNvPicPr>
            <a:picLocks noChangeAspect="1"/>
          </p:cNvPicPr>
          <p:nvPr/>
        </p:nvPicPr>
        <p:blipFill rotWithShape="1">
          <a:blip r:embed="rId3"/>
          <a:srcRect l="14164" r="27336"/>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2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tx1"/>
          </a:solidFill>
        </p:grpSpPr>
        <p:sp>
          <p:nvSpPr>
            <p:cNvPr id="203" name="Freeform: Shape 202">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7" y="3429063"/>
            <a:ext cx="1861484" cy="1861513"/>
            <a:chOff x="5734037" y="3067039"/>
            <a:chExt cx="724483" cy="724489"/>
          </a:xfrm>
          <a:solidFill>
            <a:schemeClr val="tx1"/>
          </a:solidFill>
        </p:grpSpPr>
        <p:sp>
          <p:nvSpPr>
            <p:cNvPr id="204" name="Freeform: Shape 203">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14367790"/>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d9f237-5d6c-492b-8bb0-1a0b4cf16316" xsi:nil="true"/>
    <lcf76f155ced4ddcb4097134ff3c332f xmlns="ac4f1ca1-20e7-4ccc-8ba9-4bfa546b91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B02C807720774F8BF131CE326B625C" ma:contentTypeVersion="12" ma:contentTypeDescription="Create a new document." ma:contentTypeScope="" ma:versionID="9627f890c36c6c11a3cbc6f01578320e">
  <xsd:schema xmlns:xsd="http://www.w3.org/2001/XMLSchema" xmlns:xs="http://www.w3.org/2001/XMLSchema" xmlns:p="http://schemas.microsoft.com/office/2006/metadata/properties" xmlns:ns2="ac4f1ca1-20e7-4ccc-8ba9-4bfa546b9168" xmlns:ns3="e2d9f237-5d6c-492b-8bb0-1a0b4cf16316" targetNamespace="http://schemas.microsoft.com/office/2006/metadata/properties" ma:root="true" ma:fieldsID="ba94f68469eba5bce0b1bbdb1c89c9e1" ns2:_="" ns3:_="">
    <xsd:import namespace="ac4f1ca1-20e7-4ccc-8ba9-4bfa546b9168"/>
    <xsd:import namespace="e2d9f237-5d6c-492b-8bb0-1a0b4cf1631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f1ca1-20e7-4ccc-8ba9-4bfa546b916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7c65ed7-e385-4001-9a0e-79791340551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d9f237-5d6c-492b-8bb0-1a0b4cf1631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25591f6-3592-495f-9aeb-8cecf60f8077}" ma:internalName="TaxCatchAll" ma:showField="CatchAllData" ma:web="e2d9f237-5d6c-492b-8bb0-1a0b4cf1631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B30F1-0701-4261-AD1C-50C6A9877EEE}">
  <ds:schemaRefs>
    <ds:schemaRef ds:uri="http://purl.org/dc/elements/1.1/"/>
    <ds:schemaRef ds:uri="http://purl.org/dc/dcmitype/"/>
    <ds:schemaRef ds:uri="e2d9f237-5d6c-492b-8bb0-1a0b4cf16316"/>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ac4f1ca1-20e7-4ccc-8ba9-4bfa546b9168"/>
  </ds:schemaRefs>
</ds:datastoreItem>
</file>

<file path=customXml/itemProps2.xml><?xml version="1.0" encoding="utf-8"?>
<ds:datastoreItem xmlns:ds="http://schemas.openxmlformats.org/officeDocument/2006/customXml" ds:itemID="{761DA299-019F-4D27-A52D-6A8CA339FA26}">
  <ds:schemaRefs>
    <ds:schemaRef ds:uri="http://schemas.microsoft.com/sharepoint/v3/contenttype/forms"/>
  </ds:schemaRefs>
</ds:datastoreItem>
</file>

<file path=customXml/itemProps3.xml><?xml version="1.0" encoding="utf-8"?>
<ds:datastoreItem xmlns:ds="http://schemas.openxmlformats.org/officeDocument/2006/customXml" ds:itemID="{725CDEEA-125D-4135-A899-86C3B5D4EC7C}">
  <ds:schemaRefs>
    <ds:schemaRef ds:uri="ac4f1ca1-20e7-4ccc-8ba9-4bfa546b9168"/>
    <ds:schemaRef ds:uri="e2d9f237-5d6c-492b-8bb0-1a0b4cf163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78</TotalTime>
  <Words>1167</Words>
  <Application>Microsoft Macintosh PowerPoint</Application>
  <PresentationFormat>Widescreen</PresentationFormat>
  <Paragraphs>97</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Courier New</vt:lpstr>
      <vt:lpstr>Source Sans Pro</vt:lpstr>
      <vt:lpstr>Source Sans Pro SemiBold</vt:lpstr>
      <vt:lpstr>FunkyShapesDarkVTI</vt:lpstr>
      <vt:lpstr>AI Literacy at Lunchtime Overview and Critical Examination</vt:lpstr>
      <vt:lpstr>Today’s Agenda</vt:lpstr>
      <vt:lpstr>What is Generative AI?</vt:lpstr>
      <vt:lpstr>What isn’t Generative AI?</vt:lpstr>
      <vt:lpstr>Larger Scope Examination</vt:lpstr>
      <vt:lpstr>AI Literacy</vt:lpstr>
      <vt:lpstr>Technochauvinism and Technoableism</vt:lpstr>
      <vt:lpstr>New Jim Code</vt:lpstr>
      <vt:lpstr>Padlet</vt:lpstr>
      <vt:lpstr>Keeping Up with A.I.</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Literacy at Lunchtime Overview and Critical Examination</dc:title>
  <dc:creator>Burns, Erin</dc:creator>
  <cp:lastModifiedBy>Burns, Erin</cp:lastModifiedBy>
  <cp:revision>21</cp:revision>
  <dcterms:created xsi:type="dcterms:W3CDTF">2024-01-22T17:23:51Z</dcterms:created>
  <dcterms:modified xsi:type="dcterms:W3CDTF">2024-02-05T14:27:03Z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0x0101007CB02C807720774F8BF131CE326B625C</vt:lpwstr>
  </property>
  <property fmtid="{D5CDD505-2E9C-101B-9397-08002B2CF9AE}" pid="3" name="MediaServiceImageTags">
    <vt:lpwstr/>
  </property>
</Properties>
</file>