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63" r:id="rId4"/>
    <p:sldId id="264" r:id="rId5"/>
    <p:sldId id="269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2D607-C60E-E446-97CE-707113C86FE8}" v="37" dt="2021-07-18T20:25:20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4"/>
    <p:restoredTop sz="94648"/>
  </p:normalViewPr>
  <p:slideViewPr>
    <p:cSldViewPr>
      <p:cViewPr varScale="1">
        <p:scale>
          <a:sx n="117" d="100"/>
          <a:sy n="117" d="100"/>
        </p:scale>
        <p:origin x="8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8/2/21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RIGHTS: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heliograph on pewter, 16.7 x 20.3 x .15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Harry Ransom Center, The University of Texas at Austin. Public Domain.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 on </a:t>
            </a:r>
            <a:r>
              <a:rPr lang="en-US" dirty="0" err="1"/>
              <a:t>Niépce’s</a:t>
            </a:r>
            <a:r>
              <a:rPr lang="en-US" dirty="0"/>
              <a:t> practice see</a:t>
            </a:r>
          </a:p>
          <a:p>
            <a:r>
              <a:rPr lang="en-US" dirty="0" err="1"/>
              <a:t>Kaja</a:t>
            </a:r>
            <a:r>
              <a:rPr lang="en-US" dirty="0"/>
              <a:t> Silverman, </a:t>
            </a:r>
            <a:r>
              <a:rPr lang="en-US" i="1" dirty="0"/>
              <a:t>The Miracle of Analogy, Stanford: Stanford University Press, 2015, 43.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RIGHTS: The Metropolitan Museum of Art, https://</a:t>
            </a:r>
            <a:r>
              <a:rPr lang="en-US" dirty="0" err="1"/>
              <a:t>www.metmuseum.org</a:t>
            </a:r>
            <a:r>
              <a:rPr lang="en-US" dirty="0"/>
              <a:t>/art/collection/search/267022</a:t>
            </a:r>
            <a:r>
              <a:rPr lang="en-US" i="1" dirty="0"/>
              <a:t>. </a:t>
            </a:r>
            <a:r>
              <a:rPr lang="en-US" dirty="0"/>
              <a:t>Public Domain.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Rights: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Alexander Gardner, “The Home of the Rebel Sharp Shooter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Gardner's Photographic Sketchbook of the War,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1863, albumen print. 7” x 9”, Smithsonian Institution,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www.si.edu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/object/plate-41-home-rebel-sharpshooter-battle-field-gettysburg:nmah_1294200, Public Domain.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7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IIMAGE RIGHTS: 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(LEFT) Mike Mandell and Larry Sultan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Untitled photographs from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,1977, gelatin silver print on paper,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252 x 202 mm, Photo © Tate © Larry Sultan/Mike Mandel.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(RIGHT)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Mike Mandell and Larry Sultan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Untitled photographs from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,1977, gelatin silver print on paper,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 x 253 mm, Photo © Tate © Larry Sultan/Mike Mandel.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2A9B7A3-89C7-4444-BB11-FE08B3C3A3C4}"/>
              </a:ext>
            </a:extLst>
          </p:cNvPr>
          <p:cNvSpPr txBox="1">
            <a:spLocks/>
          </p:cNvSpPr>
          <p:nvPr userDrawn="1"/>
        </p:nvSpPr>
        <p:spPr>
          <a:xfrm>
            <a:off x="3124200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Teaching About Fake New: Lesson Plans for Different Disciplines and Audiences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8D04F0B-464A-F54B-BE0D-C354670B0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Teaching About Fake New: Lesson Plans for Different Disciplines and Audiences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684C66B-C538-404A-85C9-1E4AEB659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Search the ACRL Sandbox for more with #</a:t>
            </a:r>
            <a:r>
              <a:rPr lang="en-US" dirty="0" err="1"/>
              <a:t>fakenews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9AC4C-6278-E347-9557-E56541852D36}"/>
              </a:ext>
            </a:extLst>
          </p:cNvPr>
          <p:cNvSpPr/>
          <p:nvPr userDrawn="1"/>
        </p:nvSpPr>
        <p:spPr>
          <a:xfrm>
            <a:off x="6556248" y="6308079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666A2-83BD-1341-829D-BE5B62BDE060}"/>
              </a:ext>
            </a:extLst>
          </p:cNvPr>
          <p:cNvSpPr/>
          <p:nvPr userDrawn="1"/>
        </p:nvSpPr>
        <p:spPr>
          <a:xfrm>
            <a:off x="6556248" y="6301421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Teaching About Fake New: Lesson Plans for Different Disciplines and Audiences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4BDA0-E35D-4A46-B47B-77B6E095B4A9}"/>
              </a:ext>
            </a:extLst>
          </p:cNvPr>
          <p:cNvSpPr txBox="1"/>
          <p:nvPr userDrawn="1"/>
        </p:nvSpPr>
        <p:spPr>
          <a:xfrm>
            <a:off x="6553200" y="630872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2B1F9-A70E-2E46-9F4F-A2C55B4FAA8B}"/>
              </a:ext>
            </a:extLst>
          </p:cNvPr>
          <p:cNvSpPr/>
          <p:nvPr userDrawn="1"/>
        </p:nvSpPr>
        <p:spPr>
          <a:xfrm>
            <a:off x="6364161" y="6308079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BF082-2F5F-5E49-A124-55AC2F6739F9}"/>
              </a:ext>
            </a:extLst>
          </p:cNvPr>
          <p:cNvSpPr/>
          <p:nvPr userDrawn="1"/>
        </p:nvSpPr>
        <p:spPr>
          <a:xfrm>
            <a:off x="6553200" y="6308079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0D9DE4-FBDB-1646-94F9-CF876238B706}"/>
              </a:ext>
            </a:extLst>
          </p:cNvPr>
          <p:cNvSpPr/>
          <p:nvPr userDrawn="1"/>
        </p:nvSpPr>
        <p:spPr>
          <a:xfrm>
            <a:off x="6556248" y="6308079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967F8-6155-6D47-BB87-255E1AAC2B12}"/>
              </a:ext>
            </a:extLst>
          </p:cNvPr>
          <p:cNvSpPr/>
          <p:nvPr userDrawn="1"/>
        </p:nvSpPr>
        <p:spPr>
          <a:xfrm>
            <a:off x="6553200" y="6308079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FB97B-349F-D148-B20D-40574C53DDD8}"/>
              </a:ext>
            </a:extLst>
          </p:cNvPr>
          <p:cNvSpPr/>
          <p:nvPr userDrawn="1"/>
        </p:nvSpPr>
        <p:spPr>
          <a:xfrm>
            <a:off x="6400800" y="6308079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B039D-F181-A446-8060-73F040205C75}"/>
              </a:ext>
            </a:extLst>
          </p:cNvPr>
          <p:cNvSpPr/>
          <p:nvPr userDrawn="1"/>
        </p:nvSpPr>
        <p:spPr>
          <a:xfrm>
            <a:off x="6556248" y="6308079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AE8485-A027-7442-A042-10C70A7EBEC2}"/>
              </a:ext>
            </a:extLst>
          </p:cNvPr>
          <p:cNvSpPr/>
          <p:nvPr userDrawn="1"/>
        </p:nvSpPr>
        <p:spPr>
          <a:xfrm>
            <a:off x="6477000" y="6308127"/>
            <a:ext cx="213055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Search the ACRL Sandbox for more lessons with #</a:t>
            </a:r>
            <a:r>
              <a:rPr lang="en-US" sz="1200" baseline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fakenews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Teaching About Fake New: Lesson Plans for Different Disciplines and Audiences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Search the ACRL Sandbox for more with #</a:t>
            </a:r>
            <a:r>
              <a:rPr lang="en-US" dirty="0" err="1"/>
              <a:t>fakenews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A6261-D0F5-1E40-840C-41BE437929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" y="5323168"/>
            <a:ext cx="2298287" cy="1530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2793-D84E-114F-802E-449F8CC24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2F92"/>
                </a:solidFill>
              </a:rPr>
              <a:t>FROM ROOFTOP TO LAPTOP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456B1-5C9B-8748-A950-181F55B62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/>
              <a:t>Photographic Art(</a:t>
            </a:r>
            <a:r>
              <a:rPr lang="en-US" dirty="0" err="1"/>
              <a:t>ifice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79B78-D4CB-5D4B-8AEF-17D9B2663F0F}"/>
              </a:ext>
            </a:extLst>
          </p:cNvPr>
          <p:cNvSpPr txBox="1"/>
          <p:nvPr/>
        </p:nvSpPr>
        <p:spPr>
          <a:xfrm>
            <a:off x="3385457" y="4371431"/>
            <a:ext cx="50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Amy </a:t>
            </a:r>
            <a:r>
              <a:rPr lang="en-US" dirty="0" err="1"/>
              <a:t>Yeminne</a:t>
            </a:r>
            <a:r>
              <a:rPr lang="en-US" dirty="0"/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3902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18C4625-4EA9-4532-8B69-94A65226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3" y="4197552"/>
            <a:ext cx="8229600" cy="990599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rgbClr val="FF2F92"/>
                </a:solidFill>
                <a:latin typeface="+mn-lt"/>
              </a:rPr>
              <a:t>The First Light Sensitive Image aka. </a:t>
            </a:r>
            <a:br>
              <a:rPr lang="en-US" sz="2000" b="1" dirty="0">
                <a:solidFill>
                  <a:srgbClr val="FF2F92"/>
                </a:solidFill>
                <a:latin typeface="+mn-lt"/>
              </a:rPr>
            </a:br>
            <a:r>
              <a:rPr lang="en-US" sz="2000" b="1" dirty="0">
                <a:solidFill>
                  <a:srgbClr val="FF2F92"/>
                </a:solidFill>
                <a:latin typeface="+mn-lt"/>
              </a:rPr>
              <a:t>“photograph”</a:t>
            </a:r>
            <a:br>
              <a:rPr lang="en-US" sz="2000" b="1" dirty="0">
                <a:solidFill>
                  <a:srgbClr val="FF2F92"/>
                </a:solidFill>
                <a:latin typeface="+mn-lt"/>
              </a:rPr>
            </a:br>
            <a:endParaRPr lang="en-US" sz="2000" b="1" dirty="0">
              <a:solidFill>
                <a:srgbClr val="FF2F92"/>
              </a:solidFill>
              <a:latin typeface="+mn-l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61F0AE-CEBB-4288-B5C5-00AC11DF1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93" y="1028697"/>
            <a:ext cx="4038600" cy="2667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“</a:t>
            </a:r>
            <a:r>
              <a:rPr lang="en-US" sz="3600" b="1" cap="all" dirty="0">
                <a:latin typeface="+mj-lt"/>
                <a:ea typeface="+mj-ea"/>
                <a:cs typeface="+mj-cs"/>
              </a:rPr>
              <a:t>My Sole object is to capture nature with the greatest fidelity…”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--- Joseph </a:t>
            </a:r>
            <a:r>
              <a:rPr lang="en-US" sz="1800" dirty="0" err="1">
                <a:latin typeface="+mj-lt"/>
              </a:rPr>
              <a:t>Nicéphore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Niépce</a:t>
            </a:r>
            <a:endParaRPr lang="en-US" sz="1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" name="Content Placeholder 4" descr="A close up of a screen&#10;&#10;Description automatically generated">
            <a:extLst>
              <a:ext uri="{FF2B5EF4-FFF2-40B4-BE49-F238E27FC236}">
                <a16:creationId xmlns:a16="http://schemas.microsoft.com/office/drawing/2014/main" id="{8B0B3F05-6931-104D-BEF0-0671532A6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274" r="5280" b="12454"/>
          <a:stretch/>
        </p:blipFill>
        <p:spPr>
          <a:xfrm>
            <a:off x="4572000" y="914400"/>
            <a:ext cx="4038600" cy="396240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16A84A-ED4A-BC46-964C-CFE8E2F69A5C}"/>
              </a:ext>
            </a:extLst>
          </p:cNvPr>
          <p:cNvSpPr txBox="1"/>
          <p:nvPr/>
        </p:nvSpPr>
        <p:spPr>
          <a:xfrm>
            <a:off x="4343401" y="4901626"/>
            <a:ext cx="480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Joseph </a:t>
            </a:r>
            <a:r>
              <a:rPr lang="en-US" sz="1600" dirty="0" err="1"/>
              <a:t>Nicéphore</a:t>
            </a:r>
            <a:r>
              <a:rPr lang="en-US" sz="1600" dirty="0"/>
              <a:t> </a:t>
            </a:r>
            <a:r>
              <a:rPr lang="en-US" sz="1600" dirty="0" err="1"/>
              <a:t>Niépce</a:t>
            </a:r>
            <a:r>
              <a:rPr lang="en-US" sz="1600" dirty="0"/>
              <a:t>, </a:t>
            </a:r>
            <a:r>
              <a:rPr lang="en-US" sz="1600" i="1" dirty="0"/>
              <a:t>Untitled 'point de </a:t>
            </a:r>
            <a:r>
              <a:rPr lang="en-US" sz="1600" i="1" dirty="0" err="1"/>
              <a:t>vue</a:t>
            </a:r>
            <a:r>
              <a:rPr lang="en-US" sz="1600" i="1" dirty="0"/>
              <a:t>,’ </a:t>
            </a:r>
            <a:r>
              <a:rPr lang="en-US" sz="1600" dirty="0"/>
              <a:t>1827.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44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E53D-8675-E146-BA4F-D2AEE76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6" y="1726090"/>
            <a:ext cx="40386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Photographs are “impressed by natures hand...”</a:t>
            </a:r>
            <a:br>
              <a:rPr lang="en-US" dirty="0"/>
            </a:br>
            <a:r>
              <a:rPr lang="en-US" sz="2200" dirty="0"/>
              <a:t>     ---  William Henry Fox </a:t>
            </a:r>
            <a:r>
              <a:rPr lang="en-US" sz="2200" dirty="0" err="1"/>
              <a:t>TalboT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9891F-DDF8-0B41-8D2F-083832530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3886200"/>
            <a:ext cx="4067908" cy="1500187"/>
          </a:xfrm>
        </p:spPr>
        <p:txBody>
          <a:bodyPr/>
          <a:lstStyle/>
          <a:p>
            <a:r>
              <a:rPr lang="en-US" b="1" dirty="0">
                <a:solidFill>
                  <a:srgbClr val="FF2F92"/>
                </a:solidFill>
                <a:ea typeface="+mj-ea"/>
                <a:cs typeface="+mj-cs"/>
              </a:rPr>
              <a:t>Inventor</a:t>
            </a:r>
            <a:r>
              <a:rPr lang="en-US" b="1" dirty="0"/>
              <a:t> </a:t>
            </a:r>
            <a:r>
              <a:rPr lang="en-US" b="1" dirty="0">
                <a:solidFill>
                  <a:srgbClr val="FF2F92"/>
                </a:solidFill>
                <a:ea typeface="+mj-ea"/>
                <a:cs typeface="+mj-cs"/>
              </a:rPr>
              <a:t>of the negative/ positive print process still used today</a:t>
            </a:r>
          </a:p>
          <a:p>
            <a:endParaRPr lang="en-US" dirty="0"/>
          </a:p>
        </p:txBody>
      </p:sp>
      <p:pic>
        <p:nvPicPr>
          <p:cNvPr id="4" name="Content Placeholder 7" descr="A picture containing room, photo, window, snow&#10;&#10;Description automatically generated">
            <a:extLst>
              <a:ext uri="{FF2B5EF4-FFF2-40B4-BE49-F238E27FC236}">
                <a16:creationId xmlns:a16="http://schemas.microsoft.com/office/drawing/2014/main" id="{5D9FE1E0-75F4-5F42-A22E-B1403E833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5" t="11199" r="13324" b="14647"/>
          <a:stretch/>
        </p:blipFill>
        <p:spPr>
          <a:xfrm>
            <a:off x="4139594" y="1207477"/>
            <a:ext cx="4746498" cy="3761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F5CCE-7385-BD49-A9AE-09B96E814242}"/>
              </a:ext>
            </a:extLst>
          </p:cNvPr>
          <p:cNvSpPr txBox="1"/>
          <p:nvPr/>
        </p:nvSpPr>
        <p:spPr>
          <a:xfrm>
            <a:off x="4246450" y="5085388"/>
            <a:ext cx="489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Henry Fox Talbot</a:t>
            </a:r>
            <a:r>
              <a:rPr lang="en-US" i="1" dirty="0"/>
              <a:t>, Image of haystack from Pencil of Nature</a:t>
            </a:r>
            <a:r>
              <a:rPr lang="en-US" dirty="0"/>
              <a:t>, 1844-1846</a:t>
            </a:r>
          </a:p>
        </p:txBody>
      </p:sp>
    </p:spTree>
    <p:extLst>
      <p:ext uri="{BB962C8B-B14F-4D97-AF65-F5344CB8AC3E}">
        <p14:creationId xmlns:p14="http://schemas.microsoft.com/office/powerpoint/2010/main" val="165450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EBD338E-8476-458C-97B1-69BDA22D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86" y="1013151"/>
            <a:ext cx="7005027" cy="596900"/>
          </a:xfrm>
        </p:spPr>
        <p:txBody>
          <a:bodyPr>
            <a:noAutofit/>
          </a:bodyPr>
          <a:lstStyle/>
          <a:p>
            <a:r>
              <a:rPr lang="en-US" sz="4000" dirty="0"/>
              <a:t>CIVIL WAR ERA PHOTOGRAPHY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7" descr="A picture containing gallery, room, scene, photo&#10;&#10;Description automatically generated">
            <a:extLst>
              <a:ext uri="{FF2B5EF4-FFF2-40B4-BE49-F238E27FC236}">
                <a16:creationId xmlns:a16="http://schemas.microsoft.com/office/drawing/2014/main" id="{A6296066-1A4A-1C40-A91D-A8881497F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1" t="19912" r="25459" b="19754"/>
          <a:stretch/>
        </p:blipFill>
        <p:spPr>
          <a:xfrm>
            <a:off x="3810000" y="1429238"/>
            <a:ext cx="5111750" cy="4126874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737C522-43CE-774D-B0AE-87976721435A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88668" y="1927400"/>
            <a:ext cx="3740150" cy="3130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Photographers commonly rearranged the war “scene.” Gardner is known to have rearranged the corpse and rifle.</a:t>
            </a:r>
          </a:p>
          <a:p>
            <a:pPr marL="0" indent="0">
              <a:buNone/>
            </a:pPr>
            <a:endParaRPr lang="en-US" sz="2400" dirty="0">
              <a:solidFill>
                <a:srgbClr val="FF2F9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2F92"/>
                </a:solidFill>
              </a:rPr>
              <a:t>How “true,” then, is the image on this slide?</a:t>
            </a:r>
          </a:p>
          <a:p>
            <a:pPr marL="0" indent="0">
              <a:buNone/>
            </a:pPr>
            <a:endParaRPr lang="en-US" sz="3600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37C225-600D-A845-ACF8-29C59E517C50}"/>
              </a:ext>
            </a:extLst>
          </p:cNvPr>
          <p:cNvSpPr/>
          <p:nvPr/>
        </p:nvSpPr>
        <p:spPr>
          <a:xfrm>
            <a:off x="2971800" y="55991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</a:rPr>
              <a:t>Alexander Gardner, </a:t>
            </a:r>
            <a:r>
              <a:rPr lang="en-US" i="1" dirty="0">
                <a:solidFill>
                  <a:srgbClr val="333333"/>
                </a:solidFill>
                <a:ea typeface="Times New Roman" panose="02020603050405020304" pitchFamily="18" charset="0"/>
              </a:rPr>
              <a:t>The Home of the Rebel Sharp Shooter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</a:rPr>
              <a:t>, 1863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5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382EF3C4-1DA8-F44E-BE87-69330032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01901"/>
            <a:ext cx="6669088" cy="12541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Do the images still tell the truth?</a:t>
            </a:r>
          </a:p>
        </p:txBody>
      </p:sp>
    </p:spTree>
    <p:extLst>
      <p:ext uri="{BB962C8B-B14F-4D97-AF65-F5344CB8AC3E}">
        <p14:creationId xmlns:p14="http://schemas.microsoft.com/office/powerpoint/2010/main" val="243575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E5C8-84B5-5048-9CC5-59CC8F6B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285750" indent="-285750"/>
            <a:br>
              <a:rPr lang="en-US" sz="3200" b="1" dirty="0"/>
            </a:br>
            <a:r>
              <a:rPr lang="en-US" sz="3200" b="1" dirty="0"/>
              <a:t>WITHOUT CAPTIONS, THE MEANINGS OF PHOTOS ARE… ??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7" name="Content Placeholder 7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FD7C0FB3-017D-6B4B-82BE-B96A715E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54994"/>
            <a:ext cx="3352800" cy="3357172"/>
          </a:xfrm>
          <a:prstGeom prst="rect">
            <a:avLst/>
          </a:prstGeom>
        </p:spPr>
      </p:pic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7F197C14-C4D4-AE41-828A-AD15441EF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76" y="1854994"/>
            <a:ext cx="4212922" cy="3357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4AA141-F1D0-4F48-82B8-B1E98A4A091A}"/>
              </a:ext>
            </a:extLst>
          </p:cNvPr>
          <p:cNvSpPr txBox="1"/>
          <p:nvPr/>
        </p:nvSpPr>
        <p:spPr>
          <a:xfrm>
            <a:off x="4343400" y="5276605"/>
            <a:ext cx="519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Mike Mandel/ Larry Sultan, </a:t>
            </a:r>
            <a:r>
              <a:rPr lang="en-US" i="1" dirty="0"/>
              <a:t>Evidence</a:t>
            </a:r>
            <a:r>
              <a:rPr lang="en-US" dirty="0"/>
              <a:t>, 1977.</a:t>
            </a:r>
          </a:p>
        </p:txBody>
      </p:sp>
    </p:spTree>
    <p:extLst>
      <p:ext uri="{BB962C8B-B14F-4D97-AF65-F5344CB8AC3E}">
        <p14:creationId xmlns:p14="http://schemas.microsoft.com/office/powerpoint/2010/main" val="276341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B79B-46F7-104B-ADBD-D95931C8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84" y="2466362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YOUR TURN TO TELL THE STORY…</a:t>
            </a:r>
          </a:p>
        </p:txBody>
      </p:sp>
      <p:pic>
        <p:nvPicPr>
          <p:cNvPr id="3" name="Picture 2" descr="A picture containing photo, sitting, cellphone, phone&#10;&#10;Description automatically generated">
            <a:extLst>
              <a:ext uri="{FF2B5EF4-FFF2-40B4-BE49-F238E27FC236}">
                <a16:creationId xmlns:a16="http://schemas.microsoft.com/office/drawing/2014/main" id="{C3FE76AB-7D6B-3D48-A631-4C61EAE9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r="27461"/>
          <a:stretch/>
        </p:blipFill>
        <p:spPr>
          <a:xfrm>
            <a:off x="3733800" y="834415"/>
            <a:ext cx="4663301" cy="54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9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BF79-FABA-DF44-9453-12A88DF4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pc="-150" dirty="0"/>
              <a:t>Does captioning seem to enhance or disturb the authenticity of a photograph?</a:t>
            </a:r>
          </a:p>
          <a:p>
            <a:pPr marL="0" lvl="0" indent="0">
              <a:buNone/>
            </a:pPr>
            <a:endParaRPr lang="en-US" spc="-150" dirty="0"/>
          </a:p>
          <a:p>
            <a:pPr lvl="0"/>
            <a:r>
              <a:rPr lang="en-US" spc="-150" dirty="0"/>
              <a:t>Is a photograph an appropriate medium for truth telling?</a:t>
            </a:r>
          </a:p>
          <a:p>
            <a:pPr marL="0" lvl="0" indent="0">
              <a:buNone/>
            </a:pPr>
            <a:endParaRPr lang="en-US" spc="-150" dirty="0"/>
          </a:p>
          <a:p>
            <a:pPr lvl="0"/>
            <a:r>
              <a:rPr lang="en-US" spc="-150" dirty="0"/>
              <a:t>What role does the context of a photography play in understanding its meaning?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ECF4C6-10F9-BA4B-AF96-87A788A5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37556"/>
            <a:ext cx="3008313" cy="11620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2F92"/>
                </a:solidFill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415941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Macintosh PowerPoint</Application>
  <PresentationFormat>On-screen Show (4:3)</PresentationFormat>
  <Paragraphs>47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Aharoni</vt:lpstr>
      <vt:lpstr>Arial</vt:lpstr>
      <vt:lpstr>Calibri</vt:lpstr>
      <vt:lpstr>Office Theme</vt:lpstr>
      <vt:lpstr>FROM ROOFTOP TO LAPTOP</vt:lpstr>
      <vt:lpstr>The First Light Sensitive Image aka.  “photograph” </vt:lpstr>
      <vt:lpstr>Photographs are “impressed by natures hand...”      ---  William Henry Fox TalboT </vt:lpstr>
      <vt:lpstr>CIVIL WAR ERA PHOTOGRAPHY </vt:lpstr>
      <vt:lpstr>Do the images still tell the truth?</vt:lpstr>
      <vt:lpstr> WITHOUT CAPTIONS, THE MEANINGS OF PHOTOS ARE… ?? </vt:lpstr>
      <vt:lpstr>IT IS YOUR TURN TO TELL THE STORY…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2021-08-02T12:11:50Z</dcterms:modified>
</cp:coreProperties>
</file>