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t>8/13/2021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2A9B7A3-89C7-4444-BB11-FE08B3C3A3C4}"/>
              </a:ext>
            </a:extLst>
          </p:cNvPr>
          <p:cNvSpPr txBox="1">
            <a:spLocks/>
          </p:cNvSpPr>
          <p:nvPr userDrawn="1"/>
        </p:nvSpPr>
        <p:spPr>
          <a:xfrm>
            <a:off x="3124200" y="635634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Teaching About Fake News: Lesson Plans for Different Disciplines and Audiences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9684C66B-C538-404A-85C9-1E4AEB659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Search the ACRL Sandbox for more with #</a:t>
            </a:r>
            <a:r>
              <a:rPr lang="en-US" dirty="0" err="1"/>
              <a:t>fakenews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99AC4C-6278-E347-9557-E56541852D36}"/>
              </a:ext>
            </a:extLst>
          </p:cNvPr>
          <p:cNvSpPr/>
          <p:nvPr userDrawn="1"/>
        </p:nvSpPr>
        <p:spPr>
          <a:xfrm>
            <a:off x="6556248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E666A2-83BD-1341-829D-BE5B62BDE060}"/>
              </a:ext>
            </a:extLst>
          </p:cNvPr>
          <p:cNvSpPr/>
          <p:nvPr userDrawn="1"/>
        </p:nvSpPr>
        <p:spPr>
          <a:xfrm>
            <a:off x="6556248" y="6301421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05265"/>
            <a:ext cx="2895600" cy="365125"/>
          </a:xfrm>
        </p:spPr>
        <p:txBody>
          <a:bodyPr/>
          <a:lstStyle/>
          <a:p>
            <a:r>
              <a:rPr lang="en-US" dirty="0"/>
              <a:t>Teaching About Fake News: Lesson Plans for Different Disciplines and Audiences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24BDA0-E35D-4A46-B47B-77B6E095B4A9}"/>
              </a:ext>
            </a:extLst>
          </p:cNvPr>
          <p:cNvSpPr txBox="1"/>
          <p:nvPr userDrawn="1"/>
        </p:nvSpPr>
        <p:spPr>
          <a:xfrm>
            <a:off x="6553200" y="6308725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82B1F9-A70E-2E46-9F4F-A2C55B4FAA8B}"/>
              </a:ext>
            </a:extLst>
          </p:cNvPr>
          <p:cNvSpPr/>
          <p:nvPr userDrawn="1"/>
        </p:nvSpPr>
        <p:spPr>
          <a:xfrm>
            <a:off x="6364161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ABF082-2F5F-5E49-A124-55AC2F6739F9}"/>
              </a:ext>
            </a:extLst>
          </p:cNvPr>
          <p:cNvSpPr/>
          <p:nvPr userDrawn="1"/>
        </p:nvSpPr>
        <p:spPr>
          <a:xfrm>
            <a:off x="6553200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0D9DE4-FBDB-1646-94F9-CF876238B706}"/>
              </a:ext>
            </a:extLst>
          </p:cNvPr>
          <p:cNvSpPr/>
          <p:nvPr userDrawn="1"/>
        </p:nvSpPr>
        <p:spPr>
          <a:xfrm>
            <a:off x="6556248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E967F8-6155-6D47-BB87-255E1AAC2B12}"/>
              </a:ext>
            </a:extLst>
          </p:cNvPr>
          <p:cNvSpPr/>
          <p:nvPr userDrawn="1"/>
        </p:nvSpPr>
        <p:spPr>
          <a:xfrm>
            <a:off x="6553200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9FB97B-349F-D148-B20D-40574C53DDD8}"/>
              </a:ext>
            </a:extLst>
          </p:cNvPr>
          <p:cNvSpPr/>
          <p:nvPr userDrawn="1"/>
        </p:nvSpPr>
        <p:spPr>
          <a:xfrm>
            <a:off x="6400800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7B039D-F181-A446-8060-73F040205C75}"/>
              </a:ext>
            </a:extLst>
          </p:cNvPr>
          <p:cNvSpPr/>
          <p:nvPr userDrawn="1"/>
        </p:nvSpPr>
        <p:spPr>
          <a:xfrm>
            <a:off x="6556248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DAE8485-A027-7442-A042-10C70A7EBEC2}"/>
              </a:ext>
            </a:extLst>
          </p:cNvPr>
          <p:cNvSpPr/>
          <p:nvPr userDrawn="1"/>
        </p:nvSpPr>
        <p:spPr>
          <a:xfrm>
            <a:off x="6477000" y="6308127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Teaching About Fake News: Lesson Plans for Different Disciplines and Audiences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Search the ACRL Sandbox for more with #</a:t>
            </a:r>
            <a:r>
              <a:rPr lang="en-US" dirty="0" err="1"/>
              <a:t>fakenews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DA6261-D0F5-1E40-840C-41BE4379294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2" y="5323168"/>
            <a:ext cx="2298287" cy="15303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opentextbc.ca/biolog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/4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ndsci.berkeley.edu/article/0_0_0/howscienceworks_02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lancet.com/journals/lancet/article/PIIS0140-6736(97)11096-0/fulltext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nature.com/news/policy-twenty-tips-for-interpreting-scientific-claims-1.14183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ifla.org/publications/node/11174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ommons.wikimedia.org/wiki/File:How_to_Spot_Fake_News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92793-D84E-114F-802E-449F8CC240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Sound Science or Fake News?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5456B1-5C9B-8748-A950-181F55B627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Evaluating and Interpreting </a:t>
            </a:r>
          </a:p>
          <a:p>
            <a:r>
              <a:rPr lang="en-US" dirty="0"/>
              <a:t>Scientific Sources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17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scientific method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545F4C-1648-4541-8F9E-4FCD1C38BC0A}"/>
              </a:ext>
            </a:extLst>
          </p:cNvPr>
          <p:cNvSpPr txBox="1"/>
          <p:nvPr/>
        </p:nvSpPr>
        <p:spPr>
          <a:xfrm>
            <a:off x="459455" y="3195918"/>
            <a:ext cx="25160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Charles Molnar and Jane </a:t>
            </a:r>
            <a:r>
              <a:rPr lang="en-US" sz="1400" dirty="0" err="1"/>
              <a:t>Gair</a:t>
            </a:r>
            <a:r>
              <a:rPr lang="en-US" sz="1400" dirty="0"/>
              <a:t>, </a:t>
            </a:r>
            <a:r>
              <a:rPr lang="en-US" sz="1400" i="1" dirty="0"/>
              <a:t>Concepts of Biology - 1st Canadian Edition</a:t>
            </a:r>
            <a:r>
              <a:rPr lang="en-US" sz="1400" dirty="0"/>
              <a:t> (Houston, Texas: Rice University </a:t>
            </a:r>
            <a:r>
              <a:rPr lang="en-US" sz="1400" dirty="0" err="1"/>
              <a:t>OpenStax</a:t>
            </a:r>
            <a:r>
              <a:rPr lang="en-US" sz="1400" dirty="0"/>
              <a:t> College, 2013), </a:t>
            </a:r>
            <a:r>
              <a:rPr lang="en-US" sz="1400" u="sng" dirty="0">
                <a:hlinkClick r:id="rId2"/>
              </a:rPr>
              <a:t>https://opentextbc.ca/biology</a:t>
            </a:r>
            <a:endParaRPr lang="en-US" sz="1400" dirty="0"/>
          </a:p>
        </p:txBody>
      </p:sp>
      <p:pic>
        <p:nvPicPr>
          <p:cNvPr id="5" name="image1.png">
            <a:extLst>
              <a:ext uri="{FF2B5EF4-FFF2-40B4-BE49-F238E27FC236}">
                <a16:creationId xmlns:a16="http://schemas.microsoft.com/office/drawing/2014/main" id="{8F1518AC-05A0-4AD2-9E66-DBDBC197997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124200" y="1280380"/>
            <a:ext cx="3210036" cy="4639774"/>
          </a:xfrm>
          <a:prstGeom prst="rect">
            <a:avLst/>
          </a:prstGeom>
          <a:ln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11806CC-EADF-4C4A-9B1D-D07F754A8251}"/>
              </a:ext>
            </a:extLst>
          </p:cNvPr>
          <p:cNvSpPr txBox="1"/>
          <p:nvPr/>
        </p:nvSpPr>
        <p:spPr>
          <a:xfrm>
            <a:off x="5943600" y="3519083"/>
            <a:ext cx="32590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Concepts of Biology – 1</a:t>
            </a:r>
            <a:r>
              <a:rPr lang="en-US" sz="1400" i="1" baseline="30000" dirty="0"/>
              <a:t>st</a:t>
            </a:r>
            <a:r>
              <a:rPr lang="en-US" sz="1400" i="1" dirty="0"/>
              <a:t> Canadian Edition </a:t>
            </a:r>
            <a:r>
              <a:rPr lang="en-US" sz="1400" dirty="0"/>
              <a:t>is licensed under a </a:t>
            </a:r>
            <a:r>
              <a:rPr lang="en-US" sz="1400" u="sng" dirty="0">
                <a:hlinkClick r:id="rId4"/>
              </a:rPr>
              <a:t>Creative Commons Attribution 4.0 International License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1443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2.png">
            <a:extLst>
              <a:ext uri="{FF2B5EF4-FFF2-40B4-BE49-F238E27FC236}">
                <a16:creationId xmlns:a16="http://schemas.microsoft.com/office/drawing/2014/main" id="{2F4ABF45-066C-47F2-924C-875BE5A8FF6A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300971" y="1143000"/>
            <a:ext cx="4876800" cy="5187644"/>
          </a:xfrm>
          <a:prstGeom prst="rect">
            <a:avLst/>
          </a:prstGeom>
          <a:ln/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C0512B1-2810-41F1-B900-AEEB0710CC36}"/>
              </a:ext>
            </a:extLst>
          </p:cNvPr>
          <p:cNvSpPr txBox="1"/>
          <p:nvPr/>
        </p:nvSpPr>
        <p:spPr>
          <a:xfrm>
            <a:off x="158885" y="2057400"/>
            <a:ext cx="220331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“The real process of science.” Understanding Science. University of California Museum of Paleontology. 7 July 2020.  </a:t>
            </a:r>
            <a:r>
              <a:rPr lang="en-US" sz="1400" dirty="0">
                <a:hlinkClick r:id="rId3"/>
              </a:rPr>
              <a:t>https://undsci.berkeley.edu/article/0_0_0/howscienceworks_02</a:t>
            </a:r>
            <a:r>
              <a:rPr lang="en-US" sz="1400" dirty="0"/>
              <a:t>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CAF425-FAE9-4325-BF80-C59CCEDBD365}"/>
              </a:ext>
            </a:extLst>
          </p:cNvPr>
          <p:cNvSpPr txBox="1"/>
          <p:nvPr/>
        </p:nvSpPr>
        <p:spPr>
          <a:xfrm>
            <a:off x="6864485" y="2057400"/>
            <a:ext cx="22795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©2020 by The University of California Museum of Paleontology, Berkeley, and the Regents of the University of California. Used with permission.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5E818D7-A692-45E4-B318-D8162DAE0443}"/>
              </a:ext>
            </a:extLst>
          </p:cNvPr>
          <p:cNvSpPr/>
          <p:nvPr/>
        </p:nvSpPr>
        <p:spPr>
          <a:xfrm>
            <a:off x="495300" y="363141"/>
            <a:ext cx="81534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400" dirty="0"/>
              <a:t>A more complex picture of scientific research</a:t>
            </a:r>
          </a:p>
        </p:txBody>
      </p:sp>
    </p:spTree>
    <p:extLst>
      <p:ext uri="{BB962C8B-B14F-4D97-AF65-F5344CB8AC3E}">
        <p14:creationId xmlns:p14="http://schemas.microsoft.com/office/powerpoint/2010/main" val="1654503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39741-FE6F-9840-9064-16C9D57A2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" y="457200"/>
            <a:ext cx="8704143" cy="1066800"/>
          </a:xfrm>
        </p:spPr>
        <p:txBody>
          <a:bodyPr>
            <a:noAutofit/>
          </a:bodyPr>
          <a:lstStyle/>
          <a:p>
            <a:r>
              <a:rPr lang="en-US" sz="3400" dirty="0"/>
              <a:t>An example of problematic scientific research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4AF32E-67DB-4FDF-B551-F1CA78A723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736" y="1524000"/>
            <a:ext cx="4016575" cy="546858"/>
          </a:xfrm>
          <a:prstGeom prst="rect">
            <a:avLst/>
          </a:prstGeom>
        </p:spPr>
      </p:pic>
      <p:pic>
        <p:nvPicPr>
          <p:cNvPr id="6" name="Content Placeholder 3">
            <a:hlinkClick r:id="rId3"/>
            <a:extLst>
              <a:ext uri="{FF2B5EF4-FFF2-40B4-BE49-F238E27FC236}">
                <a16:creationId xmlns:a16="http://schemas.microsoft.com/office/drawing/2014/main" id="{F93A8802-BAD9-4EF4-B966-36D472BCED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19928" y="1981200"/>
            <a:ext cx="8704143" cy="246044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1DBDAA3-B7CD-4AC2-AD51-B8A379B1D4D4}"/>
              </a:ext>
            </a:extLst>
          </p:cNvPr>
          <p:cNvSpPr/>
          <p:nvPr/>
        </p:nvSpPr>
        <p:spPr>
          <a:xfrm>
            <a:off x="457200" y="4572000"/>
            <a:ext cx="86985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https://www.thelancet.com/journals/lancet/article/PIIS0140-6736(97)11096-0/fulltext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158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4E5C8-84B5-5048-9CC5-59CC8F6B0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the Wakefield article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D5546AB-B55B-4C0A-BF81-C840DACB1481}"/>
              </a:ext>
            </a:extLst>
          </p:cNvPr>
          <p:cNvSpPr txBox="1">
            <a:spLocks/>
          </p:cNvSpPr>
          <p:nvPr/>
        </p:nvSpPr>
        <p:spPr>
          <a:xfrm>
            <a:off x="609600" y="1442052"/>
            <a:ext cx="8077200" cy="38919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/>
              <a:t>What elements make this article seem scientifically credible?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What elements make this article seem </a:t>
            </a:r>
            <a:r>
              <a:rPr lang="en-US" b="0" u="sng" dirty="0"/>
              <a:t>not</a:t>
            </a:r>
            <a:r>
              <a:rPr lang="en-US" b="0" dirty="0"/>
              <a:t> so credible?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412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66315AC-4809-45BB-BAEB-DBDDC9721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55862"/>
            <a:ext cx="81534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Scientific research makes its way </a:t>
            </a:r>
            <a:br>
              <a:rPr lang="en-US" dirty="0"/>
            </a:br>
            <a:r>
              <a:rPr lang="en-US" dirty="0"/>
              <a:t>into popular media and social media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C3620B39-1423-4A49-B94D-7D66E470272B}"/>
              </a:ext>
            </a:extLst>
          </p:cNvPr>
          <p:cNvSpPr txBox="1">
            <a:spLocks/>
          </p:cNvSpPr>
          <p:nvPr/>
        </p:nvSpPr>
        <p:spPr>
          <a:xfrm>
            <a:off x="228600" y="1755531"/>
            <a:ext cx="9067801" cy="3346937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/>
              <a:t>Your group will examine</a:t>
            </a:r>
            <a:r>
              <a:rPr lang="en-US" dirty="0"/>
              <a:t> one of the following sources related to vaccines:</a:t>
            </a:r>
          </a:p>
          <a:p>
            <a:pPr lvl="1"/>
            <a:r>
              <a:rPr lang="en-US" dirty="0"/>
              <a:t>A magazine article</a:t>
            </a:r>
          </a:p>
          <a:p>
            <a:pPr lvl="1"/>
            <a:r>
              <a:rPr lang="en-US" dirty="0"/>
              <a:t>A website</a:t>
            </a:r>
          </a:p>
          <a:p>
            <a:pPr lvl="1"/>
            <a:r>
              <a:rPr lang="en-US" dirty="0"/>
              <a:t>A Facebook page</a:t>
            </a:r>
          </a:p>
          <a:p>
            <a:pPr lvl="1"/>
            <a:r>
              <a:rPr lang="en-US" dirty="0"/>
              <a:t>A series of tweets</a:t>
            </a:r>
            <a:br>
              <a:rPr lang="en-US" dirty="0"/>
            </a:br>
            <a:endParaRPr lang="en-US" dirty="0"/>
          </a:p>
          <a:p>
            <a:pPr marL="0" indent="0">
              <a:buFont typeface="Arial" pitchFamily="34" charset="0"/>
              <a:buNone/>
            </a:pPr>
            <a:r>
              <a:rPr lang="en-US" b="1" dirty="0"/>
              <a:t>Answer these questions:</a:t>
            </a:r>
          </a:p>
          <a:p>
            <a:r>
              <a:rPr lang="en-US" dirty="0"/>
              <a:t>What is the main point the author (or authors) is trying to get across?</a:t>
            </a:r>
          </a:p>
          <a:p>
            <a:r>
              <a:rPr lang="en-US" dirty="0"/>
              <a:t>Does the author refer to scientific research studies to support this point?</a:t>
            </a:r>
          </a:p>
          <a:p>
            <a:r>
              <a:rPr lang="en-US" dirty="0"/>
              <a:t>What elements make the source seem more credible / less credible?</a:t>
            </a:r>
          </a:p>
        </p:txBody>
      </p:sp>
    </p:spTree>
    <p:extLst>
      <p:ext uri="{BB962C8B-B14F-4D97-AF65-F5344CB8AC3E}">
        <p14:creationId xmlns:p14="http://schemas.microsoft.com/office/powerpoint/2010/main" val="3455398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8E490-7558-4E22-B8A2-26D0FDF0CB71}"/>
              </a:ext>
            </a:extLst>
          </p:cNvPr>
          <p:cNvSpPr txBox="1">
            <a:spLocks/>
          </p:cNvSpPr>
          <p:nvPr/>
        </p:nvSpPr>
        <p:spPr>
          <a:xfrm>
            <a:off x="-685800" y="325163"/>
            <a:ext cx="10515600" cy="13255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Tips for evaluating scientific claims</a:t>
            </a:r>
          </a:p>
        </p:txBody>
      </p:sp>
      <p:pic>
        <p:nvPicPr>
          <p:cNvPr id="3" name="Content Placeholder 3">
            <a:hlinkClick r:id="rId2"/>
            <a:extLst>
              <a:ext uri="{FF2B5EF4-FFF2-40B4-BE49-F238E27FC236}">
                <a16:creationId xmlns:a16="http://schemas.microsoft.com/office/drawing/2014/main" id="{65954A92-CCCB-4EAE-835D-B498B51178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6431" y="1371600"/>
            <a:ext cx="6471138" cy="32355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89DDD93-88A8-4E18-A6B6-169E084D0D93}"/>
              </a:ext>
            </a:extLst>
          </p:cNvPr>
          <p:cNvSpPr/>
          <p:nvPr/>
        </p:nvSpPr>
        <p:spPr>
          <a:xfrm>
            <a:off x="228600" y="4800600"/>
            <a:ext cx="91674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https://www.nature.com/news/policy-twenty-tips-for-interpreting-scientific-claims-1.14183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417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E498F42-C0FB-499A-9E6C-A4DAF6FDA8E2}"/>
              </a:ext>
            </a:extLst>
          </p:cNvPr>
          <p:cNvSpPr txBox="1">
            <a:spLocks/>
          </p:cNvSpPr>
          <p:nvPr/>
        </p:nvSpPr>
        <p:spPr>
          <a:xfrm>
            <a:off x="-685800" y="76200"/>
            <a:ext cx="10515600" cy="13255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Tips for evaluating all sorts of claims</a:t>
            </a:r>
          </a:p>
        </p:txBody>
      </p:sp>
      <p:pic>
        <p:nvPicPr>
          <p:cNvPr id="6" name="Picture 2" descr="https://speakingofresearch.files.wordpress.com/2019/04/fake-news-infographic.png">
            <a:hlinkClick r:id="rId2"/>
            <a:extLst>
              <a:ext uri="{FF2B5EF4-FFF2-40B4-BE49-F238E27FC236}">
                <a16:creationId xmlns:a16="http://schemas.microsoft.com/office/drawing/2014/main" id="{488F60E8-7CF4-4998-9A14-F1036E004F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888044"/>
            <a:ext cx="3985846" cy="5314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DE6FBAD-F629-4C77-8CB6-6B6FD1AB3243}"/>
              </a:ext>
            </a:extLst>
          </p:cNvPr>
          <p:cNvSpPr txBox="1"/>
          <p:nvPr/>
        </p:nvSpPr>
        <p:spPr>
          <a:xfrm>
            <a:off x="6934200" y="2538126"/>
            <a:ext cx="1676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</a:t>
            </a:r>
            <a:endParaRPr lang="en-US" sz="1400" dirty="0">
              <a:hlinkClick r:id="rId2"/>
            </a:endParaRPr>
          </a:p>
          <a:p>
            <a:r>
              <a:rPr lang="en-US" sz="1400" dirty="0">
                <a:hlinkClick r:id="rId2"/>
              </a:rPr>
              <a:t>https://www.ifla.org/publications/node/11174</a:t>
            </a:r>
            <a:r>
              <a:rPr lang="en-US" sz="1400" dirty="0"/>
              <a:t> licensed under the </a:t>
            </a:r>
            <a:r>
              <a:rPr lang="en-US" sz="1400" dirty="0">
                <a:hlinkClick r:id="rId4"/>
              </a:rPr>
              <a:t>Creative Commons Attribution 4.0 International license</a:t>
            </a:r>
            <a:r>
              <a:rPr lang="en-US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3971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312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Sound Science or Fake News? </vt:lpstr>
      <vt:lpstr>The scientific method</vt:lpstr>
      <vt:lpstr>PowerPoint Presentation</vt:lpstr>
      <vt:lpstr>An example of problematic scientific research</vt:lpstr>
      <vt:lpstr>Evaluating the Wakefield article</vt:lpstr>
      <vt:lpstr>Scientific research makes its way  into popular media and social media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2012-08-24T00:53:15Z</dcterms:created>
  <dcterms:modified xsi:type="dcterms:W3CDTF">2021-08-13T16:22:17Z</dcterms:modified>
</cp:coreProperties>
</file>