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8"/>
  </p:notesMasterIdLst>
  <p:sldIdLst>
    <p:sldId id="261" r:id="rId2"/>
    <p:sldId id="262" r:id="rId3"/>
    <p:sldId id="270" r:id="rId4"/>
    <p:sldId id="271" r:id="rId5"/>
    <p:sldId id="272" r:id="rId6"/>
    <p:sldId id="27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32"/>
  </p:normalViewPr>
  <p:slideViewPr>
    <p:cSldViewPr>
      <p:cViewPr varScale="1">
        <p:scale>
          <a:sx n="118" d="100"/>
          <a:sy n="118" d="100"/>
        </p:scale>
        <p:origin x="1738" y="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FE861C-486B-4E18-A0E9-A790238A915C}" type="datetimeFigureOut">
              <a:rPr lang="en-US" smtClean="0"/>
              <a:t>7/20/2021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11066-0135-4CAA-8AD4-89A97190AC0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 name="Footer Placeholder 4">
            <a:extLst>
              <a:ext uri="{FF2B5EF4-FFF2-40B4-BE49-F238E27FC236}">
                <a16:creationId xmlns:a16="http://schemas.microsoft.com/office/drawing/2014/main" id="{22A9B7A3-89C7-4444-BB11-FE08B3C3A3C4}"/>
              </a:ext>
            </a:extLst>
          </p:cNvPr>
          <p:cNvSpPr txBox="1">
            <a:spLocks/>
          </p:cNvSpPr>
          <p:nvPr userDrawn="1"/>
        </p:nvSpPr>
        <p:spPr>
          <a:xfrm>
            <a:off x="3124200" y="6356349"/>
            <a:ext cx="2895600" cy="365125"/>
          </a:xfrm>
          <a:prstGeom prst="rect">
            <a:avLst/>
          </a:prstGeom>
        </p:spPr>
        <p:txBody>
          <a:bodyPr vert="horz" lIns="91440" tIns="45720" rIns="91440" bIns="45720" rtlCol="0" anchor="ctr"/>
          <a:lstStyle>
            <a:defPPr>
              <a:defRPr lang="en-US"/>
            </a:defPPr>
            <a:lvl1pPr marL="0" algn="ctr" defTabSz="914400" rtl="0" eaLnBrk="1" latinLnBrk="0" hangingPunct="1">
              <a:defRPr sz="1200" i="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a:t>Teaching About Fake News: Lesson Plans for Different Disciplines and Audiences</a:t>
            </a:r>
          </a:p>
        </p:txBody>
      </p:sp>
      <p:sp>
        <p:nvSpPr>
          <p:cNvPr id="19" name="Slide Number Placeholder 5">
            <a:extLst>
              <a:ext uri="{FF2B5EF4-FFF2-40B4-BE49-F238E27FC236}">
                <a16:creationId xmlns:a16="http://schemas.microsoft.com/office/drawing/2014/main" id="{9684C66B-C538-404A-85C9-1E4AEB65978B}"/>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E299AC4C-6278-E347-9557-E56541852D3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25E666A2-83BD-1341-829D-BE5B62BDE060}"/>
              </a:ext>
            </a:extLst>
          </p:cNvPr>
          <p:cNvSpPr/>
          <p:nvPr userDrawn="1"/>
        </p:nvSpPr>
        <p:spPr>
          <a:xfrm>
            <a:off x="6556248" y="6301421"/>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a:xfrm>
            <a:off x="3124200" y="6405265"/>
            <a:ext cx="2895600" cy="365125"/>
          </a:xfrm>
        </p:spPr>
        <p:txBody>
          <a:bodyPr/>
          <a:lstStyle/>
          <a:p>
            <a:r>
              <a:rPr lang="en-US" dirty="0"/>
              <a:t>Teaching About Fake News: Lesson Plans for Different Disciplines and Audiences</a:t>
            </a:r>
          </a:p>
          <a:p>
            <a:endParaRPr lang="en-US" dirty="0"/>
          </a:p>
        </p:txBody>
      </p:sp>
      <p:sp>
        <p:nvSpPr>
          <p:cNvPr id="8" name="TextBox 7">
            <a:extLst>
              <a:ext uri="{FF2B5EF4-FFF2-40B4-BE49-F238E27FC236}">
                <a16:creationId xmlns:a16="http://schemas.microsoft.com/office/drawing/2014/main" id="{EE24BDA0-E35D-4A46-B47B-77B6E095B4A9}"/>
              </a:ext>
            </a:extLst>
          </p:cNvPr>
          <p:cNvSpPr txBox="1"/>
          <p:nvPr userDrawn="1"/>
        </p:nvSpPr>
        <p:spPr>
          <a:xfrm>
            <a:off x="6553200" y="6308725"/>
            <a:ext cx="2133600" cy="461665"/>
          </a:xfrm>
          <a:prstGeom prst="rect">
            <a:avLst/>
          </a:prstGeom>
          <a:noFill/>
        </p:spPr>
        <p:txBody>
          <a:bodyPr wrap="square" rtlCol="0">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endParaRPr lang="en-US"/>
          </a:p>
        </p:txBody>
      </p:sp>
      <p:sp>
        <p:nvSpPr>
          <p:cNvPr id="7" name="Rectangle 6">
            <a:extLst>
              <a:ext uri="{FF2B5EF4-FFF2-40B4-BE49-F238E27FC236}">
                <a16:creationId xmlns:a16="http://schemas.microsoft.com/office/drawing/2014/main" id="{5082B1F9-A70E-2E46-9F4F-A2C55B4FAA8B}"/>
              </a:ext>
            </a:extLst>
          </p:cNvPr>
          <p:cNvSpPr/>
          <p:nvPr userDrawn="1"/>
        </p:nvSpPr>
        <p:spPr>
          <a:xfrm>
            <a:off x="6364161"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C1ABF082-2F5F-5E49-A124-55AC2F6739F9}"/>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p>
            <a:endParaRPr lang="en-US"/>
          </a:p>
        </p:txBody>
      </p:sp>
      <p:sp>
        <p:nvSpPr>
          <p:cNvPr id="10" name="Rectangle 9">
            <a:extLst>
              <a:ext uri="{FF2B5EF4-FFF2-40B4-BE49-F238E27FC236}">
                <a16:creationId xmlns:a16="http://schemas.microsoft.com/office/drawing/2014/main" id="{DB0D9DE4-FBDB-1646-94F9-CF876238B706}"/>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p>
            <a:endParaRPr lang="en-US"/>
          </a:p>
        </p:txBody>
      </p:sp>
      <p:sp>
        <p:nvSpPr>
          <p:cNvPr id="6" name="Rectangle 5">
            <a:extLst>
              <a:ext uri="{FF2B5EF4-FFF2-40B4-BE49-F238E27FC236}">
                <a16:creationId xmlns:a16="http://schemas.microsoft.com/office/drawing/2014/main" id="{A5E967F8-6155-6D47-BB87-255E1AAC2B12}"/>
              </a:ext>
            </a:extLst>
          </p:cNvPr>
          <p:cNvSpPr/>
          <p:nvPr userDrawn="1"/>
        </p:nvSpPr>
        <p:spPr>
          <a:xfrm>
            <a:off x="65532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a:p>
        </p:txBody>
      </p:sp>
      <p:sp>
        <p:nvSpPr>
          <p:cNvPr id="5" name="Rectangle 4">
            <a:extLst>
              <a:ext uri="{FF2B5EF4-FFF2-40B4-BE49-F238E27FC236}">
                <a16:creationId xmlns:a16="http://schemas.microsoft.com/office/drawing/2014/main" id="{279FB97B-349F-D148-B20D-40574C53DDD8}"/>
              </a:ext>
            </a:extLst>
          </p:cNvPr>
          <p:cNvSpPr/>
          <p:nvPr userDrawn="1"/>
        </p:nvSpPr>
        <p:spPr>
          <a:xfrm>
            <a:off x="6400800"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837B039D-F181-A446-8060-73F040205C75}"/>
              </a:ext>
            </a:extLst>
          </p:cNvPr>
          <p:cNvSpPr/>
          <p:nvPr userDrawn="1"/>
        </p:nvSpPr>
        <p:spPr>
          <a:xfrm>
            <a:off x="6556248" y="6308079"/>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8" name="Rectangle 7">
            <a:extLst>
              <a:ext uri="{FF2B5EF4-FFF2-40B4-BE49-F238E27FC236}">
                <a16:creationId xmlns:a16="http://schemas.microsoft.com/office/drawing/2014/main" id="{BDAE8485-A027-7442-A042-10C70A7EBEC2}"/>
              </a:ext>
            </a:extLst>
          </p:cNvPr>
          <p:cNvSpPr/>
          <p:nvPr userDrawn="1"/>
        </p:nvSpPr>
        <p:spPr>
          <a:xfrm>
            <a:off x="6477000" y="6308127"/>
            <a:ext cx="2130552" cy="461665"/>
          </a:xfrm>
          <a:prstGeom prst="rect">
            <a:avLst/>
          </a:prstGeom>
        </p:spPr>
        <p:txBody>
          <a:bodyPr>
            <a:spAutoFit/>
          </a:bodyPr>
          <a:lstStyle/>
          <a:p>
            <a:pPr algn="r"/>
            <a:r>
              <a:rPr lang="en-US" sz="1200" baseline="0" dirty="0">
                <a:solidFill>
                  <a:schemeClr val="tx1">
                    <a:lumMod val="50000"/>
                    <a:lumOff val="50000"/>
                  </a:schemeClr>
                </a:solidFill>
              </a:rPr>
              <a:t>Search the ACRL Sandbox for more lessons with #</a:t>
            </a:r>
            <a:r>
              <a:rPr lang="en-US" sz="1200" baseline="0" dirty="0" err="1">
                <a:solidFill>
                  <a:schemeClr val="tx1">
                    <a:lumMod val="50000"/>
                    <a:lumOff val="50000"/>
                  </a:schemeClr>
                </a:solidFill>
              </a:rPr>
              <a:t>fakenews</a:t>
            </a:r>
            <a:endParaRPr lang="en-US" sz="1200" baseline="0" dirty="0">
              <a:solidFill>
                <a:schemeClr val="tx1">
                  <a:lumMod val="50000"/>
                  <a:lumOff val="50000"/>
                </a:scheme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i="1">
                <a:solidFill>
                  <a:schemeClr val="tx1">
                    <a:tint val="75000"/>
                  </a:schemeClr>
                </a:solidFill>
              </a:defRPr>
            </a:lvl1pPr>
          </a:lstStyle>
          <a:p>
            <a:r>
              <a:rPr lang="en-US" dirty="0"/>
              <a:t>Teaching About Fake News: Lesson Plans for Different Disciplines and Audiences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a:t>Search the ACRL Sandbox for more with #</a:t>
            </a:r>
            <a:r>
              <a:rPr lang="en-US" dirty="0" err="1"/>
              <a:t>fakenews</a:t>
            </a:r>
            <a:endParaRPr lang="en-US" dirty="0"/>
          </a:p>
        </p:txBody>
      </p:sp>
      <p:pic>
        <p:nvPicPr>
          <p:cNvPr id="8" name="Picture 7">
            <a:extLst>
              <a:ext uri="{FF2B5EF4-FFF2-40B4-BE49-F238E27FC236}">
                <a16:creationId xmlns:a16="http://schemas.microsoft.com/office/drawing/2014/main" id="{6EDA6261-D0F5-1E40-840C-41BE4379294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4962" y="5323168"/>
            <a:ext cx="2298287" cy="153035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drive.google.com/drive/folders/1bC3tutweF-0-L8miS09d93Emx9_YSage?usp=shar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492793-D84E-114F-802E-449F8CC24023}"/>
              </a:ext>
            </a:extLst>
          </p:cNvPr>
          <p:cNvSpPr>
            <a:spLocks noGrp="1"/>
          </p:cNvSpPr>
          <p:nvPr>
            <p:ph type="ctrTitle"/>
          </p:nvPr>
        </p:nvSpPr>
        <p:spPr>
          <a:xfrm>
            <a:off x="762000" y="379412"/>
            <a:ext cx="7772400" cy="1679575"/>
          </a:xfrm>
        </p:spPr>
        <p:txBody>
          <a:bodyPr>
            <a:normAutofit/>
          </a:bodyPr>
          <a:lstStyle/>
          <a:p>
            <a:r>
              <a:rPr lang="en-US" b="1" dirty="0"/>
              <a:t>MEMES are not fact! </a:t>
            </a:r>
            <a:br>
              <a:rPr lang="en-US" b="1" dirty="0"/>
            </a:br>
            <a:r>
              <a:rPr lang="en-US" b="1" dirty="0"/>
              <a:t>[Your title here]</a:t>
            </a:r>
            <a:endParaRPr lang="en-US" dirty="0"/>
          </a:p>
        </p:txBody>
      </p:sp>
      <p:sp>
        <p:nvSpPr>
          <p:cNvPr id="3" name="Subtitle 2">
            <a:extLst>
              <a:ext uri="{FF2B5EF4-FFF2-40B4-BE49-F238E27FC236}">
                <a16:creationId xmlns:a16="http://schemas.microsoft.com/office/drawing/2014/main" id="{AA5456B1-5C9B-8748-A950-181F55B627A0}"/>
              </a:ext>
            </a:extLst>
          </p:cNvPr>
          <p:cNvSpPr>
            <a:spLocks noGrp="1"/>
          </p:cNvSpPr>
          <p:nvPr>
            <p:ph type="subTitle" idx="1"/>
          </p:nvPr>
        </p:nvSpPr>
        <p:spPr>
          <a:xfrm>
            <a:off x="1295400" y="2362200"/>
            <a:ext cx="6400800" cy="1752600"/>
          </a:xfrm>
        </p:spPr>
        <p:txBody>
          <a:bodyPr/>
          <a:lstStyle/>
          <a:p>
            <a:r>
              <a:rPr lang="en-US" dirty="0"/>
              <a:t>Instructor Information Here</a:t>
            </a:r>
          </a:p>
        </p:txBody>
      </p:sp>
      <p:pic>
        <p:nvPicPr>
          <p:cNvPr id="5" name="Picture 4" descr="A group of people walking down a street&#10;&#10;Description automatically generated with low confidence">
            <a:extLst>
              <a:ext uri="{FF2B5EF4-FFF2-40B4-BE49-F238E27FC236}">
                <a16:creationId xmlns:a16="http://schemas.microsoft.com/office/drawing/2014/main" id="{9B30C4FD-4218-49C6-A296-D19C50477F4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2212" y="3238500"/>
            <a:ext cx="4371975" cy="2914650"/>
          </a:xfrm>
          <a:prstGeom prst="rect">
            <a:avLst/>
          </a:prstGeom>
        </p:spPr>
      </p:pic>
    </p:spTree>
    <p:extLst>
      <p:ext uri="{BB962C8B-B14F-4D97-AF65-F5344CB8AC3E}">
        <p14:creationId xmlns:p14="http://schemas.microsoft.com/office/powerpoint/2010/main" val="390217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714-F2EB-594C-B750-91380FBA8CA8}"/>
              </a:ext>
            </a:extLst>
          </p:cNvPr>
          <p:cNvSpPr>
            <a:spLocks noGrp="1"/>
          </p:cNvSpPr>
          <p:nvPr>
            <p:ph type="title"/>
          </p:nvPr>
        </p:nvSpPr>
        <p:spPr/>
        <p:txBody>
          <a:bodyPr/>
          <a:lstStyle/>
          <a:p>
            <a:r>
              <a:rPr lang="en-US" dirty="0"/>
              <a:t>LEARNING OUTCOMES</a:t>
            </a:r>
          </a:p>
        </p:txBody>
      </p:sp>
      <p:sp>
        <p:nvSpPr>
          <p:cNvPr id="3" name="Content Placeholder 2">
            <a:extLst>
              <a:ext uri="{FF2B5EF4-FFF2-40B4-BE49-F238E27FC236}">
                <a16:creationId xmlns:a16="http://schemas.microsoft.com/office/drawing/2014/main" id="{32156EB9-9719-4346-BA50-6349269256C7}"/>
              </a:ext>
            </a:extLst>
          </p:cNvPr>
          <p:cNvSpPr>
            <a:spLocks noGrp="1"/>
          </p:cNvSpPr>
          <p:nvPr>
            <p:ph idx="1"/>
          </p:nvPr>
        </p:nvSpPr>
        <p:spPr/>
        <p:txBody>
          <a:bodyPr/>
          <a:lstStyle/>
          <a:p>
            <a:r>
              <a:rPr lang="en-US" dirty="0"/>
              <a:t>We will define memes and internet memes</a:t>
            </a:r>
          </a:p>
          <a:p>
            <a:r>
              <a:rPr lang="en-US" dirty="0"/>
              <a:t>We will be able to identify the informational elements contained in a meme</a:t>
            </a:r>
          </a:p>
          <a:p>
            <a:pPr lvl="0"/>
            <a:r>
              <a:rPr lang="en-US" dirty="0"/>
              <a:t>We will be able to analyze the purpose and impact of the information or misinformation contained in memes</a:t>
            </a:r>
          </a:p>
          <a:p>
            <a:endParaRPr lang="en-US" dirty="0"/>
          </a:p>
        </p:txBody>
      </p:sp>
    </p:spTree>
    <p:extLst>
      <p:ext uri="{BB962C8B-B14F-4D97-AF65-F5344CB8AC3E}">
        <p14:creationId xmlns:p14="http://schemas.microsoft.com/office/powerpoint/2010/main" val="221443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BD44D1-9142-4D91-98EA-DDA3DBFE7D66}"/>
              </a:ext>
            </a:extLst>
          </p:cNvPr>
          <p:cNvSpPr>
            <a:spLocks noGrp="1"/>
          </p:cNvSpPr>
          <p:nvPr>
            <p:ph type="title"/>
          </p:nvPr>
        </p:nvSpPr>
        <p:spPr>
          <a:xfrm>
            <a:off x="457200" y="160337"/>
            <a:ext cx="8229600" cy="754063"/>
          </a:xfrm>
        </p:spPr>
        <p:txBody>
          <a:bodyPr>
            <a:normAutofit fontScale="90000"/>
          </a:bodyPr>
          <a:lstStyle/>
          <a:p>
            <a:r>
              <a:rPr lang="en-US" dirty="0"/>
              <a:t>History of Memes</a:t>
            </a:r>
          </a:p>
        </p:txBody>
      </p:sp>
      <p:sp>
        <p:nvSpPr>
          <p:cNvPr id="3" name="Content Placeholder 2">
            <a:extLst>
              <a:ext uri="{FF2B5EF4-FFF2-40B4-BE49-F238E27FC236}">
                <a16:creationId xmlns:a16="http://schemas.microsoft.com/office/drawing/2014/main" id="{7C892F39-19A6-4BF7-8BFF-A8C6C533AD55}"/>
              </a:ext>
            </a:extLst>
          </p:cNvPr>
          <p:cNvSpPr>
            <a:spLocks noGrp="1"/>
          </p:cNvSpPr>
          <p:nvPr>
            <p:ph idx="1"/>
          </p:nvPr>
        </p:nvSpPr>
        <p:spPr>
          <a:xfrm>
            <a:off x="457200" y="1166018"/>
            <a:ext cx="8534400" cy="4525963"/>
          </a:xfrm>
        </p:spPr>
        <p:txBody>
          <a:bodyPr>
            <a:normAutofit fontScale="77500" lnSpcReduction="20000"/>
          </a:bodyPr>
          <a:lstStyle/>
          <a:p>
            <a:r>
              <a:rPr lang="en-US" dirty="0"/>
              <a:t>In his 1976 book “The Selfish Gene”, Richard Dawkins coined the word ‘meme.’  </a:t>
            </a:r>
          </a:p>
          <a:p>
            <a:r>
              <a:rPr lang="en-US" dirty="0"/>
              <a:t>Dawkins defines memes as “units of culture that spread from person to person by means of copying or imitation.” </a:t>
            </a:r>
          </a:p>
          <a:p>
            <a:r>
              <a:rPr lang="en-US" dirty="0"/>
              <a:t>Keith Henson, defines them as “replicating information patterns: ways to do things, learned elements of culture, beliefs or ideas.” </a:t>
            </a:r>
          </a:p>
          <a:p>
            <a:r>
              <a:rPr lang="en-US" dirty="0"/>
              <a:t>Memes can come in a variety of forms, images, text, phrases, stories, and now video and audio clips. </a:t>
            </a:r>
          </a:p>
          <a:p>
            <a:r>
              <a:rPr lang="en-US" dirty="0"/>
              <a:t>Examples of memes can be found long before the Internet</a:t>
            </a:r>
          </a:p>
          <a:p>
            <a:pPr lvl="1"/>
            <a:r>
              <a:rPr lang="en-US" dirty="0"/>
              <a:t>“Kilroy was here”</a:t>
            </a:r>
          </a:p>
          <a:p>
            <a:pPr lvl="1"/>
            <a:r>
              <a:rPr lang="en-US" dirty="0"/>
              <a:t>“What, me worry?”</a:t>
            </a:r>
          </a:p>
          <a:p>
            <a:endParaRPr lang="en-US" dirty="0"/>
          </a:p>
        </p:txBody>
      </p:sp>
    </p:spTree>
    <p:extLst>
      <p:ext uri="{BB962C8B-B14F-4D97-AF65-F5344CB8AC3E}">
        <p14:creationId xmlns:p14="http://schemas.microsoft.com/office/powerpoint/2010/main" val="2969037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65223A-AE28-4BB3-94B6-DDA4369246F6}"/>
              </a:ext>
            </a:extLst>
          </p:cNvPr>
          <p:cNvSpPr>
            <a:spLocks noGrp="1"/>
          </p:cNvSpPr>
          <p:nvPr>
            <p:ph type="title"/>
          </p:nvPr>
        </p:nvSpPr>
        <p:spPr>
          <a:xfrm>
            <a:off x="457200" y="152400"/>
            <a:ext cx="8229600" cy="792162"/>
          </a:xfrm>
        </p:spPr>
        <p:txBody>
          <a:bodyPr/>
          <a:lstStyle/>
          <a:p>
            <a:r>
              <a:rPr lang="en-US" dirty="0"/>
              <a:t>Internet Memes</a:t>
            </a:r>
          </a:p>
        </p:txBody>
      </p:sp>
      <p:sp>
        <p:nvSpPr>
          <p:cNvPr id="3" name="Content Placeholder 2">
            <a:extLst>
              <a:ext uri="{FF2B5EF4-FFF2-40B4-BE49-F238E27FC236}">
                <a16:creationId xmlns:a16="http://schemas.microsoft.com/office/drawing/2014/main" id="{97B4346B-CC94-42E3-9727-21C56BEA4EC0}"/>
              </a:ext>
            </a:extLst>
          </p:cNvPr>
          <p:cNvSpPr>
            <a:spLocks noGrp="1"/>
          </p:cNvSpPr>
          <p:nvPr>
            <p:ph idx="1"/>
          </p:nvPr>
        </p:nvSpPr>
        <p:spPr>
          <a:xfrm>
            <a:off x="466928" y="1066800"/>
            <a:ext cx="8229600" cy="5029200"/>
          </a:xfrm>
        </p:spPr>
        <p:txBody>
          <a:bodyPr>
            <a:normAutofit fontScale="62500" lnSpcReduction="20000"/>
          </a:bodyPr>
          <a:lstStyle/>
          <a:p>
            <a:r>
              <a:rPr lang="en-US" sz="3600" dirty="0"/>
              <a:t>Online memes have been in the conversation around the Internet since it first came onto the scene in the early 1990s. </a:t>
            </a:r>
          </a:p>
          <a:p>
            <a:r>
              <a:rPr lang="en-US" sz="3600" dirty="0"/>
              <a:t>Internet memes take various forms - from new words, spellings, and phrases (lolcats) to images (Willy Wonka leaning on his hand, the cat and the woman screaming at each other), to animated gifs (Forest Gump waving), to short videos (</a:t>
            </a:r>
            <a:r>
              <a:rPr lang="en-US" sz="3600" dirty="0" err="1"/>
              <a:t>Rickrolling</a:t>
            </a:r>
            <a:r>
              <a:rPr lang="en-US" sz="3600" dirty="0"/>
              <a:t>, anyone?) these small pieces of culture are perfectly designed for the electronic environment.</a:t>
            </a:r>
          </a:p>
          <a:p>
            <a:r>
              <a:rPr lang="en-US" sz="3600" dirty="0"/>
              <a:t>They are no longer organic ideas that are transmitted culturally, but they are now manufactured intentionally by people or organizations attempting to control what you think.</a:t>
            </a:r>
          </a:p>
          <a:p>
            <a:r>
              <a:rPr lang="en-US" sz="3600" dirty="0"/>
              <a:t>These memes are appearing on every social media platform, from Instagram to Pinterest to Reddit! Not just on Facebook!</a:t>
            </a:r>
          </a:p>
          <a:p>
            <a:endParaRPr lang="en-US" dirty="0"/>
          </a:p>
        </p:txBody>
      </p:sp>
    </p:spTree>
    <p:extLst>
      <p:ext uri="{BB962C8B-B14F-4D97-AF65-F5344CB8AC3E}">
        <p14:creationId xmlns:p14="http://schemas.microsoft.com/office/powerpoint/2010/main" val="4249661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F454-351D-4948-9633-5273B2AC323B}"/>
              </a:ext>
            </a:extLst>
          </p:cNvPr>
          <p:cNvSpPr>
            <a:spLocks noGrp="1"/>
          </p:cNvSpPr>
          <p:nvPr>
            <p:ph type="title"/>
          </p:nvPr>
        </p:nvSpPr>
        <p:spPr>
          <a:xfrm>
            <a:off x="457200" y="34047"/>
            <a:ext cx="8229600" cy="956553"/>
          </a:xfrm>
        </p:spPr>
        <p:txBody>
          <a:bodyPr/>
          <a:lstStyle/>
          <a:p>
            <a:r>
              <a:rPr lang="en-US" dirty="0"/>
              <a:t>Activity (20-25 minutes)</a:t>
            </a:r>
          </a:p>
        </p:txBody>
      </p:sp>
      <p:sp>
        <p:nvSpPr>
          <p:cNvPr id="3" name="Content Placeholder 2">
            <a:extLst>
              <a:ext uri="{FF2B5EF4-FFF2-40B4-BE49-F238E27FC236}">
                <a16:creationId xmlns:a16="http://schemas.microsoft.com/office/drawing/2014/main" id="{048CE7DA-399A-44FC-9154-D274E2C80700}"/>
              </a:ext>
            </a:extLst>
          </p:cNvPr>
          <p:cNvSpPr>
            <a:spLocks noGrp="1"/>
          </p:cNvSpPr>
          <p:nvPr>
            <p:ph idx="1"/>
          </p:nvPr>
        </p:nvSpPr>
        <p:spPr>
          <a:xfrm>
            <a:off x="533400" y="990600"/>
            <a:ext cx="8229600" cy="4525963"/>
          </a:xfrm>
        </p:spPr>
        <p:txBody>
          <a:bodyPr>
            <a:normAutofit fontScale="77500" lnSpcReduction="20000"/>
          </a:bodyPr>
          <a:lstStyle/>
          <a:p>
            <a:pPr lvl="0"/>
            <a:r>
              <a:rPr lang="en-US" dirty="0"/>
              <a:t>Break into groups of 2-3 </a:t>
            </a:r>
          </a:p>
          <a:p>
            <a:pPr lvl="0"/>
            <a:r>
              <a:rPr lang="en-US" dirty="0"/>
              <a:t>Each group gets a print/digital copy of a meme [</a:t>
            </a:r>
            <a:r>
              <a:rPr lang="en-US" dirty="0">
                <a:hlinkClick r:id="rId2"/>
              </a:rPr>
              <a:t>folder of sample memes available to use</a:t>
            </a:r>
            <a:r>
              <a:rPr lang="en-US" dirty="0"/>
              <a:t>]</a:t>
            </a:r>
          </a:p>
          <a:p>
            <a:pPr lvl="0"/>
            <a:r>
              <a:rPr lang="en-US" dirty="0"/>
              <a:t>Each group gets a list of questions to answer about their meme</a:t>
            </a:r>
          </a:p>
          <a:p>
            <a:pPr lvl="1"/>
            <a:r>
              <a:rPr lang="en-US" dirty="0"/>
              <a:t>What is the meme claiming as ‘fact’ - what information is it trying to impart? </a:t>
            </a:r>
          </a:p>
          <a:p>
            <a:pPr lvl="1"/>
            <a:r>
              <a:rPr lang="en-US" dirty="0"/>
              <a:t>Who might have made this meme?</a:t>
            </a:r>
          </a:p>
          <a:p>
            <a:pPr lvl="1"/>
            <a:r>
              <a:rPr lang="en-US" dirty="0"/>
              <a:t>What motives would they have had in making it?</a:t>
            </a:r>
          </a:p>
          <a:p>
            <a:pPr lvl="1"/>
            <a:r>
              <a:rPr lang="en-US" dirty="0"/>
              <a:t>Who might share this meme and why? </a:t>
            </a:r>
          </a:p>
          <a:p>
            <a:pPr lvl="1"/>
            <a:r>
              <a:rPr lang="en-US" dirty="0"/>
              <a:t>What parts could you fact-check about the meme? </a:t>
            </a:r>
          </a:p>
          <a:p>
            <a:pPr lvl="1"/>
            <a:r>
              <a:rPr lang="en-US" dirty="0"/>
              <a:t>If the meme is misleading or untrue, does that matter? </a:t>
            </a:r>
          </a:p>
          <a:p>
            <a:pPr lvl="0"/>
            <a:r>
              <a:rPr lang="en-US" dirty="0"/>
              <a:t>Each group reports out about their findings </a:t>
            </a:r>
          </a:p>
          <a:p>
            <a:endParaRPr lang="en-US" dirty="0"/>
          </a:p>
        </p:txBody>
      </p:sp>
    </p:spTree>
    <p:extLst>
      <p:ext uri="{BB962C8B-B14F-4D97-AF65-F5344CB8AC3E}">
        <p14:creationId xmlns:p14="http://schemas.microsoft.com/office/powerpoint/2010/main" val="27739244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3DE11-A99A-4BF0-8BEB-62CD36376E9B}"/>
              </a:ext>
            </a:extLst>
          </p:cNvPr>
          <p:cNvSpPr>
            <a:spLocks noGrp="1"/>
          </p:cNvSpPr>
          <p:nvPr>
            <p:ph type="title"/>
          </p:nvPr>
        </p:nvSpPr>
        <p:spPr>
          <a:xfrm>
            <a:off x="457200" y="76200"/>
            <a:ext cx="8229600" cy="792162"/>
          </a:xfrm>
        </p:spPr>
        <p:txBody>
          <a:bodyPr>
            <a:normAutofit fontScale="90000"/>
          </a:bodyPr>
          <a:lstStyle/>
          <a:p>
            <a:r>
              <a:rPr lang="en-US" dirty="0"/>
              <a:t>Fact-Checking (Optional-Round Two)</a:t>
            </a:r>
          </a:p>
        </p:txBody>
      </p:sp>
      <p:sp>
        <p:nvSpPr>
          <p:cNvPr id="3" name="Content Placeholder 2">
            <a:extLst>
              <a:ext uri="{FF2B5EF4-FFF2-40B4-BE49-F238E27FC236}">
                <a16:creationId xmlns:a16="http://schemas.microsoft.com/office/drawing/2014/main" id="{541355A0-4A94-4AB6-876C-9ABA0571012D}"/>
              </a:ext>
            </a:extLst>
          </p:cNvPr>
          <p:cNvSpPr>
            <a:spLocks noGrp="1"/>
          </p:cNvSpPr>
          <p:nvPr>
            <p:ph idx="1"/>
          </p:nvPr>
        </p:nvSpPr>
        <p:spPr>
          <a:xfrm>
            <a:off x="685800" y="900788"/>
            <a:ext cx="8229600" cy="4525963"/>
          </a:xfrm>
        </p:spPr>
        <p:txBody>
          <a:bodyPr>
            <a:normAutofit fontScale="85000" lnSpcReduction="20000"/>
          </a:bodyPr>
          <a:lstStyle/>
          <a:p>
            <a:r>
              <a:rPr lang="en-US" dirty="0"/>
              <a:t>Take the facts your group identified from your meme</a:t>
            </a:r>
          </a:p>
          <a:p>
            <a:r>
              <a:rPr lang="en-US" dirty="0"/>
              <a:t>Fact-check Questions</a:t>
            </a:r>
          </a:p>
          <a:p>
            <a:pPr lvl="1"/>
            <a:r>
              <a:rPr lang="en-US" dirty="0"/>
              <a:t>What did you search for?</a:t>
            </a:r>
          </a:p>
          <a:p>
            <a:pPr lvl="1"/>
            <a:r>
              <a:rPr lang="en-US" dirty="0"/>
              <a:t>Where did you search?</a:t>
            </a:r>
          </a:p>
          <a:p>
            <a:pPr lvl="2"/>
            <a:r>
              <a:rPr lang="en-US" dirty="0"/>
              <a:t>List the sites you used to fact-check</a:t>
            </a:r>
          </a:p>
          <a:p>
            <a:pPr lvl="1"/>
            <a:r>
              <a:rPr lang="en-US" dirty="0"/>
              <a:t>Why you use those sites to verify the facts in your group’s meme</a:t>
            </a:r>
          </a:p>
          <a:p>
            <a:r>
              <a:rPr lang="en-US" dirty="0"/>
              <a:t>Rate the meme</a:t>
            </a:r>
          </a:p>
          <a:p>
            <a:pPr lvl="1"/>
            <a:r>
              <a:rPr lang="en-US" dirty="0"/>
              <a:t>Accurate</a:t>
            </a:r>
          </a:p>
          <a:p>
            <a:pPr lvl="1"/>
            <a:r>
              <a:rPr lang="en-US" dirty="0"/>
              <a:t>Mixed</a:t>
            </a:r>
          </a:p>
          <a:p>
            <a:pPr lvl="1"/>
            <a:r>
              <a:rPr lang="en-US" dirty="0"/>
              <a:t>False</a:t>
            </a:r>
          </a:p>
          <a:p>
            <a:r>
              <a:rPr lang="en-US" dirty="0"/>
              <a:t>Group reports findings back to the class</a:t>
            </a:r>
          </a:p>
          <a:p>
            <a:endParaRPr lang="en-US" dirty="0"/>
          </a:p>
        </p:txBody>
      </p:sp>
    </p:spTree>
    <p:extLst>
      <p:ext uri="{BB962C8B-B14F-4D97-AF65-F5344CB8AC3E}">
        <p14:creationId xmlns:p14="http://schemas.microsoft.com/office/powerpoint/2010/main" val="30434731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On-screen Show (4:3)</PresentationFormat>
  <Paragraphs>42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MEMES are not fact!  [Your title here]</vt:lpstr>
      <vt:lpstr>LEARNING OUTCOMES</vt:lpstr>
      <vt:lpstr>History of Memes</vt:lpstr>
      <vt:lpstr>Internet Memes</vt:lpstr>
      <vt:lpstr>Activity (20-25 minutes)</vt:lpstr>
      <vt:lpstr>Fact-Checking (Optional-Round Two)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2012-08-24T00:53:15Z</dcterms:created>
  <dcterms:modified xsi:type="dcterms:W3CDTF">2021-07-20T17:27:24Z</dcterms:modified>
</cp:coreProperties>
</file>