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61" r:id="rId2"/>
    <p:sldId id="262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082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56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suggest a couple of different goals for the session. If students are already familiar with the concept of propaganda, leave the goal of the session as is:  learn how to interpret primary sources. However, if students have not learned about propaganda, it may be helpful to have a more explicit goal: you will be able recognize examples of propaganda and analyze propaganda techniques by examining primary sources.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15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16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quick Think-Pair-Share is an interactive way to get students thinking and sharing ideas for more examples of primary sources.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87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31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Instructions for the librarian: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Provide brief introductions to the items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Demonstrate the proper handling of materials (if working with physical items)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Hand out activity worksheets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Review the questions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59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may decide to leave the questions up on the screen, while students are doing the activity (they are the same as the questions on the worksheet).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802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slide is to be used following the activity.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74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2A9B7A3-89C7-4444-BB11-FE08B3C3A3C4}"/>
              </a:ext>
            </a:extLst>
          </p:cNvPr>
          <p:cNvSpPr txBox="1">
            <a:spLocks/>
          </p:cNvSpPr>
          <p:nvPr userDrawn="1"/>
        </p:nvSpPr>
        <p:spPr>
          <a:xfrm>
            <a:off x="3124200" y="635634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Teaching About Fake News: Lesson Plans for Different Disciplines and Audiences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684C66B-C538-404A-85C9-1E4AEB659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99AC4C-6278-E347-9557-E56541852D3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E666A2-83BD-1341-829D-BE5B62BDE060}"/>
              </a:ext>
            </a:extLst>
          </p:cNvPr>
          <p:cNvSpPr/>
          <p:nvPr userDrawn="1"/>
        </p:nvSpPr>
        <p:spPr>
          <a:xfrm>
            <a:off x="6556248" y="6301421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265"/>
            <a:ext cx="2895600" cy="365125"/>
          </a:xfrm>
        </p:spPr>
        <p:txBody>
          <a:bodyPr/>
          <a:lstStyle/>
          <a:p>
            <a:r>
              <a:rPr lang="en-US" dirty="0"/>
              <a:t>Teaching About Fake News: Lesson Plans for Different Disciplines and Audiences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24BDA0-E35D-4A46-B47B-77B6E095B4A9}"/>
              </a:ext>
            </a:extLst>
          </p:cNvPr>
          <p:cNvSpPr txBox="1"/>
          <p:nvPr userDrawn="1"/>
        </p:nvSpPr>
        <p:spPr>
          <a:xfrm>
            <a:off x="6553200" y="630872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82B1F9-A70E-2E46-9F4F-A2C55B4FAA8B}"/>
              </a:ext>
            </a:extLst>
          </p:cNvPr>
          <p:cNvSpPr/>
          <p:nvPr userDrawn="1"/>
        </p:nvSpPr>
        <p:spPr>
          <a:xfrm>
            <a:off x="6364161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ABF082-2F5F-5E49-A124-55AC2F6739F9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0D9DE4-FBDB-1646-94F9-CF876238B70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E967F8-6155-6D47-BB87-255E1AAC2B12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9FB97B-349F-D148-B20D-40574C53DDD8}"/>
              </a:ext>
            </a:extLst>
          </p:cNvPr>
          <p:cNvSpPr/>
          <p:nvPr userDrawn="1"/>
        </p:nvSpPr>
        <p:spPr>
          <a:xfrm>
            <a:off x="64008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7B039D-F181-A446-8060-73F040205C75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AE8485-A027-7442-A042-10C70A7EBEC2}"/>
              </a:ext>
            </a:extLst>
          </p:cNvPr>
          <p:cNvSpPr/>
          <p:nvPr userDrawn="1"/>
        </p:nvSpPr>
        <p:spPr>
          <a:xfrm>
            <a:off x="6477000" y="6308127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Teaching About Fake News: Lesson Plans for Different Disciplines and Audiences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DA6261-D0F5-1E40-840C-41BE4379294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2" y="5323168"/>
            <a:ext cx="2298287" cy="15303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2793-D84E-114F-802E-449F8CC240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Special Collections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456B1-5C9B-8748-A950-181F55B62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Goal of session: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how to interpret primary sources</a:t>
            </a:r>
          </a:p>
        </p:txBody>
      </p:sp>
    </p:spTree>
    <p:extLst>
      <p:ext uri="{BB962C8B-B14F-4D97-AF65-F5344CB8AC3E}">
        <p14:creationId xmlns:p14="http://schemas.microsoft.com/office/powerpoint/2010/main" val="22144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16B2B-F9AB-4FB9-BA18-C8D41BE27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is Propaganda?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BF997-D271-4574-A669-26BACFD93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Important elements: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Speaks to fears and insecurities</a:t>
            </a:r>
          </a:p>
          <a:p>
            <a:r>
              <a:rPr lang="en-US" dirty="0"/>
              <a:t>Distorts and manipulates facts and information</a:t>
            </a:r>
          </a:p>
          <a:p>
            <a:r>
              <a:rPr lang="en-US" dirty="0"/>
              <a:t>Often includes falsehoods</a:t>
            </a:r>
          </a:p>
          <a:p>
            <a:r>
              <a:rPr lang="en-US" dirty="0"/>
              <a:t>It’s one-sided</a:t>
            </a:r>
          </a:p>
          <a:p>
            <a:r>
              <a:rPr lang="en-US" dirty="0"/>
              <a:t>Commonly uses logical fallacies in an effort to persuade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Attacks on opponents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Strong emotional appeal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3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19F33-B826-488E-BBEF-A6842BE20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Propaganda uses misinformation &amp; disinformation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7FEDE-C7DF-40E6-A4E4-884C59235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Misinformation:</a:t>
            </a:r>
          </a:p>
          <a:p>
            <a:r>
              <a:rPr lang="en-US" dirty="0"/>
              <a:t>False information that is spread by someone who believes it is true.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Disinformation: </a:t>
            </a:r>
          </a:p>
          <a:p>
            <a:r>
              <a:rPr lang="en-US" dirty="0"/>
              <a:t>False information that is intentionally spread, often with the intent to deceive or mislead.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84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C2FEC-BDCA-46F7-94EE-EE7CD724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Primary sources provide firsthand evidence about an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67F2-E36E-4588-A3B4-61321034F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Examples include:</a:t>
            </a:r>
          </a:p>
          <a:p>
            <a:pPr marL="0" indent="0">
              <a:buNone/>
            </a:pPr>
            <a:endParaRPr lang="en-US" sz="1050" dirty="0"/>
          </a:p>
          <a:p>
            <a:r>
              <a:rPr lang="en-US" dirty="0"/>
              <a:t>Legal Documents</a:t>
            </a:r>
          </a:p>
          <a:p>
            <a:r>
              <a:rPr lang="en-US" dirty="0"/>
              <a:t>Photographs </a:t>
            </a:r>
          </a:p>
          <a:p>
            <a:r>
              <a:rPr lang="en-US" dirty="0"/>
              <a:t>Letters</a:t>
            </a:r>
          </a:p>
          <a:p>
            <a:r>
              <a:rPr lang="en-US" dirty="0"/>
              <a:t>Interviews</a:t>
            </a:r>
          </a:p>
          <a:p>
            <a:endParaRPr lang="en-US" sz="1050" dirty="0"/>
          </a:p>
          <a:p>
            <a:pPr marL="0" indent="0">
              <a:buNone/>
            </a:pPr>
            <a:r>
              <a:rPr lang="en-US" dirty="0"/>
              <a:t>Can you think of more examples of primary sources?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514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8FAFF-62F2-4AFE-A762-6C0A1414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Activity: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EA966-4726-4067-8022-41D85183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Examine historical materials</a:t>
            </a:r>
          </a:p>
          <a:p>
            <a:r>
              <a:rPr lang="en-US" dirty="0"/>
              <a:t>Identify &amp; communicate information about the items</a:t>
            </a:r>
          </a:p>
          <a:p>
            <a:r>
              <a:rPr lang="en-US" dirty="0"/>
              <a:t>Answer the questions on your worksheets</a:t>
            </a:r>
          </a:p>
          <a:p>
            <a:r>
              <a:rPr lang="en-US" dirty="0"/>
              <a:t>Reference your answers to share information with the rest of the class</a:t>
            </a:r>
          </a:p>
        </p:txBody>
      </p:sp>
    </p:spTree>
    <p:extLst>
      <p:ext uri="{BB962C8B-B14F-4D97-AF65-F5344CB8AC3E}">
        <p14:creationId xmlns:p14="http://schemas.microsoft.com/office/powerpoint/2010/main" val="4069058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EB95B-C20E-4516-A7BA-5903E85C2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47E76-E342-40FA-B85B-95994A582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Take </a:t>
            </a:r>
            <a:r>
              <a:rPr lang="en-US" dirty="0"/>
              <a:t>10 minutes to examine the items together</a:t>
            </a:r>
          </a:p>
          <a:p>
            <a:r>
              <a:rPr lang="en-US" dirty="0"/>
              <a:t>Answer questions on the worksheets</a:t>
            </a:r>
          </a:p>
          <a:p>
            <a:r>
              <a:rPr lang="en-US" dirty="0"/>
              <a:t>Move to another table after 10 minutes</a:t>
            </a:r>
          </a:p>
          <a:p>
            <a:r>
              <a:rPr lang="en-US" dirty="0"/>
              <a:t>Repeat instructions from the beginning</a:t>
            </a:r>
          </a:p>
        </p:txBody>
      </p:sp>
    </p:spTree>
    <p:extLst>
      <p:ext uri="{BB962C8B-B14F-4D97-AF65-F5344CB8AC3E}">
        <p14:creationId xmlns:p14="http://schemas.microsoft.com/office/powerpoint/2010/main" val="2929434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B61A4-68F1-405B-A651-C92C454C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50A41-E756-4147-9F02-B2418397D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or are the item(s) talking about?</a:t>
            </a:r>
          </a:p>
          <a:p>
            <a:r>
              <a:rPr lang="en-US" dirty="0"/>
              <a:t>What is the purpose and why was it created?</a:t>
            </a:r>
          </a:p>
          <a:p>
            <a:r>
              <a:rPr lang="en-US" dirty="0"/>
              <a:t>Who is the intended audience?</a:t>
            </a:r>
          </a:p>
          <a:p>
            <a:r>
              <a:rPr lang="en-US" dirty="0"/>
              <a:t>Is there an emotional appeal?</a:t>
            </a:r>
          </a:p>
        </p:txBody>
      </p:sp>
    </p:spTree>
    <p:extLst>
      <p:ext uri="{BB962C8B-B14F-4D97-AF65-F5344CB8AC3E}">
        <p14:creationId xmlns:p14="http://schemas.microsoft.com/office/powerpoint/2010/main" val="1866829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1A79B-4B97-4542-8EAE-0AA71EEFD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Reflection: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4420C-7723-496B-8DAB-7AFE6CE67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 answers from your worksheets</a:t>
            </a:r>
          </a:p>
          <a:p>
            <a:r>
              <a:rPr lang="en-US" dirty="0"/>
              <a:t>Share observations with the rest of the class</a:t>
            </a:r>
          </a:p>
        </p:txBody>
      </p:sp>
    </p:spTree>
    <p:extLst>
      <p:ext uri="{BB962C8B-B14F-4D97-AF65-F5344CB8AC3E}">
        <p14:creationId xmlns:p14="http://schemas.microsoft.com/office/powerpoint/2010/main" val="25452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Office PowerPoint</Application>
  <PresentationFormat>On-screen Show (4:3)</PresentationFormat>
  <Paragraphs>65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Office Theme</vt:lpstr>
      <vt:lpstr>Introduction to Special Collections</vt:lpstr>
      <vt:lpstr>Goal of session:</vt:lpstr>
      <vt:lpstr>What is Propaganda?</vt:lpstr>
      <vt:lpstr>Propaganda uses misinformation &amp; disinformation</vt:lpstr>
      <vt:lpstr>Primary sources provide firsthand evidence about an event</vt:lpstr>
      <vt:lpstr>Activity:</vt:lpstr>
      <vt:lpstr>Instructions:</vt:lpstr>
      <vt:lpstr>Questions:</vt:lpstr>
      <vt:lpstr>Reflection: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2021-07-16T18:56:17Z</dcterms:modified>
</cp:coreProperties>
</file>