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2"/>
  </p:sldMasterIdLst>
  <p:notesMasterIdLst>
    <p:notesMasterId r:id="rId23"/>
  </p:notesMasterIdLst>
  <p:handoutMasterIdLst>
    <p:handoutMasterId r:id="rId24"/>
  </p:handoutMasterIdLst>
  <p:sldIdLst>
    <p:sldId id="259" r:id="rId3"/>
    <p:sldId id="286" r:id="rId4"/>
    <p:sldId id="260" r:id="rId5"/>
    <p:sldId id="267" r:id="rId6"/>
    <p:sldId id="268" r:id="rId7"/>
    <p:sldId id="271" r:id="rId8"/>
    <p:sldId id="270" r:id="rId9"/>
    <p:sldId id="269" r:id="rId10"/>
    <p:sldId id="273" r:id="rId11"/>
    <p:sldId id="274" r:id="rId12"/>
    <p:sldId id="280" r:id="rId13"/>
    <p:sldId id="272" r:id="rId14"/>
    <p:sldId id="284" r:id="rId15"/>
    <p:sldId id="285" r:id="rId16"/>
    <p:sldId id="279" r:id="rId17"/>
    <p:sldId id="263" r:id="rId18"/>
    <p:sldId id="277" r:id="rId19"/>
    <p:sldId id="281" r:id="rId20"/>
    <p:sldId id="282" r:id="rId21"/>
    <p:sldId id="283" r:id="rId22"/>
  </p:sldIdLst>
  <p:sldSz cx="12188825"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3792">
          <p15:clr>
            <a:srgbClr val="A4A3A4"/>
          </p15:clr>
        </p15:guide>
        <p15:guide id="4" orient="horz" pos="1152">
          <p15:clr>
            <a:srgbClr val="A4A3A4"/>
          </p15:clr>
        </p15:guide>
        <p15:guide id="5" orient="horz" pos="3360">
          <p15:clr>
            <a:srgbClr val="A4A3A4"/>
          </p15:clr>
        </p15:guide>
        <p15:guide id="6" orient="horz" pos="3072">
          <p15:clr>
            <a:srgbClr val="A4A3A4"/>
          </p15:clr>
        </p15:guide>
        <p15:guide id="7" orient="horz" pos="864">
          <p15:clr>
            <a:srgbClr val="A4A3A4"/>
          </p15:clr>
        </p15:guide>
        <p15:guide id="8" orient="horz" pos="528">
          <p15:clr>
            <a:srgbClr val="A4A3A4"/>
          </p15:clr>
        </p15:guide>
        <p15:guide id="9" orient="horz" pos="2784">
          <p15:clr>
            <a:srgbClr val="A4A3A4"/>
          </p15:clr>
        </p15:guide>
        <p15:guide id="10" pos="3839">
          <p15:clr>
            <a:srgbClr val="A4A3A4"/>
          </p15:clr>
        </p15:guide>
        <p15:guide id="11" pos="959">
          <p15:clr>
            <a:srgbClr val="A4A3A4"/>
          </p15:clr>
        </p15:guide>
        <p15:guide id="12" pos="7007">
          <p15:clr>
            <a:srgbClr val="A4A3A4"/>
          </p15:clr>
        </p15:guide>
        <p15:guide id="13" pos="6719">
          <p15:clr>
            <a:srgbClr val="A4A3A4"/>
          </p15:clr>
        </p15:guide>
        <p15:guide id="14" pos="6143">
          <p15:clr>
            <a:srgbClr val="A4A3A4"/>
          </p15:clr>
        </p15:guide>
        <p15:guide id="15" pos="3983">
          <p15:clr>
            <a:srgbClr val="A4A3A4"/>
          </p15:clr>
        </p15:guide>
        <p15:guide id="16" pos="527">
          <p15:clr>
            <a:srgbClr val="A4A3A4"/>
          </p15:clr>
        </p15:guide>
        <p15:guide id="17" pos="715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63425" autoAdjust="0"/>
  </p:normalViewPr>
  <p:slideViewPr>
    <p:cSldViewPr>
      <p:cViewPr varScale="1">
        <p:scale>
          <a:sx n="58" d="100"/>
          <a:sy n="58" d="100"/>
        </p:scale>
        <p:origin x="1818" y="72"/>
      </p:cViewPr>
      <p:guideLst>
        <p:guide orient="horz" pos="2160"/>
        <p:guide orient="horz" pos="1008"/>
        <p:guide orient="horz" pos="3792"/>
        <p:guide orient="horz" pos="1152"/>
        <p:guide orient="horz" pos="3360"/>
        <p:guide orient="horz" pos="3072"/>
        <p:guide orient="horz" pos="864"/>
        <p:guide orient="horz" pos="528"/>
        <p:guide orient="horz" pos="2784"/>
        <p:guide pos="3839"/>
        <p:guide pos="959"/>
        <p:guide pos="7007"/>
        <p:guide pos="6719"/>
        <p:guide pos="6143"/>
        <p:guide pos="3983"/>
        <p:guide pos="527"/>
        <p:guide pos="7151"/>
      </p:guideLst>
    </p:cSldViewPr>
  </p:slideViewPr>
  <p:notesTextViewPr>
    <p:cViewPr>
      <p:scale>
        <a:sx n="1" d="1"/>
        <a:sy n="1" d="1"/>
      </p:scale>
      <p:origin x="0" y="0"/>
    </p:cViewPr>
  </p:notesTextViewPr>
  <p:notesViewPr>
    <p:cSldViewPr>
      <p:cViewPr varScale="1">
        <p:scale>
          <a:sx n="76" d="100"/>
          <a:sy n="76" d="100"/>
        </p:scale>
        <p:origin x="1680"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442EA2-39BA-4C9A-AD59-755D4917D532}"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4DF9FE7B-F642-4898-A360-D4E3814E1A3D}">
      <dgm:prSet phldrT="[Text]"/>
      <dgm:spPr/>
      <dgm:t>
        <a:bodyPr/>
        <a:lstStyle/>
        <a:p>
          <a:r>
            <a:rPr lang="en-US" dirty="0" smtClean="0">
              <a:latin typeface="Arial" panose="020B0604020202020204" pitchFamily="34" charset="0"/>
              <a:cs typeface="Arial" panose="020B0604020202020204" pitchFamily="34" charset="0"/>
            </a:rPr>
            <a:t>5 minutes</a:t>
          </a:r>
          <a:endParaRPr lang="en-US" dirty="0">
            <a:latin typeface="Arial" panose="020B0604020202020204" pitchFamily="34" charset="0"/>
            <a:cs typeface="Arial" panose="020B0604020202020204" pitchFamily="34" charset="0"/>
          </a:endParaRPr>
        </a:p>
      </dgm:t>
    </dgm:pt>
    <dgm:pt modelId="{1C10F06D-860A-4604-A7AD-02E614FE3976}" type="parTrans" cxnId="{EBD8BE8D-6018-43E2-B081-034BB5656EB6}">
      <dgm:prSet/>
      <dgm:spPr/>
      <dgm:t>
        <a:bodyPr/>
        <a:lstStyle/>
        <a:p>
          <a:endParaRPr lang="en-US"/>
        </a:p>
      </dgm:t>
    </dgm:pt>
    <dgm:pt modelId="{43C18EFF-81FC-4D70-8C6B-E95FF3730413}" type="sibTrans" cxnId="{EBD8BE8D-6018-43E2-B081-034BB5656EB6}">
      <dgm:prSet/>
      <dgm:spPr/>
      <dgm:t>
        <a:bodyPr/>
        <a:lstStyle/>
        <a:p>
          <a:endParaRPr lang="en-US"/>
        </a:p>
      </dgm:t>
    </dgm:pt>
    <dgm:pt modelId="{EFF2750D-B4B3-474C-8B62-8B638DC31F7E}">
      <dgm:prSet phldrT="[Text]"/>
      <dgm:spPr/>
      <dgm:t>
        <a:bodyPr/>
        <a:lstStyle/>
        <a:p>
          <a:r>
            <a:rPr lang="en-US" b="0" i="0" u="none" dirty="0" smtClean="0">
              <a:latin typeface="Arial" panose="020B0604020202020204" pitchFamily="34" charset="0"/>
              <a:cs typeface="Arial" panose="020B0604020202020204" pitchFamily="34" charset="0"/>
            </a:rPr>
            <a:t>What is one example in your own IL work where this concept is already addressed?</a:t>
          </a:r>
          <a:endParaRPr lang="en-US" dirty="0">
            <a:latin typeface="Arial" panose="020B0604020202020204" pitchFamily="34" charset="0"/>
            <a:cs typeface="Arial" panose="020B0604020202020204" pitchFamily="34" charset="0"/>
          </a:endParaRPr>
        </a:p>
      </dgm:t>
    </dgm:pt>
    <dgm:pt modelId="{AEBC78E6-CDDC-4C8F-A157-3C51E907FACD}" type="parTrans" cxnId="{A058DDA2-48CA-4E5B-B389-F71A59C262B0}">
      <dgm:prSet/>
      <dgm:spPr/>
      <dgm:t>
        <a:bodyPr/>
        <a:lstStyle/>
        <a:p>
          <a:endParaRPr lang="en-US"/>
        </a:p>
      </dgm:t>
    </dgm:pt>
    <dgm:pt modelId="{75C067D7-FCD2-4969-8F27-4BBDA88E75ED}" type="sibTrans" cxnId="{A058DDA2-48CA-4E5B-B389-F71A59C262B0}">
      <dgm:prSet/>
      <dgm:spPr/>
      <dgm:t>
        <a:bodyPr/>
        <a:lstStyle/>
        <a:p>
          <a:endParaRPr lang="en-US"/>
        </a:p>
      </dgm:t>
    </dgm:pt>
    <dgm:pt modelId="{3929B1E1-4BC4-4C73-ABE8-27CEF96A3652}">
      <dgm:prSet phldrT="[Text]"/>
      <dgm:spPr/>
      <dgm:t>
        <a:bodyPr/>
        <a:lstStyle/>
        <a:p>
          <a:r>
            <a:rPr lang="en-US" dirty="0" smtClean="0">
              <a:latin typeface="Arial" panose="020B0604020202020204" pitchFamily="34" charset="0"/>
              <a:cs typeface="Arial" panose="020B0604020202020204" pitchFamily="34" charset="0"/>
            </a:rPr>
            <a:t>10 minutes</a:t>
          </a:r>
          <a:endParaRPr lang="en-US" dirty="0">
            <a:latin typeface="Arial" panose="020B0604020202020204" pitchFamily="34" charset="0"/>
            <a:cs typeface="Arial" panose="020B0604020202020204" pitchFamily="34" charset="0"/>
          </a:endParaRPr>
        </a:p>
      </dgm:t>
    </dgm:pt>
    <dgm:pt modelId="{F356CC76-9117-4B79-A270-BBBAFD3E9C79}" type="parTrans" cxnId="{1339090C-9A95-4C05-841C-FA3AF987601B}">
      <dgm:prSet/>
      <dgm:spPr/>
      <dgm:t>
        <a:bodyPr/>
        <a:lstStyle/>
        <a:p>
          <a:endParaRPr lang="en-US"/>
        </a:p>
      </dgm:t>
    </dgm:pt>
    <dgm:pt modelId="{19BA0C22-38BB-4E9F-89D5-0FF5FF9F12CE}" type="sibTrans" cxnId="{1339090C-9A95-4C05-841C-FA3AF987601B}">
      <dgm:prSet/>
      <dgm:spPr/>
      <dgm:t>
        <a:bodyPr/>
        <a:lstStyle/>
        <a:p>
          <a:endParaRPr lang="en-US"/>
        </a:p>
      </dgm:t>
    </dgm:pt>
    <dgm:pt modelId="{99E0600D-9954-43F4-8926-13B8777FAAA1}">
      <dgm:prSet phldrT="[Text]"/>
      <dgm:spPr/>
      <dgm:t>
        <a:bodyPr/>
        <a:lstStyle/>
        <a:p>
          <a:r>
            <a:rPr lang="en-US" dirty="0" smtClean="0">
              <a:latin typeface="Arial" panose="020B0604020202020204" pitchFamily="34" charset="0"/>
              <a:cs typeface="Arial" panose="020B0604020202020204" pitchFamily="34" charset="0"/>
            </a:rPr>
            <a:t>Practice writing learning outcomes for your conceptual frame.</a:t>
          </a:r>
          <a:endParaRPr lang="en-US" dirty="0">
            <a:latin typeface="Arial" panose="020B0604020202020204" pitchFamily="34" charset="0"/>
            <a:cs typeface="Arial" panose="020B0604020202020204" pitchFamily="34" charset="0"/>
          </a:endParaRPr>
        </a:p>
      </dgm:t>
    </dgm:pt>
    <dgm:pt modelId="{BE23F476-2C5C-42ED-BF2B-CD5FC7ADDDF6}" type="parTrans" cxnId="{09FCCB9D-A30A-4326-970E-26252D39327F}">
      <dgm:prSet/>
      <dgm:spPr/>
      <dgm:t>
        <a:bodyPr/>
        <a:lstStyle/>
        <a:p>
          <a:endParaRPr lang="en-US"/>
        </a:p>
      </dgm:t>
    </dgm:pt>
    <dgm:pt modelId="{C44937DC-4907-4769-AA8B-1B3E7391D7B0}" type="sibTrans" cxnId="{09FCCB9D-A30A-4326-970E-26252D39327F}">
      <dgm:prSet/>
      <dgm:spPr/>
      <dgm:t>
        <a:bodyPr/>
        <a:lstStyle/>
        <a:p>
          <a:endParaRPr lang="en-US"/>
        </a:p>
      </dgm:t>
    </dgm:pt>
    <dgm:pt modelId="{8935FD38-5C84-40E1-89D9-A72BF06D6E78}">
      <dgm:prSet phldrT="[Text]"/>
      <dgm:spPr/>
      <dgm:t>
        <a:bodyPr/>
        <a:lstStyle/>
        <a:p>
          <a:r>
            <a:rPr lang="en-US" dirty="0" smtClean="0">
              <a:latin typeface="Arial" panose="020B0604020202020204" pitchFamily="34" charset="0"/>
              <a:cs typeface="Arial" panose="020B0604020202020204" pitchFamily="34" charset="0"/>
            </a:rPr>
            <a:t>Pick a domain (skill, knowledge, value/attitude, metacognition)</a:t>
          </a:r>
          <a:endParaRPr lang="en-US" dirty="0">
            <a:latin typeface="Arial" panose="020B0604020202020204" pitchFamily="34" charset="0"/>
            <a:cs typeface="Arial" panose="020B0604020202020204" pitchFamily="34" charset="0"/>
          </a:endParaRPr>
        </a:p>
      </dgm:t>
    </dgm:pt>
    <dgm:pt modelId="{8C5AD423-F868-426A-BE44-5CFA00213EA5}" type="parTrans" cxnId="{31589EA6-6DB6-4864-9A91-CDA6891D0EF1}">
      <dgm:prSet/>
      <dgm:spPr/>
      <dgm:t>
        <a:bodyPr/>
        <a:lstStyle/>
        <a:p>
          <a:endParaRPr lang="en-US"/>
        </a:p>
      </dgm:t>
    </dgm:pt>
    <dgm:pt modelId="{377AD831-C381-4B4F-B2C0-A27D0C897DD3}" type="sibTrans" cxnId="{31589EA6-6DB6-4864-9A91-CDA6891D0EF1}">
      <dgm:prSet/>
      <dgm:spPr/>
      <dgm:t>
        <a:bodyPr/>
        <a:lstStyle/>
        <a:p>
          <a:endParaRPr lang="en-US"/>
        </a:p>
      </dgm:t>
    </dgm:pt>
    <dgm:pt modelId="{C5238B0A-5FB6-4E43-BA6A-6CA1B95BD6D0}">
      <dgm:prSet phldrT="[Text]"/>
      <dgm:spPr/>
      <dgm:t>
        <a:bodyPr/>
        <a:lstStyle/>
        <a:p>
          <a:r>
            <a:rPr lang="en-US" dirty="0" smtClean="0">
              <a:latin typeface="Arial" panose="020B0604020202020204" pitchFamily="34" charset="0"/>
              <a:cs typeface="Arial" panose="020B0604020202020204" pitchFamily="34" charset="0"/>
            </a:rPr>
            <a:t>Pick a context (classroom-level, course-level, program-level, institution-level)</a:t>
          </a:r>
          <a:endParaRPr lang="en-US" dirty="0">
            <a:latin typeface="Arial" panose="020B0604020202020204" pitchFamily="34" charset="0"/>
            <a:cs typeface="Arial" panose="020B0604020202020204" pitchFamily="34" charset="0"/>
          </a:endParaRPr>
        </a:p>
      </dgm:t>
    </dgm:pt>
    <dgm:pt modelId="{884CA765-F1D3-4117-BAFD-D7A22018E9F0}" type="parTrans" cxnId="{BE746CE0-370A-4F61-85FA-A3757AA8BFC2}">
      <dgm:prSet/>
      <dgm:spPr/>
      <dgm:t>
        <a:bodyPr/>
        <a:lstStyle/>
        <a:p>
          <a:endParaRPr lang="en-US"/>
        </a:p>
      </dgm:t>
    </dgm:pt>
    <dgm:pt modelId="{D95E9EE5-B751-4A4F-8CF6-A8BEEE1853FB}" type="sibTrans" cxnId="{BE746CE0-370A-4F61-85FA-A3757AA8BFC2}">
      <dgm:prSet/>
      <dgm:spPr/>
      <dgm:t>
        <a:bodyPr/>
        <a:lstStyle/>
        <a:p>
          <a:endParaRPr lang="en-US"/>
        </a:p>
      </dgm:t>
    </dgm:pt>
    <dgm:pt modelId="{E6A445EE-D086-4B01-B491-D67950A5A065}" type="pres">
      <dgm:prSet presAssocID="{3F442EA2-39BA-4C9A-AD59-755D4917D532}" presName="linear" presStyleCnt="0">
        <dgm:presLayoutVars>
          <dgm:dir/>
          <dgm:animLvl val="lvl"/>
          <dgm:resizeHandles val="exact"/>
        </dgm:presLayoutVars>
      </dgm:prSet>
      <dgm:spPr/>
      <dgm:t>
        <a:bodyPr/>
        <a:lstStyle/>
        <a:p>
          <a:endParaRPr lang="en-US"/>
        </a:p>
      </dgm:t>
    </dgm:pt>
    <dgm:pt modelId="{6D3A9625-D3EB-4CA1-AB05-34452283708A}" type="pres">
      <dgm:prSet presAssocID="{4DF9FE7B-F642-4898-A360-D4E3814E1A3D}" presName="parentLin" presStyleCnt="0"/>
      <dgm:spPr/>
    </dgm:pt>
    <dgm:pt modelId="{7E290D25-335D-4339-A8E8-B036E46B5EB5}" type="pres">
      <dgm:prSet presAssocID="{4DF9FE7B-F642-4898-A360-D4E3814E1A3D}" presName="parentLeftMargin" presStyleLbl="node1" presStyleIdx="0" presStyleCnt="2"/>
      <dgm:spPr/>
      <dgm:t>
        <a:bodyPr/>
        <a:lstStyle/>
        <a:p>
          <a:endParaRPr lang="en-US"/>
        </a:p>
      </dgm:t>
    </dgm:pt>
    <dgm:pt modelId="{674922F1-7266-4681-AD4F-1C618A5FFF23}" type="pres">
      <dgm:prSet presAssocID="{4DF9FE7B-F642-4898-A360-D4E3814E1A3D}" presName="parentText" presStyleLbl="node1" presStyleIdx="0" presStyleCnt="2">
        <dgm:presLayoutVars>
          <dgm:chMax val="0"/>
          <dgm:bulletEnabled val="1"/>
        </dgm:presLayoutVars>
      </dgm:prSet>
      <dgm:spPr/>
      <dgm:t>
        <a:bodyPr/>
        <a:lstStyle/>
        <a:p>
          <a:endParaRPr lang="en-US"/>
        </a:p>
      </dgm:t>
    </dgm:pt>
    <dgm:pt modelId="{96C29850-0672-4B77-B5DE-2E1563038631}" type="pres">
      <dgm:prSet presAssocID="{4DF9FE7B-F642-4898-A360-D4E3814E1A3D}" presName="negativeSpace" presStyleCnt="0"/>
      <dgm:spPr/>
    </dgm:pt>
    <dgm:pt modelId="{80259B02-529C-422B-91BE-D70198BA9F6C}" type="pres">
      <dgm:prSet presAssocID="{4DF9FE7B-F642-4898-A360-D4E3814E1A3D}" presName="childText" presStyleLbl="conFgAcc1" presStyleIdx="0" presStyleCnt="2">
        <dgm:presLayoutVars>
          <dgm:bulletEnabled val="1"/>
        </dgm:presLayoutVars>
      </dgm:prSet>
      <dgm:spPr/>
      <dgm:t>
        <a:bodyPr/>
        <a:lstStyle/>
        <a:p>
          <a:endParaRPr lang="en-US"/>
        </a:p>
      </dgm:t>
    </dgm:pt>
    <dgm:pt modelId="{E53EFB4E-D3DB-42E1-82AC-148F7D29254F}" type="pres">
      <dgm:prSet presAssocID="{43C18EFF-81FC-4D70-8C6B-E95FF3730413}" presName="spaceBetweenRectangles" presStyleCnt="0"/>
      <dgm:spPr/>
    </dgm:pt>
    <dgm:pt modelId="{07AC1C38-F728-4390-9C76-57A49ED97DBB}" type="pres">
      <dgm:prSet presAssocID="{3929B1E1-4BC4-4C73-ABE8-27CEF96A3652}" presName="parentLin" presStyleCnt="0"/>
      <dgm:spPr/>
    </dgm:pt>
    <dgm:pt modelId="{D0037F0D-DB9A-4BA4-97B4-D939B26E14DA}" type="pres">
      <dgm:prSet presAssocID="{3929B1E1-4BC4-4C73-ABE8-27CEF96A3652}" presName="parentLeftMargin" presStyleLbl="node1" presStyleIdx="0" presStyleCnt="2"/>
      <dgm:spPr/>
      <dgm:t>
        <a:bodyPr/>
        <a:lstStyle/>
        <a:p>
          <a:endParaRPr lang="en-US"/>
        </a:p>
      </dgm:t>
    </dgm:pt>
    <dgm:pt modelId="{21EEBBE2-729F-4D85-8CAE-C2B30FF126D2}" type="pres">
      <dgm:prSet presAssocID="{3929B1E1-4BC4-4C73-ABE8-27CEF96A3652}" presName="parentText" presStyleLbl="node1" presStyleIdx="1" presStyleCnt="2">
        <dgm:presLayoutVars>
          <dgm:chMax val="0"/>
          <dgm:bulletEnabled val="1"/>
        </dgm:presLayoutVars>
      </dgm:prSet>
      <dgm:spPr/>
      <dgm:t>
        <a:bodyPr/>
        <a:lstStyle/>
        <a:p>
          <a:endParaRPr lang="en-US"/>
        </a:p>
      </dgm:t>
    </dgm:pt>
    <dgm:pt modelId="{AACB3FAF-C320-430D-84D4-71BA6D1761D1}" type="pres">
      <dgm:prSet presAssocID="{3929B1E1-4BC4-4C73-ABE8-27CEF96A3652}" presName="negativeSpace" presStyleCnt="0"/>
      <dgm:spPr/>
    </dgm:pt>
    <dgm:pt modelId="{5282638F-EFF2-4770-BB1A-21455422E45D}" type="pres">
      <dgm:prSet presAssocID="{3929B1E1-4BC4-4C73-ABE8-27CEF96A3652}" presName="childText" presStyleLbl="conFgAcc1" presStyleIdx="1" presStyleCnt="2">
        <dgm:presLayoutVars>
          <dgm:bulletEnabled val="1"/>
        </dgm:presLayoutVars>
      </dgm:prSet>
      <dgm:spPr/>
      <dgm:t>
        <a:bodyPr/>
        <a:lstStyle/>
        <a:p>
          <a:endParaRPr lang="en-US"/>
        </a:p>
      </dgm:t>
    </dgm:pt>
  </dgm:ptLst>
  <dgm:cxnLst>
    <dgm:cxn modelId="{EBD8BE8D-6018-43E2-B081-034BB5656EB6}" srcId="{3F442EA2-39BA-4C9A-AD59-755D4917D532}" destId="{4DF9FE7B-F642-4898-A360-D4E3814E1A3D}" srcOrd="0" destOrd="0" parTransId="{1C10F06D-860A-4604-A7AD-02E614FE3976}" sibTransId="{43C18EFF-81FC-4D70-8C6B-E95FF3730413}"/>
    <dgm:cxn modelId="{B4408317-6745-404E-9282-6415D735C532}" type="presOf" srcId="{3929B1E1-4BC4-4C73-ABE8-27CEF96A3652}" destId="{21EEBBE2-729F-4D85-8CAE-C2B30FF126D2}" srcOrd="1" destOrd="0" presId="urn:microsoft.com/office/officeart/2005/8/layout/list1"/>
    <dgm:cxn modelId="{A058DDA2-48CA-4E5B-B389-F71A59C262B0}" srcId="{4DF9FE7B-F642-4898-A360-D4E3814E1A3D}" destId="{EFF2750D-B4B3-474C-8B62-8B638DC31F7E}" srcOrd="0" destOrd="0" parTransId="{AEBC78E6-CDDC-4C8F-A157-3C51E907FACD}" sibTransId="{75C067D7-FCD2-4969-8F27-4BBDA88E75ED}"/>
    <dgm:cxn modelId="{1339090C-9A95-4C05-841C-FA3AF987601B}" srcId="{3F442EA2-39BA-4C9A-AD59-755D4917D532}" destId="{3929B1E1-4BC4-4C73-ABE8-27CEF96A3652}" srcOrd="1" destOrd="0" parTransId="{F356CC76-9117-4B79-A270-BBBAFD3E9C79}" sibTransId="{19BA0C22-38BB-4E9F-89D5-0FF5FF9F12CE}"/>
    <dgm:cxn modelId="{A1F09446-B327-4F5C-8E22-2DAA69F19391}" type="presOf" srcId="{EFF2750D-B4B3-474C-8B62-8B638DC31F7E}" destId="{80259B02-529C-422B-91BE-D70198BA9F6C}" srcOrd="0" destOrd="0" presId="urn:microsoft.com/office/officeart/2005/8/layout/list1"/>
    <dgm:cxn modelId="{48537FC5-0000-4444-AF15-18F3E84D2CEB}" type="presOf" srcId="{3F442EA2-39BA-4C9A-AD59-755D4917D532}" destId="{E6A445EE-D086-4B01-B491-D67950A5A065}" srcOrd="0" destOrd="0" presId="urn:microsoft.com/office/officeart/2005/8/layout/list1"/>
    <dgm:cxn modelId="{941D90EF-9B17-4B5E-A599-1D7889265B9D}" type="presOf" srcId="{C5238B0A-5FB6-4E43-BA6A-6CA1B95BD6D0}" destId="{5282638F-EFF2-4770-BB1A-21455422E45D}" srcOrd="0" destOrd="1" presId="urn:microsoft.com/office/officeart/2005/8/layout/list1"/>
    <dgm:cxn modelId="{875B121E-7698-495B-9F19-90086E404498}" type="presOf" srcId="{99E0600D-9954-43F4-8926-13B8777FAAA1}" destId="{5282638F-EFF2-4770-BB1A-21455422E45D}" srcOrd="0" destOrd="0" presId="urn:microsoft.com/office/officeart/2005/8/layout/list1"/>
    <dgm:cxn modelId="{68F7EBC2-E89F-4868-BACB-B9006035493D}" type="presOf" srcId="{3929B1E1-4BC4-4C73-ABE8-27CEF96A3652}" destId="{D0037F0D-DB9A-4BA4-97B4-D939B26E14DA}" srcOrd="0" destOrd="0" presId="urn:microsoft.com/office/officeart/2005/8/layout/list1"/>
    <dgm:cxn modelId="{BE746CE0-370A-4F61-85FA-A3757AA8BFC2}" srcId="{99E0600D-9954-43F4-8926-13B8777FAAA1}" destId="{C5238B0A-5FB6-4E43-BA6A-6CA1B95BD6D0}" srcOrd="0" destOrd="0" parTransId="{884CA765-F1D3-4117-BAFD-D7A22018E9F0}" sibTransId="{D95E9EE5-B751-4A4F-8CF6-A8BEEE1853FB}"/>
    <dgm:cxn modelId="{31589EA6-6DB6-4864-9A91-CDA6891D0EF1}" srcId="{99E0600D-9954-43F4-8926-13B8777FAAA1}" destId="{8935FD38-5C84-40E1-89D9-A72BF06D6E78}" srcOrd="1" destOrd="0" parTransId="{8C5AD423-F868-426A-BE44-5CFA00213EA5}" sibTransId="{377AD831-C381-4B4F-B2C0-A27D0C897DD3}"/>
    <dgm:cxn modelId="{5FDDCFD0-90C3-4C89-BFB6-182E43C73C64}" type="presOf" srcId="{8935FD38-5C84-40E1-89D9-A72BF06D6E78}" destId="{5282638F-EFF2-4770-BB1A-21455422E45D}" srcOrd="0" destOrd="2" presId="urn:microsoft.com/office/officeart/2005/8/layout/list1"/>
    <dgm:cxn modelId="{09FCCB9D-A30A-4326-970E-26252D39327F}" srcId="{3929B1E1-4BC4-4C73-ABE8-27CEF96A3652}" destId="{99E0600D-9954-43F4-8926-13B8777FAAA1}" srcOrd="0" destOrd="0" parTransId="{BE23F476-2C5C-42ED-BF2B-CD5FC7ADDDF6}" sibTransId="{C44937DC-4907-4769-AA8B-1B3E7391D7B0}"/>
    <dgm:cxn modelId="{50B4A395-C84C-4B07-AAA0-A816BBE5FF10}" type="presOf" srcId="{4DF9FE7B-F642-4898-A360-D4E3814E1A3D}" destId="{7E290D25-335D-4339-A8E8-B036E46B5EB5}" srcOrd="0" destOrd="0" presId="urn:microsoft.com/office/officeart/2005/8/layout/list1"/>
    <dgm:cxn modelId="{3D763BC3-A183-4947-8B09-C30B0E88C901}" type="presOf" srcId="{4DF9FE7B-F642-4898-A360-D4E3814E1A3D}" destId="{674922F1-7266-4681-AD4F-1C618A5FFF23}" srcOrd="1" destOrd="0" presId="urn:microsoft.com/office/officeart/2005/8/layout/list1"/>
    <dgm:cxn modelId="{7C55A382-EC20-4D7D-A3BD-0EE5B86ADE6B}" type="presParOf" srcId="{E6A445EE-D086-4B01-B491-D67950A5A065}" destId="{6D3A9625-D3EB-4CA1-AB05-34452283708A}" srcOrd="0" destOrd="0" presId="urn:microsoft.com/office/officeart/2005/8/layout/list1"/>
    <dgm:cxn modelId="{EBD34B0F-569D-4029-A7E2-7A77AE0FE07E}" type="presParOf" srcId="{6D3A9625-D3EB-4CA1-AB05-34452283708A}" destId="{7E290D25-335D-4339-A8E8-B036E46B5EB5}" srcOrd="0" destOrd="0" presId="urn:microsoft.com/office/officeart/2005/8/layout/list1"/>
    <dgm:cxn modelId="{842EF0B2-EFCC-4858-885F-488593533AAD}" type="presParOf" srcId="{6D3A9625-D3EB-4CA1-AB05-34452283708A}" destId="{674922F1-7266-4681-AD4F-1C618A5FFF23}" srcOrd="1" destOrd="0" presId="urn:microsoft.com/office/officeart/2005/8/layout/list1"/>
    <dgm:cxn modelId="{33776889-946A-467F-9CC4-652FBE9F65FF}" type="presParOf" srcId="{E6A445EE-D086-4B01-B491-D67950A5A065}" destId="{96C29850-0672-4B77-B5DE-2E1563038631}" srcOrd="1" destOrd="0" presId="urn:microsoft.com/office/officeart/2005/8/layout/list1"/>
    <dgm:cxn modelId="{4352BBA6-99F2-4C9E-82AF-1DA972D0B956}" type="presParOf" srcId="{E6A445EE-D086-4B01-B491-D67950A5A065}" destId="{80259B02-529C-422B-91BE-D70198BA9F6C}" srcOrd="2" destOrd="0" presId="urn:microsoft.com/office/officeart/2005/8/layout/list1"/>
    <dgm:cxn modelId="{3C4B045A-7B60-46EF-A621-4DF30B987811}" type="presParOf" srcId="{E6A445EE-D086-4B01-B491-D67950A5A065}" destId="{E53EFB4E-D3DB-42E1-82AC-148F7D29254F}" srcOrd="3" destOrd="0" presId="urn:microsoft.com/office/officeart/2005/8/layout/list1"/>
    <dgm:cxn modelId="{14869866-627C-4FE3-9AF0-9D63C49E0FF9}" type="presParOf" srcId="{E6A445EE-D086-4B01-B491-D67950A5A065}" destId="{07AC1C38-F728-4390-9C76-57A49ED97DBB}" srcOrd="4" destOrd="0" presId="urn:microsoft.com/office/officeart/2005/8/layout/list1"/>
    <dgm:cxn modelId="{75736CC4-125A-4774-A597-BD84471802AC}" type="presParOf" srcId="{07AC1C38-F728-4390-9C76-57A49ED97DBB}" destId="{D0037F0D-DB9A-4BA4-97B4-D939B26E14DA}" srcOrd="0" destOrd="0" presId="urn:microsoft.com/office/officeart/2005/8/layout/list1"/>
    <dgm:cxn modelId="{D20F5564-6D08-4388-86B1-84ACE694EABC}" type="presParOf" srcId="{07AC1C38-F728-4390-9C76-57A49ED97DBB}" destId="{21EEBBE2-729F-4D85-8CAE-C2B30FF126D2}" srcOrd="1" destOrd="0" presId="urn:microsoft.com/office/officeart/2005/8/layout/list1"/>
    <dgm:cxn modelId="{67A798E2-A6AB-4A89-B4A0-0C8D67EE9921}" type="presParOf" srcId="{E6A445EE-D086-4B01-B491-D67950A5A065}" destId="{AACB3FAF-C320-430D-84D4-71BA6D1761D1}" srcOrd="5" destOrd="0" presId="urn:microsoft.com/office/officeart/2005/8/layout/list1"/>
    <dgm:cxn modelId="{F0231622-1648-470E-9699-5CB608BB66B5}" type="presParOf" srcId="{E6A445EE-D086-4B01-B491-D67950A5A065}" destId="{5282638F-EFF2-4770-BB1A-21455422E45D}"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259B02-529C-422B-91BE-D70198BA9F6C}">
      <dsp:nvSpPr>
        <dsp:cNvPr id="0" name=""/>
        <dsp:cNvSpPr/>
      </dsp:nvSpPr>
      <dsp:spPr>
        <a:xfrm>
          <a:off x="0" y="573639"/>
          <a:ext cx="4114800" cy="1286775"/>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9354" tIns="395732" rIns="319354" bIns="135128" numCol="1" spcCol="1270" anchor="t" anchorCtr="0">
          <a:noAutofit/>
        </a:bodyPr>
        <a:lstStyle/>
        <a:p>
          <a:pPr marL="171450" lvl="1" indent="-171450" algn="l" defTabSz="844550">
            <a:lnSpc>
              <a:spcPct val="90000"/>
            </a:lnSpc>
            <a:spcBef>
              <a:spcPct val="0"/>
            </a:spcBef>
            <a:spcAft>
              <a:spcPct val="15000"/>
            </a:spcAft>
            <a:buChar char="••"/>
          </a:pPr>
          <a:r>
            <a:rPr lang="en-US" sz="1900" b="0" i="0" u="none" kern="1200" dirty="0" smtClean="0">
              <a:latin typeface="Arial" panose="020B0604020202020204" pitchFamily="34" charset="0"/>
              <a:cs typeface="Arial" panose="020B0604020202020204" pitchFamily="34" charset="0"/>
            </a:rPr>
            <a:t>What is one example in your own IL work where this concept is already addressed?</a:t>
          </a:r>
          <a:endParaRPr lang="en-US" sz="1900" kern="1200" dirty="0">
            <a:latin typeface="Arial" panose="020B0604020202020204" pitchFamily="34" charset="0"/>
            <a:cs typeface="Arial" panose="020B0604020202020204" pitchFamily="34" charset="0"/>
          </a:endParaRPr>
        </a:p>
      </dsp:txBody>
      <dsp:txXfrm>
        <a:off x="0" y="573639"/>
        <a:ext cx="4114800" cy="1286775"/>
      </dsp:txXfrm>
    </dsp:sp>
    <dsp:sp modelId="{674922F1-7266-4681-AD4F-1C618A5FFF23}">
      <dsp:nvSpPr>
        <dsp:cNvPr id="0" name=""/>
        <dsp:cNvSpPr/>
      </dsp:nvSpPr>
      <dsp:spPr>
        <a:xfrm>
          <a:off x="205740" y="293199"/>
          <a:ext cx="2880360" cy="5608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8871" tIns="0" rIns="108871" bIns="0" numCol="1" spcCol="1270" anchor="ctr" anchorCtr="0">
          <a:noAutofit/>
        </a:bodyPr>
        <a:lstStyle/>
        <a:p>
          <a:pPr lvl="0" algn="l" defTabSz="844550">
            <a:lnSpc>
              <a:spcPct val="90000"/>
            </a:lnSpc>
            <a:spcBef>
              <a:spcPct val="0"/>
            </a:spcBef>
            <a:spcAft>
              <a:spcPct val="35000"/>
            </a:spcAft>
          </a:pPr>
          <a:r>
            <a:rPr lang="en-US" sz="1900" kern="1200" dirty="0" smtClean="0">
              <a:latin typeface="Arial" panose="020B0604020202020204" pitchFamily="34" charset="0"/>
              <a:cs typeface="Arial" panose="020B0604020202020204" pitchFamily="34" charset="0"/>
            </a:rPr>
            <a:t>5 minutes</a:t>
          </a:r>
          <a:endParaRPr lang="en-US" sz="1900" kern="1200" dirty="0">
            <a:latin typeface="Arial" panose="020B0604020202020204" pitchFamily="34" charset="0"/>
            <a:cs typeface="Arial" panose="020B0604020202020204" pitchFamily="34" charset="0"/>
          </a:endParaRPr>
        </a:p>
      </dsp:txBody>
      <dsp:txXfrm>
        <a:off x="233120" y="320579"/>
        <a:ext cx="2825600" cy="506120"/>
      </dsp:txXfrm>
    </dsp:sp>
    <dsp:sp modelId="{5282638F-EFF2-4770-BB1A-21455422E45D}">
      <dsp:nvSpPr>
        <dsp:cNvPr id="0" name=""/>
        <dsp:cNvSpPr/>
      </dsp:nvSpPr>
      <dsp:spPr>
        <a:xfrm>
          <a:off x="0" y="2243454"/>
          <a:ext cx="4114800" cy="2872800"/>
        </a:xfrm>
        <a:prstGeom prst="rect">
          <a:avLst/>
        </a:prstGeom>
        <a:solidFill>
          <a:schemeClr val="lt1">
            <a:alpha val="90000"/>
            <a:hueOff val="0"/>
            <a:satOff val="0"/>
            <a:lumOff val="0"/>
            <a:alphaOff val="0"/>
          </a:schemeClr>
        </a:solidFill>
        <a:ln w="12700" cap="flat" cmpd="sng" algn="ctr">
          <a:solidFill>
            <a:schemeClr val="accent2">
              <a:hueOff val="113439"/>
              <a:satOff val="13039"/>
              <a:lumOff val="-1039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9354" tIns="395732" rIns="319354"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latin typeface="Arial" panose="020B0604020202020204" pitchFamily="34" charset="0"/>
              <a:cs typeface="Arial" panose="020B0604020202020204" pitchFamily="34" charset="0"/>
            </a:rPr>
            <a:t>Practice writing learning outcomes for your conceptual frame.</a:t>
          </a:r>
          <a:endParaRPr lang="en-US" sz="1900" kern="1200" dirty="0">
            <a:latin typeface="Arial" panose="020B0604020202020204" pitchFamily="34" charset="0"/>
            <a:cs typeface="Arial" panose="020B0604020202020204" pitchFamily="34" charset="0"/>
          </a:endParaRPr>
        </a:p>
        <a:p>
          <a:pPr marL="342900" lvl="2" indent="-171450" algn="l" defTabSz="844550">
            <a:lnSpc>
              <a:spcPct val="90000"/>
            </a:lnSpc>
            <a:spcBef>
              <a:spcPct val="0"/>
            </a:spcBef>
            <a:spcAft>
              <a:spcPct val="15000"/>
            </a:spcAft>
            <a:buChar char="••"/>
          </a:pPr>
          <a:r>
            <a:rPr lang="en-US" sz="1900" kern="1200" dirty="0" smtClean="0">
              <a:latin typeface="Arial" panose="020B0604020202020204" pitchFamily="34" charset="0"/>
              <a:cs typeface="Arial" panose="020B0604020202020204" pitchFamily="34" charset="0"/>
            </a:rPr>
            <a:t>Pick a context (classroom-level, course-level, program-level, institution-level)</a:t>
          </a:r>
          <a:endParaRPr lang="en-US" sz="1900" kern="1200" dirty="0">
            <a:latin typeface="Arial" panose="020B0604020202020204" pitchFamily="34" charset="0"/>
            <a:cs typeface="Arial" panose="020B0604020202020204" pitchFamily="34" charset="0"/>
          </a:endParaRPr>
        </a:p>
        <a:p>
          <a:pPr marL="342900" lvl="2" indent="-171450" algn="l" defTabSz="844550">
            <a:lnSpc>
              <a:spcPct val="90000"/>
            </a:lnSpc>
            <a:spcBef>
              <a:spcPct val="0"/>
            </a:spcBef>
            <a:spcAft>
              <a:spcPct val="15000"/>
            </a:spcAft>
            <a:buChar char="••"/>
          </a:pPr>
          <a:r>
            <a:rPr lang="en-US" sz="1900" kern="1200" dirty="0" smtClean="0">
              <a:latin typeface="Arial" panose="020B0604020202020204" pitchFamily="34" charset="0"/>
              <a:cs typeface="Arial" panose="020B0604020202020204" pitchFamily="34" charset="0"/>
            </a:rPr>
            <a:t>Pick a domain (skill, knowledge, value/attitude, metacognition)</a:t>
          </a:r>
          <a:endParaRPr lang="en-US" sz="1900" kern="1200" dirty="0">
            <a:latin typeface="Arial" panose="020B0604020202020204" pitchFamily="34" charset="0"/>
            <a:cs typeface="Arial" panose="020B0604020202020204" pitchFamily="34" charset="0"/>
          </a:endParaRPr>
        </a:p>
      </dsp:txBody>
      <dsp:txXfrm>
        <a:off x="0" y="2243454"/>
        <a:ext cx="4114800" cy="2872800"/>
      </dsp:txXfrm>
    </dsp:sp>
    <dsp:sp modelId="{21EEBBE2-729F-4D85-8CAE-C2B30FF126D2}">
      <dsp:nvSpPr>
        <dsp:cNvPr id="0" name=""/>
        <dsp:cNvSpPr/>
      </dsp:nvSpPr>
      <dsp:spPr>
        <a:xfrm>
          <a:off x="205740" y="1963014"/>
          <a:ext cx="2880360" cy="560880"/>
        </a:xfrm>
        <a:prstGeom prst="roundRect">
          <a:avLst/>
        </a:prstGeom>
        <a:solidFill>
          <a:schemeClr val="accent2">
            <a:hueOff val="113439"/>
            <a:satOff val="13039"/>
            <a:lumOff val="-103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8871" tIns="0" rIns="108871" bIns="0" numCol="1" spcCol="1270" anchor="ctr" anchorCtr="0">
          <a:noAutofit/>
        </a:bodyPr>
        <a:lstStyle/>
        <a:p>
          <a:pPr lvl="0" algn="l" defTabSz="844550">
            <a:lnSpc>
              <a:spcPct val="90000"/>
            </a:lnSpc>
            <a:spcBef>
              <a:spcPct val="0"/>
            </a:spcBef>
            <a:spcAft>
              <a:spcPct val="35000"/>
            </a:spcAft>
          </a:pPr>
          <a:r>
            <a:rPr lang="en-US" sz="1900" kern="1200" dirty="0" smtClean="0">
              <a:latin typeface="Arial" panose="020B0604020202020204" pitchFamily="34" charset="0"/>
              <a:cs typeface="Arial" panose="020B0604020202020204" pitchFamily="34" charset="0"/>
            </a:rPr>
            <a:t>10 minutes</a:t>
          </a:r>
          <a:endParaRPr lang="en-US" sz="1900" kern="1200" dirty="0">
            <a:latin typeface="Arial" panose="020B0604020202020204" pitchFamily="34" charset="0"/>
            <a:cs typeface="Arial" panose="020B0604020202020204" pitchFamily="34" charset="0"/>
          </a:endParaRPr>
        </a:p>
      </dsp:txBody>
      <dsp:txXfrm>
        <a:off x="233120" y="1990394"/>
        <a:ext cx="2825600"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04A8D02-4E65-4CCD-8312-4AB164C6C77D}" type="datetimeFigureOut">
              <a:rPr lang="en-US"/>
              <a:t>5/29/2015</a:t>
            </a:fld>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7C119DBA-4540-49B3-8FA9-6259387ECF9E}" type="slidenum">
              <a:rPr/>
              <a:t>‹#›</a:t>
            </a:fld>
            <a:endParaRPr/>
          </a:p>
        </p:txBody>
      </p:sp>
    </p:spTree>
    <p:extLst>
      <p:ext uri="{BB962C8B-B14F-4D97-AF65-F5344CB8AC3E}">
        <p14:creationId xmlns:p14="http://schemas.microsoft.com/office/powerpoint/2010/main" val="3587619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A755D9-D361-47B8-9652-3B4EA9776CE5}" type="datetimeFigureOut">
              <a:rPr lang="en-US"/>
              <a:t>5/29/2015</a:t>
            </a:fld>
            <a:endParaRPr/>
          </a:p>
        </p:txBody>
      </p:sp>
      <p:sp>
        <p:nvSpPr>
          <p:cNvPr id="4" name="Slide Image Placeholder 3"/>
          <p:cNvSpPr>
            <a:spLocks noGrp="1" noRot="1" noChangeAspect="1"/>
          </p:cNvSpPr>
          <p:nvPr>
            <p:ph type="sldImg" idx="2"/>
          </p:nvPr>
        </p:nvSpPr>
        <p:spPr>
          <a:xfrm>
            <a:off x="407988" y="696913"/>
            <a:ext cx="6194425" cy="3486150"/>
          </a:xfrm>
          <a:prstGeom prst="rect">
            <a:avLst/>
          </a:prstGeom>
          <a:noFill/>
          <a:ln w="12700">
            <a:solidFill>
              <a:prstClr val="black"/>
            </a:solidFill>
          </a:ln>
        </p:spPr>
        <p:txBody>
          <a:bodyPr vert="horz" lIns="93177" tIns="46589" rIns="93177" bIns="46589" rtlCol="0" anchor="ctr"/>
          <a:lstStyle/>
          <a:p>
            <a:endParaRPr/>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3B36274-F2B9-4C45-BBB4-0EDF4CD651A7}" type="slidenum">
              <a:rPr/>
              <a:t>‹#›</a:t>
            </a:fld>
            <a:endParaRPr/>
          </a:p>
        </p:txBody>
      </p:sp>
    </p:spTree>
    <p:extLst>
      <p:ext uri="{BB962C8B-B14F-4D97-AF65-F5344CB8AC3E}">
        <p14:creationId xmlns:p14="http://schemas.microsoft.com/office/powerpoint/2010/main" val="2147688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Point out Twitter handle.</a:t>
            </a:r>
          </a:p>
          <a:p>
            <a:endParaRPr lang="en-US" dirty="0" smtClean="0"/>
          </a:p>
          <a:p>
            <a:r>
              <a:rPr lang="en-US" dirty="0" smtClean="0"/>
              <a:t>Point</a:t>
            </a:r>
            <a:r>
              <a:rPr lang="en-US" baseline="0" dirty="0" smtClean="0"/>
              <a:t> out hashtag.</a:t>
            </a:r>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1</a:t>
            </a:fld>
            <a:endParaRPr lang="en-US"/>
          </a:p>
        </p:txBody>
      </p:sp>
    </p:spTree>
    <p:extLst>
      <p:ext uri="{BB962C8B-B14F-4D97-AF65-F5344CB8AC3E}">
        <p14:creationId xmlns:p14="http://schemas.microsoft.com/office/powerpoint/2010/main" val="5094412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Summarize slide.</a:t>
            </a:r>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10</a:t>
            </a:fld>
            <a:endParaRPr lang="en-US"/>
          </a:p>
        </p:txBody>
      </p:sp>
    </p:spTree>
    <p:extLst>
      <p:ext uri="{BB962C8B-B14F-4D97-AF65-F5344CB8AC3E}">
        <p14:creationId xmlns:p14="http://schemas.microsoft.com/office/powerpoint/2010/main" val="3903719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Summarize slide.</a:t>
            </a:r>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11</a:t>
            </a:fld>
            <a:endParaRPr lang="en-US"/>
          </a:p>
        </p:txBody>
      </p:sp>
    </p:spTree>
    <p:extLst>
      <p:ext uri="{BB962C8B-B14F-4D97-AF65-F5344CB8AC3E}">
        <p14:creationId xmlns:p14="http://schemas.microsoft.com/office/powerpoint/2010/main" val="21436105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 offer a</a:t>
            </a:r>
            <a:r>
              <a:rPr lang="en-US" baseline="0" dirty="0" smtClean="0"/>
              <a:t> conceptual framework (</a:t>
            </a:r>
            <a:r>
              <a:rPr lang="en-US" baseline="0" dirty="0" err="1" smtClean="0"/>
              <a:t>har</a:t>
            </a:r>
            <a:r>
              <a:rPr lang="en-US" baseline="0" dirty="0" smtClean="0"/>
              <a:t> </a:t>
            </a:r>
            <a:r>
              <a:rPr lang="en-US" baseline="0" dirty="0" err="1" smtClean="0"/>
              <a:t>har</a:t>
            </a:r>
            <a:r>
              <a:rPr lang="en-US" baseline="0" dirty="0" smtClean="0"/>
              <a:t>) for approaching and writing learning outcomes.</a:t>
            </a:r>
            <a:endParaRPr lang="en-US" dirty="0" smtClean="0"/>
          </a:p>
          <a:p>
            <a:endParaRPr lang="en-US" dirty="0" smtClean="0"/>
          </a:p>
          <a:p>
            <a:r>
              <a:rPr lang="en-US" dirty="0" smtClean="0"/>
              <a:t>Summarize slide.</a:t>
            </a:r>
          </a:p>
          <a:p>
            <a:endParaRPr lang="en-US" dirty="0" smtClean="0"/>
          </a:p>
          <a:p>
            <a:r>
              <a:rPr lang="en-US" dirty="0" smtClean="0"/>
              <a:t>Domains: </a:t>
            </a:r>
            <a:r>
              <a:rPr lang="en-US" u="sng" dirty="0" smtClean="0"/>
              <a:t>as you go down the list they get harder to assess</a:t>
            </a:r>
            <a:r>
              <a:rPr lang="en-US" dirty="0" smtClean="0"/>
              <a:t>, BUT, that doesn’t mean you shouldn’t develop outcomes in the dispositional and metacognitive domains! </a:t>
            </a:r>
            <a:r>
              <a:rPr lang="en-US" u="sng" dirty="0" smtClean="0"/>
              <a:t>Consider aiming for a variety—have a concrete behavioral/skills-based outcome but also a dispositional</a:t>
            </a:r>
            <a:r>
              <a:rPr lang="en-US" u="sng" baseline="0" dirty="0" smtClean="0"/>
              <a:t> outcome; assess the former concretely (quantitatively?), and the latter qualitatively or &lt;gasp&gt; not at all</a:t>
            </a:r>
            <a:r>
              <a:rPr lang="en-US" baseline="0" dirty="0" smtClean="0"/>
              <a:t>. </a:t>
            </a:r>
          </a:p>
          <a:p>
            <a:pPr marL="174708" indent="-174708">
              <a:buFont typeface="Arial" panose="020B0604020202020204" pitchFamily="34" charset="0"/>
              <a:buChar char="•"/>
            </a:pPr>
            <a:r>
              <a:rPr lang="en-US" u="sng" baseline="0" dirty="0" smtClean="0"/>
              <a:t>NOT ALL OUTCOMES OF OUR INSTRUCTION ARE NOR SHOULD BE ASSESSABLE (blasphemy, I know)</a:t>
            </a:r>
          </a:p>
          <a:p>
            <a:pPr marL="174708" indent="-174708">
              <a:buFont typeface="Arial" panose="020B0604020202020204" pitchFamily="34" charset="0"/>
              <a:buChar char="•"/>
            </a:pPr>
            <a:r>
              <a:rPr lang="en-US" u="sng" baseline="0" dirty="0" smtClean="0"/>
              <a:t>Transformational learning means we </a:t>
            </a:r>
            <a:r>
              <a:rPr lang="en-US" u="sng" baseline="0" dirty="0" smtClean="0"/>
              <a:t>plant </a:t>
            </a:r>
            <a:r>
              <a:rPr lang="en-US" u="sng" baseline="0" dirty="0" smtClean="0"/>
              <a:t>seeds now, which may not take root and grow until YEARS later</a:t>
            </a:r>
            <a:r>
              <a:rPr lang="en-US" baseline="0" dirty="0" smtClean="0"/>
              <a:t>. (ala TCs – grasping of these complex concepts is near impossible to assess, so instead you assess measurable learning outcomes that </a:t>
            </a:r>
            <a:r>
              <a:rPr lang="en-US" i="1" baseline="0" dirty="0" smtClean="0"/>
              <a:t>lead the learner a bit closer to</a:t>
            </a:r>
            <a:r>
              <a:rPr lang="en-US" i="0" baseline="0" dirty="0" smtClean="0"/>
              <a:t> the threshold of understanding)</a:t>
            </a:r>
          </a:p>
          <a:p>
            <a:pPr marL="174708" indent="-174708">
              <a:buFont typeface="Arial" panose="020B0604020202020204" pitchFamily="34" charset="0"/>
              <a:buChar char="•"/>
            </a:pPr>
            <a:endParaRPr lang="en-US" i="0" baseline="0" dirty="0" smtClean="0"/>
          </a:p>
          <a:p>
            <a:r>
              <a:rPr lang="en-US" i="0" baseline="0" dirty="0" smtClean="0"/>
              <a:t>Same goes for levels/context: as you go down the list they are harder to assess because their scope broadens.</a:t>
            </a:r>
          </a:p>
          <a:p>
            <a:pPr marL="174708" indent="-174708">
              <a:buFont typeface="Arial" panose="020B0604020202020204" pitchFamily="34" charset="0"/>
              <a:buChar char="•"/>
            </a:pPr>
            <a:r>
              <a:rPr lang="en-US" i="0" baseline="0" dirty="0" smtClean="0"/>
              <a:t>Some of us will have robust campus-wide assessment practices where course, program, and institution level learning outcomes make sense. </a:t>
            </a:r>
          </a:p>
          <a:p>
            <a:pPr marL="174708" indent="-174708">
              <a:buFont typeface="Arial" panose="020B0604020202020204" pitchFamily="34" charset="0"/>
              <a:buChar char="•"/>
            </a:pPr>
            <a:r>
              <a:rPr lang="en-US" i="0" baseline="0" dirty="0" smtClean="0"/>
              <a:t>Others of us may need to focus on classroom (</a:t>
            </a:r>
            <a:r>
              <a:rPr lang="en-US" i="0" u="sng" baseline="0" dirty="0" smtClean="0"/>
              <a:t>i.e., one-shot</a:t>
            </a:r>
            <a:r>
              <a:rPr lang="en-US" i="0" baseline="0" dirty="0" smtClean="0"/>
              <a:t>) level learning outcomes, which is </a:t>
            </a:r>
            <a:r>
              <a:rPr lang="en-US" i="0" u="sng" baseline="0" dirty="0" smtClean="0"/>
              <a:t>a fantastic place to start transforming our practice/praxis</a:t>
            </a:r>
            <a:r>
              <a:rPr lang="en-US" i="0" baseline="0" dirty="0" smtClean="0"/>
              <a:t>. (It’s certainly where I’ve begun, as you’ll see in a moment.)</a:t>
            </a:r>
          </a:p>
          <a:p>
            <a:pPr marL="174708" indent="-174708">
              <a:buFont typeface="Arial" panose="020B0604020202020204" pitchFamily="34" charset="0"/>
              <a:buChar char="•"/>
            </a:pPr>
            <a:endParaRPr lang="en-US" i="0" baseline="0" dirty="0" smtClean="0"/>
          </a:p>
          <a:p>
            <a:r>
              <a:rPr lang="en-US" i="0" baseline="0" dirty="0" smtClean="0"/>
              <a:t>Chris Sweet (LOEX 2010 </a:t>
            </a:r>
            <a:r>
              <a:rPr lang="en-US" i="0" baseline="0" dirty="0" err="1" smtClean="0"/>
              <a:t>slidedeck</a:t>
            </a:r>
            <a:r>
              <a:rPr lang="en-US" i="0" baseline="0" dirty="0" smtClean="0"/>
              <a:t>) offers concrete “how to” strategies for actually constructing learning outcomes—see </a:t>
            </a:r>
            <a:r>
              <a:rPr lang="en-US" i="0" baseline="0" dirty="0" err="1" smtClean="0"/>
              <a:t>slidedeck</a:t>
            </a:r>
            <a:r>
              <a:rPr lang="en-US" i="0" baseline="0" dirty="0" smtClean="0"/>
              <a:t> at link.</a:t>
            </a:r>
          </a:p>
          <a:p>
            <a:endParaRPr lang="en-US" i="0" baseline="0" dirty="0" smtClean="0"/>
          </a:p>
          <a:p>
            <a:r>
              <a:rPr lang="en-US" i="0" u="sng" baseline="0" dirty="0" smtClean="0"/>
              <a:t>Let’s see what this looks like in practice…</a:t>
            </a:r>
            <a:endParaRPr lang="en-US" u="sng" dirty="0"/>
          </a:p>
        </p:txBody>
      </p:sp>
      <p:sp>
        <p:nvSpPr>
          <p:cNvPr id="4" name="Slide Number Placeholder 3"/>
          <p:cNvSpPr>
            <a:spLocks noGrp="1"/>
          </p:cNvSpPr>
          <p:nvPr>
            <p:ph type="sldNum" sz="quarter" idx="10"/>
          </p:nvPr>
        </p:nvSpPr>
        <p:spPr/>
        <p:txBody>
          <a:bodyPr/>
          <a:lstStyle/>
          <a:p>
            <a:fld id="{E3B36274-F2B9-4C45-BBB4-0EDF4CD651A7}" type="slidenum">
              <a:rPr lang="en-US" smtClean="0"/>
              <a:t>12</a:t>
            </a:fld>
            <a:endParaRPr lang="en-US"/>
          </a:p>
        </p:txBody>
      </p:sp>
    </p:spTree>
    <p:extLst>
      <p:ext uri="{BB962C8B-B14F-4D97-AF65-F5344CB8AC3E}">
        <p14:creationId xmlns:p14="http://schemas.microsoft.com/office/powerpoint/2010/main" val="38145469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Summarize slide (left side) for context of example.</a:t>
            </a:r>
          </a:p>
          <a:p>
            <a:endParaRPr lang="en-US" dirty="0" smtClean="0"/>
          </a:p>
          <a:p>
            <a:r>
              <a:rPr lang="en-US" u="sng" dirty="0" smtClean="0"/>
              <a:t>CLASSROOM-LEVEL</a:t>
            </a:r>
            <a:r>
              <a:rPr lang="en-US" u="sng" baseline="0" dirty="0" smtClean="0"/>
              <a:t> EXAMPLE</a:t>
            </a:r>
            <a:r>
              <a:rPr lang="en-US" baseline="0" dirty="0" smtClean="0"/>
              <a:t>:</a:t>
            </a:r>
            <a:endParaRPr lang="en-US" dirty="0" smtClean="0"/>
          </a:p>
          <a:p>
            <a:endParaRPr lang="en-US" dirty="0" smtClean="0"/>
          </a:p>
          <a:p>
            <a:pPr rtl="0"/>
            <a:r>
              <a:rPr lang="en-US" dirty="0"/>
              <a:t>By the end of this information literacy instruction session, students will:</a:t>
            </a:r>
            <a:endParaRPr lang="en-US" b="0" dirty="0" smtClean="0">
              <a:effectLst/>
            </a:endParaRPr>
          </a:p>
          <a:p>
            <a:pPr marL="174708" indent="-174708" fontAlgn="base">
              <a:buFont typeface="Arial" panose="020B0604020202020204" pitchFamily="34" charset="0"/>
              <a:buChar char="•"/>
            </a:pPr>
            <a:r>
              <a:rPr lang="en-US" dirty="0"/>
              <a:t>Brainstorm research questions, search terms, and information types/formats related to their research topics (behavioral/skills)</a:t>
            </a:r>
          </a:p>
          <a:p>
            <a:pPr marL="640594" lvl="1" indent="-174708" fontAlgn="base">
              <a:buFont typeface="Arial" panose="020B0604020202020204" pitchFamily="34" charset="0"/>
              <a:buChar char="•"/>
            </a:pPr>
            <a:r>
              <a:rPr lang="en-US" dirty="0" smtClean="0"/>
              <a:t>Mapped to Framework: FRAMES</a:t>
            </a:r>
            <a:r>
              <a:rPr lang="en-US" dirty="0"/>
              <a:t>: Research as Inquiry, Searching as Strategic Exploration, Information Creation as a Process</a:t>
            </a:r>
          </a:p>
          <a:p>
            <a:pPr marL="174708" indent="-174708" fontAlgn="base">
              <a:buFont typeface="Arial" panose="020B0604020202020204" pitchFamily="34" charset="0"/>
              <a:buChar char="•"/>
            </a:pPr>
            <a:r>
              <a:rPr lang="en-US" dirty="0"/>
              <a:t>Identify search tools that match their information need(s) (behavioral/skills)</a:t>
            </a:r>
          </a:p>
          <a:p>
            <a:pPr marL="640594" lvl="1" indent="-174708" fontAlgn="base">
              <a:buFont typeface="Arial" panose="020B0604020202020204" pitchFamily="34" charset="0"/>
              <a:buChar char="•"/>
            </a:pPr>
            <a:r>
              <a:rPr lang="en-US" dirty="0" smtClean="0"/>
              <a:t>Mapped to Framework: FRAMES</a:t>
            </a:r>
            <a:r>
              <a:rPr lang="en-US" dirty="0"/>
              <a:t>: Searching as Strategic Exploration</a:t>
            </a:r>
          </a:p>
          <a:p>
            <a:pPr marL="174708" indent="-174708" fontAlgn="base">
              <a:buFont typeface="Arial" panose="020B0604020202020204" pitchFamily="34" charset="0"/>
              <a:buChar char="•"/>
            </a:pPr>
            <a:r>
              <a:rPr lang="en-US" dirty="0"/>
              <a:t>Practice searching for and locating possible information sources for their research projects (behavioral/skills)</a:t>
            </a:r>
          </a:p>
          <a:p>
            <a:pPr marL="640594" lvl="1" indent="-174708" fontAlgn="base">
              <a:buFont typeface="Arial" panose="020B0604020202020204" pitchFamily="34" charset="0"/>
              <a:buChar char="•"/>
            </a:pPr>
            <a:r>
              <a:rPr lang="en-US" dirty="0" smtClean="0"/>
              <a:t>Mapped to Framework: FRAMES</a:t>
            </a:r>
            <a:r>
              <a:rPr lang="en-US" dirty="0"/>
              <a:t>: Searching as Strategic Exploration</a:t>
            </a:r>
          </a:p>
          <a:p>
            <a:pPr marL="174708" indent="-174708" fontAlgn="base">
              <a:buFont typeface="Arial" panose="020B0604020202020204" pitchFamily="34" charset="0"/>
              <a:buChar char="•"/>
            </a:pPr>
            <a:r>
              <a:rPr lang="en-US" dirty="0"/>
              <a:t>Use the search process as an opportunity to strategically explore their research topics and questions (dispositional/values/attitude)</a:t>
            </a:r>
          </a:p>
          <a:p>
            <a:pPr marL="640594" lvl="1" indent="-174708" fontAlgn="base">
              <a:buFont typeface="Arial" panose="020B0604020202020204" pitchFamily="34" charset="0"/>
              <a:buChar char="•"/>
            </a:pPr>
            <a:r>
              <a:rPr lang="en-US" dirty="0" smtClean="0"/>
              <a:t>Mapped to Framework: FRAMES</a:t>
            </a:r>
            <a:r>
              <a:rPr lang="en-US" dirty="0"/>
              <a:t>: Research as Inquiry, Searching as Strategic Exploration, Scholarship as Conversation</a:t>
            </a:r>
          </a:p>
          <a:p>
            <a:pPr marL="174708" indent="-174708" fontAlgn="base">
              <a:buFont typeface="Arial" panose="020B0604020202020204" pitchFamily="34" charset="0"/>
              <a:buChar char="•"/>
            </a:pPr>
            <a:endParaRPr lang="en-US" dirty="0"/>
          </a:p>
          <a:p>
            <a:pPr fontAlgn="base"/>
            <a:r>
              <a:rPr lang="en-US" dirty="0"/>
              <a:t>These can in turn be mapped to IL Program Learning Outcomes, and Institutional Learning Outcomes. </a:t>
            </a:r>
          </a:p>
          <a:p>
            <a:pPr fontAlgn="base"/>
            <a:endParaRPr lang="en-US" dirty="0"/>
          </a:p>
          <a:p>
            <a:pPr fontAlgn="base"/>
            <a:r>
              <a:rPr lang="en-US" u="sng" dirty="0"/>
              <a:t>MAP EVERYTHING TO EVERYTHING!</a:t>
            </a:r>
          </a:p>
          <a:p>
            <a:pPr fontAlgn="base"/>
            <a:endParaRPr lang="en-US" dirty="0"/>
          </a:p>
          <a:p>
            <a:pPr fontAlgn="base"/>
            <a:r>
              <a:rPr lang="en-US" u="sng" dirty="0"/>
              <a:t>Theory to Praxis</a:t>
            </a:r>
            <a:r>
              <a:rPr lang="en-US" dirty="0"/>
              <a:t>:</a:t>
            </a:r>
          </a:p>
          <a:p>
            <a:pPr fontAlgn="base"/>
            <a:endParaRPr lang="en-US" dirty="0"/>
          </a:p>
          <a:p>
            <a:pPr fontAlgn="base"/>
            <a:r>
              <a:rPr lang="en-US" u="sng" dirty="0"/>
              <a:t>TC Theory</a:t>
            </a:r>
            <a:r>
              <a:rPr lang="en-US" dirty="0"/>
              <a:t>: This is a one-shot, so although I touch on one proposed TC for IL in the last learning outcome, </a:t>
            </a:r>
            <a:r>
              <a:rPr lang="en-US" u="sng" dirty="0"/>
              <a:t>at MOST I expect students to simply practice what this feels like, not yet grasp the concept in its </a:t>
            </a:r>
            <a:r>
              <a:rPr lang="en-US" u="sng" dirty="0" smtClean="0"/>
              <a:t>totality</a:t>
            </a:r>
            <a:r>
              <a:rPr lang="en-US" u="none" baseline="0" dirty="0" smtClean="0"/>
              <a:t>.</a:t>
            </a:r>
            <a:r>
              <a:rPr lang="en-US" dirty="0" smtClean="0"/>
              <a:t> </a:t>
            </a:r>
            <a:r>
              <a:rPr lang="en-US" dirty="0"/>
              <a:t>This will be a building block for later in their curricular work when this idea final “clicks” and they “get it”.</a:t>
            </a:r>
          </a:p>
          <a:p>
            <a:pPr fontAlgn="base"/>
            <a:endParaRPr lang="en-US" dirty="0"/>
          </a:p>
          <a:p>
            <a:pPr fontAlgn="base"/>
            <a:r>
              <a:rPr lang="en-US" u="sng" dirty="0" err="1"/>
              <a:t>UbD</a:t>
            </a:r>
            <a:r>
              <a:rPr lang="en-US" dirty="0"/>
              <a:t>: </a:t>
            </a:r>
            <a:r>
              <a:rPr lang="en-US" u="sng" dirty="0"/>
              <a:t>One-shots are fertile ground for </a:t>
            </a:r>
            <a:r>
              <a:rPr lang="en-US" u="sng" dirty="0" err="1"/>
              <a:t>UbD</a:t>
            </a:r>
            <a:r>
              <a:rPr lang="en-US" u="sng" dirty="0"/>
              <a:t>. I developed these very skills-based, measurable outcomes, and designed an activity </a:t>
            </a:r>
            <a:r>
              <a:rPr lang="en-US" dirty="0"/>
              <a:t>(Google spreadsheet activity, borrowed from Shannon Simpson’s </a:t>
            </a:r>
            <a:r>
              <a:rPr lang="en-US" i="1" dirty="0"/>
              <a:t>C&amp;RL News</a:t>
            </a:r>
            <a:r>
              <a:rPr lang="en-US" dirty="0"/>
              <a:t> article (http://crln.acrl.org/content/73/9/528.full</a:t>
            </a:r>
            <a:r>
              <a:rPr lang="en-US" dirty="0" smtClean="0"/>
              <a:t>)) </a:t>
            </a:r>
            <a:r>
              <a:rPr lang="en-US" u="sng" dirty="0"/>
              <a:t>that would generate the evidence that most of these outcomes have been met</a:t>
            </a:r>
            <a:r>
              <a:rPr lang="en-US" dirty="0"/>
              <a:t>. </a:t>
            </a:r>
          </a:p>
          <a:p>
            <a:pPr fontAlgn="base"/>
            <a:endParaRPr lang="en-US" dirty="0"/>
          </a:p>
          <a:p>
            <a:pPr fontAlgn="base"/>
            <a:r>
              <a:rPr lang="en-US" u="sng" dirty="0" err="1"/>
              <a:t>Metaliteracy</a:t>
            </a:r>
            <a:r>
              <a:rPr lang="en-US" dirty="0"/>
              <a:t>: </a:t>
            </a:r>
            <a:r>
              <a:rPr lang="en-US" u="sng" dirty="0"/>
              <a:t>The pedagogical choice to do the Google spreadsheet activity</a:t>
            </a:r>
            <a:r>
              <a:rPr lang="en-US" dirty="0"/>
              <a:t> is influenced by </a:t>
            </a:r>
            <a:r>
              <a:rPr lang="en-US" dirty="0" err="1"/>
              <a:t>metaliteracy</a:t>
            </a:r>
            <a:r>
              <a:rPr lang="en-US" dirty="0"/>
              <a:t> (</a:t>
            </a:r>
            <a:r>
              <a:rPr lang="en-US" u="sng" dirty="0"/>
              <a:t>toggling between dynamic, collaborative online spaces and search systems</a:t>
            </a:r>
            <a:r>
              <a:rPr lang="en-US" dirty="0"/>
              <a:t>). </a:t>
            </a:r>
            <a:r>
              <a:rPr lang="en-US" u="sng" dirty="0" err="1"/>
              <a:t>Metaliteracy</a:t>
            </a:r>
            <a:r>
              <a:rPr lang="en-US" u="sng" dirty="0"/>
              <a:t> not always about </a:t>
            </a:r>
            <a:r>
              <a:rPr lang="en-US" u="sng" dirty="0" smtClean="0"/>
              <a:t>explicit </a:t>
            </a:r>
            <a:r>
              <a:rPr lang="en-US" u="sng" dirty="0"/>
              <a:t>learning outcomes, can also be about pedagogy (how you accomplish those outcomes with students)</a:t>
            </a:r>
            <a:r>
              <a:rPr lang="en-US" dirty="0"/>
              <a:t>.</a:t>
            </a:r>
          </a:p>
          <a:p>
            <a:pPr fontAlgn="base"/>
            <a:endParaRPr lang="en-US" dirty="0"/>
          </a:p>
          <a:p>
            <a:pPr fontAlgn="base"/>
            <a:r>
              <a:rPr lang="en-US" u="sng" dirty="0"/>
              <a:t>Critical Information Literacy</a:t>
            </a:r>
            <a:r>
              <a:rPr lang="en-US" dirty="0"/>
              <a:t>: </a:t>
            </a:r>
            <a:r>
              <a:rPr lang="en-US" u="sng" dirty="0"/>
              <a:t>One-shots are a difficult context in which to incorporate elements of this approach</a:t>
            </a:r>
            <a:r>
              <a:rPr lang="en-US" dirty="0"/>
              <a:t>, but, this too </a:t>
            </a:r>
            <a:r>
              <a:rPr lang="en-US" u="sng" dirty="0" smtClean="0"/>
              <a:t>can be more easily woven in via pedagogy versus explicit “content” or outcomes: dynamic, live spreadsheet activity allows students to have a voice during the session without necessarily having to raise their hands to speak. By having a voice</a:t>
            </a:r>
            <a:r>
              <a:rPr lang="en-US" u="sng" baseline="0" dirty="0" smtClean="0"/>
              <a:t> in the conversation of the IL session, they become aware of their own </a:t>
            </a:r>
            <a:r>
              <a:rPr lang="en-US" b="0" u="sng" baseline="0" dirty="0" smtClean="0"/>
              <a:t>agency</a:t>
            </a:r>
            <a:r>
              <a:rPr lang="en-US" b="0" u="none" baseline="0" dirty="0" smtClean="0"/>
              <a:t> </a:t>
            </a:r>
            <a:r>
              <a:rPr lang="en-US" b="0" baseline="0" dirty="0" smtClean="0"/>
              <a:t>= not a stated outcome of the session, but an outcome nonetheless!</a:t>
            </a:r>
            <a:endParaRPr lang="en-US" b="0" dirty="0"/>
          </a:p>
        </p:txBody>
      </p:sp>
      <p:sp>
        <p:nvSpPr>
          <p:cNvPr id="4" name="Slide Number Placeholder 3"/>
          <p:cNvSpPr>
            <a:spLocks noGrp="1"/>
          </p:cNvSpPr>
          <p:nvPr>
            <p:ph type="sldNum" sz="quarter" idx="10"/>
          </p:nvPr>
        </p:nvSpPr>
        <p:spPr/>
        <p:txBody>
          <a:bodyPr/>
          <a:lstStyle/>
          <a:p>
            <a:fld id="{E3B36274-F2B9-4C45-BBB4-0EDF4CD651A7}" type="slidenum">
              <a:rPr lang="en-US" smtClean="0"/>
              <a:t>13</a:t>
            </a:fld>
            <a:endParaRPr lang="en-US"/>
          </a:p>
        </p:txBody>
      </p:sp>
    </p:spTree>
    <p:extLst>
      <p:ext uri="{BB962C8B-B14F-4D97-AF65-F5344CB8AC3E}">
        <p14:creationId xmlns:p14="http://schemas.microsoft.com/office/powerpoint/2010/main" val="17146927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COURSE/PROGRAM-LEVEL</a:t>
            </a:r>
            <a:r>
              <a:rPr lang="en-US" baseline="0" dirty="0" smtClean="0"/>
              <a:t> EXAMPLE:</a:t>
            </a:r>
            <a:endParaRPr lang="en-US" dirty="0" smtClean="0"/>
          </a:p>
          <a:p>
            <a:endParaRPr lang="en-US" dirty="0" smtClean="0"/>
          </a:p>
          <a:p>
            <a:pPr rtl="0"/>
            <a:r>
              <a:rPr lang="en-US" dirty="0"/>
              <a:t>By the end of unit, students will:</a:t>
            </a:r>
            <a:endParaRPr lang="en-US" b="0" dirty="0" smtClean="0">
              <a:effectLst/>
            </a:endParaRPr>
          </a:p>
          <a:p>
            <a:pPr marL="174708" indent="-174708" fontAlgn="base">
              <a:buFont typeface="Arial" panose="020B0604020202020204" pitchFamily="34" charset="0"/>
              <a:buChar char="•"/>
            </a:pPr>
            <a:r>
              <a:rPr lang="en-US" dirty="0"/>
              <a:t>Generate appropriate writing topics and research questions</a:t>
            </a:r>
          </a:p>
          <a:p>
            <a:pPr marL="174708" indent="-174708" fontAlgn="base">
              <a:buFont typeface="Arial" panose="020B0604020202020204" pitchFamily="34" charset="0"/>
              <a:buChar char="•"/>
            </a:pPr>
            <a:r>
              <a:rPr lang="en-US" dirty="0"/>
              <a:t>Develop effective search strategies for gathering information</a:t>
            </a:r>
          </a:p>
          <a:p>
            <a:pPr marL="174708" indent="-174708" fontAlgn="base">
              <a:buFont typeface="Arial" panose="020B0604020202020204" pitchFamily="34" charset="0"/>
              <a:buChar char="•"/>
            </a:pPr>
            <a:r>
              <a:rPr lang="en-US" dirty="0"/>
              <a:t>Gather and evaluate information in terms of both relevance and reliability</a:t>
            </a:r>
          </a:p>
          <a:p>
            <a:pPr marL="174708" indent="-174708" fontAlgn="base">
              <a:buFont typeface="Arial" panose="020B0604020202020204" pitchFamily="34" charset="0"/>
              <a:buChar char="•"/>
            </a:pPr>
            <a:endParaRPr lang="en-US" dirty="0"/>
          </a:p>
          <a:p>
            <a:pPr fontAlgn="base"/>
            <a:r>
              <a:rPr lang="en-US" dirty="0"/>
              <a:t>These SLOs are both course-level (WRTG 107) and program-level (FYW Program) and map back to my classroom-level SLOs.</a:t>
            </a:r>
          </a:p>
          <a:p>
            <a:pPr fontAlgn="base"/>
            <a:endParaRPr lang="en-US" dirty="0"/>
          </a:p>
          <a:p>
            <a:pPr fontAlgn="base"/>
            <a:r>
              <a:rPr lang="en-US" dirty="0">
                <a:sym typeface="Wingdings" panose="05000000000000000000" pitchFamily="2" charset="2"/>
              </a:rPr>
              <a:t>CURRICULAR INTEGRATION (explain collaboration that went into developing these FYW SLOs)</a:t>
            </a:r>
            <a:endParaRPr lang="en-US" dirty="0"/>
          </a:p>
          <a:p>
            <a:pPr fontAlgn="base"/>
            <a:endParaRPr lang="en-US" dirty="0"/>
          </a:p>
          <a:p>
            <a:pPr fontAlgn="base"/>
            <a:r>
              <a:rPr lang="en-US" dirty="0"/>
              <a:t>These can in turn be mapped to IL Program Learning Outcomes, and Institutional Learning Outcomes. </a:t>
            </a:r>
          </a:p>
          <a:p>
            <a:pPr fontAlgn="base"/>
            <a:endParaRPr lang="en-US" dirty="0"/>
          </a:p>
          <a:p>
            <a:pPr fontAlgn="base"/>
            <a:r>
              <a:rPr lang="en-US" dirty="0"/>
              <a:t>And more importantly, can also be mapped to the Framework for IL!!</a:t>
            </a:r>
          </a:p>
          <a:p>
            <a:pPr fontAlgn="base"/>
            <a:endParaRPr lang="en-US" dirty="0"/>
          </a:p>
          <a:p>
            <a:pPr fontAlgn="base"/>
            <a:r>
              <a:rPr lang="en-US" dirty="0"/>
              <a:t>MAP EVERYTHING TO EVERYTHING!</a:t>
            </a:r>
          </a:p>
        </p:txBody>
      </p:sp>
      <p:sp>
        <p:nvSpPr>
          <p:cNvPr id="4" name="Slide Number Placeholder 3"/>
          <p:cNvSpPr>
            <a:spLocks noGrp="1"/>
          </p:cNvSpPr>
          <p:nvPr>
            <p:ph type="sldNum" sz="quarter" idx="10"/>
          </p:nvPr>
        </p:nvSpPr>
        <p:spPr/>
        <p:txBody>
          <a:bodyPr/>
          <a:lstStyle/>
          <a:p>
            <a:fld id="{E3B36274-F2B9-4C45-BBB4-0EDF4CD651A7}" type="slidenum">
              <a:rPr lang="en-US" smtClean="0"/>
              <a:t>14</a:t>
            </a:fld>
            <a:endParaRPr lang="en-US"/>
          </a:p>
        </p:txBody>
      </p:sp>
    </p:spTree>
    <p:extLst>
      <p:ext uri="{BB962C8B-B14F-4D97-AF65-F5344CB8AC3E}">
        <p14:creationId xmlns:p14="http://schemas.microsoft.com/office/powerpoint/2010/main" val="8617679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Implications for Practice/Praxis:</a:t>
            </a:r>
          </a:p>
          <a:p>
            <a:endParaRPr lang="en-US" dirty="0" smtClean="0"/>
          </a:p>
          <a:p>
            <a:r>
              <a:rPr lang="en-US" u="sng" dirty="0" smtClean="0"/>
              <a:t>We are now writing our own outcomes</a:t>
            </a:r>
            <a:r>
              <a:rPr lang="en-US" dirty="0" smtClean="0"/>
              <a:t>.</a:t>
            </a:r>
          </a:p>
          <a:p>
            <a:pPr marL="174708" indent="-174708">
              <a:buFont typeface="Arial" panose="020B0604020202020204" pitchFamily="34" charset="0"/>
              <a:buChar char="•"/>
            </a:pPr>
            <a:r>
              <a:rPr lang="en-US" dirty="0" smtClean="0"/>
              <a:t>No more</a:t>
            </a:r>
            <a:r>
              <a:rPr lang="en-US" baseline="0" dirty="0" smtClean="0"/>
              <a:t> copying and pasting from the Standards – this work of developing IL learning outcomes </a:t>
            </a:r>
            <a:r>
              <a:rPr lang="en-US" i="1" baseline="0" dirty="0" smtClean="0"/>
              <a:t>will transform our teaching</a:t>
            </a:r>
            <a:r>
              <a:rPr lang="en-US" i="0" baseline="0" dirty="0" smtClean="0"/>
              <a:t> and our students’ learning. It will make us more intentional instructors. </a:t>
            </a:r>
            <a:endParaRPr lang="en-US" dirty="0" smtClean="0"/>
          </a:p>
          <a:p>
            <a:endParaRPr lang="en-US" dirty="0" smtClean="0"/>
          </a:p>
          <a:p>
            <a:r>
              <a:rPr lang="en-US" u="sng" dirty="0" smtClean="0"/>
              <a:t>Collaboration with faculty across disciplines is essential</a:t>
            </a:r>
            <a:r>
              <a:rPr lang="en-US" dirty="0" smtClean="0"/>
              <a:t>.</a:t>
            </a:r>
          </a:p>
          <a:p>
            <a:pPr marL="174708" indent="-174708">
              <a:buFont typeface="Arial" panose="020B0604020202020204" pitchFamily="34" charset="0"/>
              <a:buChar char="•"/>
            </a:pPr>
            <a:r>
              <a:rPr lang="en-US" dirty="0" smtClean="0"/>
              <a:t>The curricular integration I mentioned a moment ago is not possible without</a:t>
            </a:r>
            <a:r>
              <a:rPr lang="en-US" baseline="0" dirty="0" smtClean="0"/>
              <a:t> collaborating with faculty across disciplines. </a:t>
            </a:r>
          </a:p>
          <a:p>
            <a:pPr marL="174708" indent="-174708">
              <a:buFont typeface="Arial" panose="020B0604020202020204" pitchFamily="34" charset="0"/>
              <a:buChar char="•"/>
            </a:pPr>
            <a:r>
              <a:rPr lang="en-US" baseline="0" dirty="0" smtClean="0"/>
              <a:t>First-Year Writing/Composition a fantastic place to start because we share goals and language.</a:t>
            </a:r>
            <a:endParaRPr lang="en-US" dirty="0" smtClean="0"/>
          </a:p>
          <a:p>
            <a:endParaRPr lang="en-US" dirty="0" smtClean="0"/>
          </a:p>
          <a:p>
            <a:r>
              <a:rPr lang="en-US" dirty="0" smtClean="0"/>
              <a:t>Invitation to embrace “slow learning” (</a:t>
            </a:r>
            <a:r>
              <a:rPr lang="en-US" dirty="0" err="1" smtClean="0"/>
              <a:t>Mader</a:t>
            </a:r>
            <a:r>
              <a:rPr lang="en-US" dirty="0" smtClean="0"/>
              <a:t>, 2015), in ourselves and our students.</a:t>
            </a:r>
          </a:p>
          <a:p>
            <a:pPr marL="174708" indent="-174708">
              <a:buFont typeface="Arial" panose="020B0604020202020204" pitchFamily="34" charset="0"/>
              <a:buChar char="•"/>
            </a:pPr>
            <a:r>
              <a:rPr lang="en-US" u="sng" dirty="0" smtClean="0"/>
              <a:t>The first step is to READ the Framework</a:t>
            </a:r>
            <a:r>
              <a:rPr lang="en-US" dirty="0" smtClean="0"/>
              <a:t>,</a:t>
            </a:r>
            <a:r>
              <a:rPr lang="en-US" baseline="0" dirty="0" smtClean="0"/>
              <a:t> thoughtfully and intentionally, either alone or with a community of IL instructors at your institution or in your region.</a:t>
            </a:r>
            <a:endParaRPr lang="en-US" dirty="0" smtClean="0"/>
          </a:p>
          <a:p>
            <a:pPr marL="174708" indent="-174708">
              <a:buFont typeface="Arial" panose="020B0604020202020204" pitchFamily="34" charset="0"/>
              <a:buChar char="•"/>
            </a:pPr>
            <a:r>
              <a:rPr lang="en-US" dirty="0" smtClean="0"/>
              <a:t>Use the Framework to:</a:t>
            </a:r>
          </a:p>
          <a:p>
            <a:pPr marL="640594" lvl="1" indent="-174708">
              <a:buFont typeface="Arial" panose="020B0604020202020204" pitchFamily="34" charset="0"/>
              <a:buChar char="•"/>
            </a:pPr>
            <a:r>
              <a:rPr lang="en-US" u="sng" dirty="0" smtClean="0"/>
              <a:t>REINTERPRET the IL work you are already doing</a:t>
            </a:r>
            <a:r>
              <a:rPr lang="en-US" u="none" dirty="0" smtClean="0"/>
              <a:t> </a:t>
            </a:r>
            <a:r>
              <a:rPr lang="en-US" dirty="0" smtClean="0"/>
              <a:t>(your “old” outcomes are likely </a:t>
            </a:r>
            <a:r>
              <a:rPr lang="en-US" dirty="0" err="1" smtClean="0"/>
              <a:t>mappable</a:t>
            </a:r>
            <a:r>
              <a:rPr lang="en-US" dirty="0" smtClean="0"/>
              <a:t> to the Framework</a:t>
            </a:r>
            <a:r>
              <a:rPr lang="en-US" baseline="0" dirty="0" smtClean="0"/>
              <a:t> without changing a thing, and doing so will cause you to understand those outcomes in a new light)</a:t>
            </a:r>
            <a:endParaRPr lang="en-US" dirty="0" smtClean="0"/>
          </a:p>
          <a:p>
            <a:pPr marL="640594" lvl="1" indent="-174708">
              <a:buFont typeface="Arial" panose="020B0604020202020204" pitchFamily="34" charset="0"/>
              <a:buChar char="•"/>
            </a:pPr>
            <a:r>
              <a:rPr lang="en-US" u="sng" dirty="0" smtClean="0"/>
              <a:t>TRANSFORM your IL work moving forward</a:t>
            </a:r>
            <a:r>
              <a:rPr lang="en-US" dirty="0" smtClean="0"/>
              <a:t> (through reading the Framework you will be inspired</a:t>
            </a:r>
            <a:r>
              <a:rPr lang="en-US" baseline="0" dirty="0" smtClean="0"/>
              <a:t> to consider “new” outcomes you have never taught to, especially in the dispositional and metacognitive domains—GO FOR IT!)</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3B36274-F2B9-4C45-BBB4-0EDF4CD651A7}" type="slidenum">
              <a:rPr lang="en-US" smtClean="0"/>
              <a:t>15</a:t>
            </a:fld>
            <a:endParaRPr lang="en-US"/>
          </a:p>
        </p:txBody>
      </p:sp>
    </p:spTree>
    <p:extLst>
      <p:ext uri="{BB962C8B-B14F-4D97-AF65-F5344CB8AC3E}">
        <p14:creationId xmlns:p14="http://schemas.microsoft.com/office/powerpoint/2010/main" val="38110913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Frames (if needed):</a:t>
            </a:r>
          </a:p>
          <a:p>
            <a:endParaRPr lang="en-US" dirty="0" smtClean="0"/>
          </a:p>
          <a:p>
            <a:r>
              <a:rPr lang="en-US" dirty="0" smtClean="0"/>
              <a:t>Authority is Constructed and Contextual</a:t>
            </a:r>
          </a:p>
          <a:p>
            <a:pPr marL="174708" indent="-174708">
              <a:buFont typeface="Arial" panose="020B0604020202020204" pitchFamily="34" charset="0"/>
              <a:buChar char="•"/>
            </a:pPr>
            <a:r>
              <a:rPr lang="en-US" dirty="0" smtClean="0"/>
              <a:t>Information resources reflect their creators’ expertise and credibility, and are evaluated based on the information need and the context in which the information will be used. Authority is constructed in that various communities may recognize different types of authority. It is contextual in that the information need may help to determine the level of authority required.</a:t>
            </a:r>
          </a:p>
          <a:p>
            <a:endParaRPr lang="en-US" dirty="0" smtClean="0"/>
          </a:p>
          <a:p>
            <a:r>
              <a:rPr lang="en-US" dirty="0" smtClean="0"/>
              <a:t>Information Creation as a Process</a:t>
            </a:r>
          </a:p>
          <a:p>
            <a:pPr marL="174708" indent="-174708">
              <a:buFont typeface="Arial" panose="020B0604020202020204" pitchFamily="34" charset="0"/>
              <a:buChar char="•"/>
            </a:pPr>
            <a:r>
              <a:rPr lang="en-US" dirty="0" smtClean="0"/>
              <a:t>Information in any format is produced to convey a message and is shared via a selected delivery method. The iterative processes of researching, creating, revising, and disseminating information vary, and the resulting product reflects these differences.</a:t>
            </a:r>
          </a:p>
          <a:p>
            <a:endParaRPr lang="en-US" dirty="0" smtClean="0"/>
          </a:p>
          <a:p>
            <a:r>
              <a:rPr lang="en-US" dirty="0" smtClean="0"/>
              <a:t>Information Has Value</a:t>
            </a:r>
          </a:p>
          <a:p>
            <a:pPr marL="174708" indent="-174708">
              <a:buFont typeface="Arial" panose="020B0604020202020204" pitchFamily="34" charset="0"/>
              <a:buChar char="•"/>
            </a:pPr>
            <a:r>
              <a:rPr lang="en-US" dirty="0" smtClean="0"/>
              <a:t>Information possesses several dimensions of value, including as a commodity, as a means of education, as a means to influence, and as a means of negotiating and understanding the world. Legal and socioeconomic interests influence information production and dissemination.</a:t>
            </a:r>
          </a:p>
          <a:p>
            <a:endParaRPr lang="en-US" dirty="0" smtClean="0"/>
          </a:p>
          <a:p>
            <a:r>
              <a:rPr lang="en-US" dirty="0" smtClean="0"/>
              <a:t>Research as Inquiry</a:t>
            </a:r>
          </a:p>
          <a:p>
            <a:pPr marL="174708" indent="-174708">
              <a:buFont typeface="Arial" panose="020B0604020202020204" pitchFamily="34" charset="0"/>
              <a:buChar char="•"/>
            </a:pPr>
            <a:r>
              <a:rPr lang="en-US" dirty="0" smtClean="0"/>
              <a:t>Research is iterative and depends upon asking increasingly complex or new questions whose answers in turn develop additional questions or lines of inquiry in any field.</a:t>
            </a:r>
          </a:p>
          <a:p>
            <a:endParaRPr lang="en-US" dirty="0" smtClean="0"/>
          </a:p>
          <a:p>
            <a:r>
              <a:rPr lang="en-US" dirty="0" smtClean="0"/>
              <a:t>Scholarship as Conversation</a:t>
            </a:r>
          </a:p>
          <a:p>
            <a:pPr marL="174708" indent="-174708">
              <a:buFont typeface="Arial" panose="020B0604020202020204" pitchFamily="34" charset="0"/>
              <a:buChar char="•"/>
            </a:pPr>
            <a:r>
              <a:rPr lang="en-US" dirty="0" smtClean="0"/>
              <a:t>Communities of scholars, researchers, or professionals engage in sustained discourse with new insights and discoveries occurring over time as a result of varied perspectives and interpretations.</a:t>
            </a:r>
          </a:p>
          <a:p>
            <a:endParaRPr lang="en-US" dirty="0" smtClean="0"/>
          </a:p>
          <a:p>
            <a:r>
              <a:rPr lang="en-US" dirty="0" smtClean="0"/>
              <a:t>Searching as Strategic Exploration</a:t>
            </a:r>
          </a:p>
          <a:p>
            <a:pPr marL="174708" indent="-174708">
              <a:buFont typeface="Arial" panose="020B0604020202020204" pitchFamily="34" charset="0"/>
              <a:buChar char="•"/>
            </a:pPr>
            <a:r>
              <a:rPr lang="en-US" dirty="0" smtClean="0"/>
              <a:t>Searching for information is often nonlinear and iterative, requiring the evaluation of a range of information sources and the mental flexibility to pursue alternate avenues as new understanding develops.</a:t>
            </a:r>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16</a:t>
            </a:fld>
            <a:endParaRPr lang="en-US"/>
          </a:p>
        </p:txBody>
      </p:sp>
    </p:spTree>
    <p:extLst>
      <p:ext uri="{BB962C8B-B14F-4D97-AF65-F5344CB8AC3E}">
        <p14:creationId xmlns:p14="http://schemas.microsoft.com/office/powerpoint/2010/main" val="29807430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B36274-F2B9-4C45-BBB4-0EDF4CD651A7}" type="slidenum">
              <a:rPr lang="en-US" smtClean="0"/>
              <a:t>17</a:t>
            </a:fld>
            <a:endParaRPr lang="en-US"/>
          </a:p>
        </p:txBody>
      </p:sp>
    </p:spTree>
    <p:extLst>
      <p:ext uri="{BB962C8B-B14F-4D97-AF65-F5344CB8AC3E}">
        <p14:creationId xmlns:p14="http://schemas.microsoft.com/office/powerpoint/2010/main" val="10098157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B36274-F2B9-4C45-BBB4-0EDF4CD651A7}" type="slidenum">
              <a:rPr lang="en-US" smtClean="0"/>
              <a:t>18</a:t>
            </a:fld>
            <a:endParaRPr lang="en-US"/>
          </a:p>
        </p:txBody>
      </p:sp>
    </p:spTree>
    <p:extLst>
      <p:ext uri="{BB962C8B-B14F-4D97-AF65-F5344CB8AC3E}">
        <p14:creationId xmlns:p14="http://schemas.microsoft.com/office/powerpoint/2010/main" val="38805433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B36274-F2B9-4C45-BBB4-0EDF4CD651A7}" type="slidenum">
              <a:rPr lang="en-US" smtClean="0"/>
              <a:t>19</a:t>
            </a:fld>
            <a:endParaRPr lang="en-US"/>
          </a:p>
        </p:txBody>
      </p:sp>
    </p:spTree>
    <p:extLst>
      <p:ext uri="{BB962C8B-B14F-4D97-AF65-F5344CB8AC3E}">
        <p14:creationId xmlns:p14="http://schemas.microsoft.com/office/powerpoint/2010/main" val="1974227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Ask how many people have read the Framework.</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Ask how many people have begun to</a:t>
            </a:r>
            <a:r>
              <a:rPr lang="en-US" baseline="0" dirty="0" smtClean="0"/>
              <a:t> use the Framework (however they define “use”).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[Explain rationale for content of presentation today.]</a:t>
            </a:r>
            <a:endParaRPr lang="en-US" dirty="0" smtClean="0"/>
          </a:p>
        </p:txBody>
      </p:sp>
      <p:sp>
        <p:nvSpPr>
          <p:cNvPr id="4" name="Slide Number Placeholder 3"/>
          <p:cNvSpPr>
            <a:spLocks noGrp="1"/>
          </p:cNvSpPr>
          <p:nvPr>
            <p:ph type="sldNum" sz="quarter" idx="10"/>
          </p:nvPr>
        </p:nvSpPr>
        <p:spPr/>
        <p:txBody>
          <a:bodyPr/>
          <a:lstStyle/>
          <a:p>
            <a:fld id="{E3B36274-F2B9-4C45-BBB4-0EDF4CD651A7}" type="slidenum">
              <a:rPr lang="en-US" smtClean="0"/>
              <a:t>2</a:t>
            </a:fld>
            <a:endParaRPr lang="en-US"/>
          </a:p>
        </p:txBody>
      </p:sp>
    </p:spTree>
    <p:extLst>
      <p:ext uri="{BB962C8B-B14F-4D97-AF65-F5344CB8AC3E}">
        <p14:creationId xmlns:p14="http://schemas.microsoft.com/office/powerpoint/2010/main" val="1672662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B36274-F2B9-4C45-BBB4-0EDF4CD651A7}" type="slidenum">
              <a:rPr lang="en-US" smtClean="0"/>
              <a:t>20</a:t>
            </a:fld>
            <a:endParaRPr lang="en-US"/>
          </a:p>
        </p:txBody>
      </p:sp>
    </p:spTree>
    <p:extLst>
      <p:ext uri="{BB962C8B-B14F-4D97-AF65-F5344CB8AC3E}">
        <p14:creationId xmlns:p14="http://schemas.microsoft.com/office/powerpoint/2010/main" val="2323246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today’s presentation, I am using the term “</a:t>
            </a:r>
            <a:r>
              <a:rPr lang="en-US" u="sng" dirty="0" smtClean="0"/>
              <a:t>theory</a:t>
            </a:r>
            <a:r>
              <a:rPr lang="en-US" dirty="0" smtClean="0"/>
              <a:t>” loosely.  </a:t>
            </a:r>
          </a:p>
          <a:p>
            <a:endParaRPr lang="en-US" dirty="0" smtClean="0"/>
          </a:p>
          <a:p>
            <a:r>
              <a:rPr lang="en-US" dirty="0" smtClean="0"/>
              <a:t>Wikipedia (http://en.wikipedia.org/wiki/Theory)</a:t>
            </a:r>
            <a:r>
              <a:rPr lang="en-US" baseline="0" dirty="0" smtClean="0"/>
              <a:t> describes it as:</a:t>
            </a:r>
          </a:p>
          <a:p>
            <a:pPr marL="174708" indent="-174708">
              <a:buFont typeface="Arial" panose="020B0604020202020204" pitchFamily="34" charset="0"/>
              <a:buChar char="•"/>
            </a:pPr>
            <a:r>
              <a:rPr lang="en-US" baseline="0" dirty="0" smtClean="0"/>
              <a:t>“a contemplative and rational type of abstract or generalizable thinking, or the results of such thinking”</a:t>
            </a:r>
          </a:p>
          <a:p>
            <a:pPr marL="174708" indent="-174708">
              <a:buFont typeface="Arial" panose="020B0604020202020204" pitchFamily="34" charset="0"/>
              <a:buChar char="•"/>
            </a:pPr>
            <a:r>
              <a:rPr lang="en-US" dirty="0" smtClean="0"/>
              <a:t>“generalized explanations of how nature works”</a:t>
            </a:r>
          </a:p>
          <a:p>
            <a:pPr marL="174708" indent="-174708">
              <a:buFont typeface="Arial" panose="020B0604020202020204" pitchFamily="34" charset="0"/>
              <a:buChar char="•"/>
            </a:pPr>
            <a:r>
              <a:rPr lang="en-US" dirty="0" smtClean="0"/>
              <a:t>“an explanatory framework for some observation”</a:t>
            </a:r>
          </a:p>
          <a:p>
            <a:pPr marL="174708" indent="-174708">
              <a:buFont typeface="Arial" panose="020B0604020202020204" pitchFamily="34" charset="0"/>
              <a:buChar char="•"/>
            </a:pPr>
            <a:r>
              <a:rPr lang="en-US" u="sng" dirty="0" smtClean="0"/>
              <a:t>“a thoughtful and rational explanation of the general nature of things”</a:t>
            </a:r>
          </a:p>
          <a:p>
            <a:pPr marL="174708" indent="-174708">
              <a:buFont typeface="Arial" panose="020B0604020202020204" pitchFamily="34" charset="0"/>
              <a:buChar char="•"/>
            </a:pPr>
            <a:endParaRPr lang="en-US" dirty="0" smtClean="0"/>
          </a:p>
          <a:p>
            <a:r>
              <a:rPr lang="en-US" dirty="0" smtClean="0"/>
              <a:t>Today</a:t>
            </a:r>
            <a:r>
              <a:rPr lang="en-US" baseline="0" dirty="0" smtClean="0"/>
              <a:t> I am using it to mean the theoretical background information about learning / information / information literacy learning that will better enable the practitioner to achieve the goals of information literacy instruction (as well as to define what those goals are/should be).</a:t>
            </a:r>
          </a:p>
          <a:p>
            <a:endParaRPr lang="en-US" baseline="0" dirty="0" smtClean="0"/>
          </a:p>
          <a:p>
            <a:r>
              <a:rPr lang="en-US" baseline="0" dirty="0" smtClean="0"/>
              <a:t>Engagement with theory leads to praxis.</a:t>
            </a:r>
          </a:p>
          <a:p>
            <a:endParaRPr lang="en-US" baseline="0" dirty="0" smtClean="0"/>
          </a:p>
          <a:p>
            <a:r>
              <a:rPr lang="en-US" baseline="0" dirty="0" smtClean="0"/>
              <a:t>Wikipedia (http://en.wikipedia.org/wiki/Praxis_%28process%29) describes </a:t>
            </a:r>
            <a:r>
              <a:rPr lang="en-US" u="sng" baseline="0" dirty="0" smtClean="0"/>
              <a:t>praxis</a:t>
            </a:r>
            <a:r>
              <a:rPr lang="en-US" baseline="0" dirty="0" smtClean="0"/>
              <a:t> as:</a:t>
            </a:r>
          </a:p>
          <a:p>
            <a:pPr marL="174708" indent="-174708">
              <a:buFont typeface="Arial" panose="020B0604020202020204" pitchFamily="34" charset="0"/>
              <a:buChar char="•"/>
            </a:pPr>
            <a:r>
              <a:rPr lang="en-US" u="sng" baseline="0" dirty="0" smtClean="0"/>
              <a:t>“the process by which a theory, lesson, or skill is enacted, embodied, or realized”</a:t>
            </a:r>
          </a:p>
          <a:p>
            <a:pPr marL="174708" indent="-174708">
              <a:buFont typeface="Arial" panose="020B0604020202020204" pitchFamily="34" charset="0"/>
              <a:buChar char="•"/>
            </a:pPr>
            <a:r>
              <a:rPr lang="en-US" baseline="0" dirty="0" smtClean="0"/>
              <a:t>“the act of engaging, applying, exercising, realizing, or practicing ideas”</a:t>
            </a:r>
          </a:p>
          <a:p>
            <a:pPr marL="174708" indent="-174708">
              <a:buFont typeface="Arial" panose="020B0604020202020204" pitchFamily="34" charset="0"/>
              <a:buChar char="•"/>
            </a:pPr>
            <a:r>
              <a:rPr lang="en-US" u="sng" baseline="0" dirty="0" smtClean="0"/>
              <a:t>“</a:t>
            </a:r>
            <a:r>
              <a:rPr lang="en-US" u="sng" dirty="0"/>
              <a:t>a form of critical thinking </a:t>
            </a:r>
            <a:r>
              <a:rPr lang="en-US" u="sng" dirty="0" smtClean="0"/>
              <a:t>[that] </a:t>
            </a:r>
            <a:r>
              <a:rPr lang="en-US" u="sng" dirty="0"/>
              <a:t>comprises the combination of reflection and action”</a:t>
            </a:r>
          </a:p>
          <a:p>
            <a:pPr marL="174708" indent="-174708">
              <a:buFont typeface="Arial" panose="020B0604020202020204" pitchFamily="34" charset="0"/>
              <a:buChar char="•"/>
            </a:pPr>
            <a:endParaRPr lang="en-US" dirty="0"/>
          </a:p>
          <a:p>
            <a:r>
              <a:rPr lang="en-US" u="sng" dirty="0"/>
              <a:t>“Practice” vs. “praxis”</a:t>
            </a:r>
            <a:r>
              <a:rPr lang="en-US" dirty="0"/>
              <a:t>: practice is doing without thinking/learning before and reflecting after; while praxis necessitates the practitioner engaging new ideas, putting them into practice, and then reflecting on how it went in order to know and do it (the practice) more deeply and effectively the next time </a:t>
            </a:r>
          </a:p>
          <a:p>
            <a:pPr marL="174708" indent="-174708">
              <a:buFont typeface="Arial" panose="020B0604020202020204" pitchFamily="34" charset="0"/>
              <a:buChar char="•"/>
            </a:pPr>
            <a:r>
              <a:rPr lang="en-US" dirty="0"/>
              <a:t>Here we are referring to our INSTRUCTIONAL PRACTICE/PRAXIS</a:t>
            </a:r>
          </a:p>
          <a:p>
            <a:pPr marL="174708" indent="-174708">
              <a:buFont typeface="Arial" panose="020B0604020202020204" pitchFamily="34" charset="0"/>
              <a:buChar char="•"/>
            </a:pPr>
            <a:r>
              <a:rPr lang="en-US" dirty="0"/>
              <a:t>Many of us have been doing praxis for years, so this is not to minimize the information literacy instructional practice of our communities prior to the Framework; however, </a:t>
            </a:r>
            <a:r>
              <a:rPr lang="en-US" u="sng" dirty="0"/>
              <a:t>for the first time the Framework </a:t>
            </a:r>
            <a:r>
              <a:rPr lang="en-US" i="1" u="sng" dirty="0"/>
              <a:t>requires</a:t>
            </a:r>
            <a:r>
              <a:rPr lang="en-US" u="sng" dirty="0"/>
              <a:t> we move from practice to praxis</a:t>
            </a:r>
            <a:r>
              <a:rPr lang="en-US" dirty="0"/>
              <a:t>. </a:t>
            </a:r>
          </a:p>
          <a:p>
            <a:endParaRPr lang="en-US" baseline="0" dirty="0" smtClean="0"/>
          </a:p>
          <a:p>
            <a:r>
              <a:rPr lang="en-US" baseline="0" dirty="0" smtClean="0"/>
              <a:t>PRESENTATION OVERVIEW </a:t>
            </a:r>
          </a:p>
          <a:p>
            <a:pPr marL="232943" indent="-232943">
              <a:buFont typeface="Arial" panose="020B0604020202020204" pitchFamily="34" charset="0"/>
              <a:buAutoNum type="arabicPeriod"/>
            </a:pPr>
            <a:r>
              <a:rPr lang="en-US" baseline="0" dirty="0" smtClean="0"/>
              <a:t>Theory Crash Course</a:t>
            </a:r>
          </a:p>
          <a:p>
            <a:pPr marL="232943" indent="-232943">
              <a:buFont typeface="Arial" panose="020B0604020202020204" pitchFamily="34" charset="0"/>
              <a:buAutoNum type="arabicPeriod"/>
            </a:pPr>
            <a:r>
              <a:rPr lang="en-US" baseline="0" dirty="0" smtClean="0"/>
              <a:t>Praxis with the Framework</a:t>
            </a:r>
          </a:p>
          <a:p>
            <a:pPr marL="698830" lvl="1" indent="-232943">
              <a:buFont typeface="Arial" panose="020B0604020202020204" pitchFamily="34" charset="0"/>
              <a:buChar char="•"/>
            </a:pPr>
            <a:r>
              <a:rPr lang="en-US" baseline="0" dirty="0" smtClean="0"/>
              <a:t>An Excursus on Learning Outcomes + a practical example from my own praxis</a:t>
            </a:r>
          </a:p>
          <a:p>
            <a:pPr marL="232943" indent="-232943">
              <a:buFont typeface="+mj-lt"/>
              <a:buAutoNum type="arabicPeriod"/>
            </a:pPr>
            <a:r>
              <a:rPr lang="en-US" baseline="0" dirty="0" smtClean="0"/>
              <a:t>Activity in which we can hopefully put these approaches into practice/praxis as a group</a:t>
            </a:r>
          </a:p>
        </p:txBody>
      </p:sp>
      <p:sp>
        <p:nvSpPr>
          <p:cNvPr id="4" name="Slide Number Placeholder 3"/>
          <p:cNvSpPr>
            <a:spLocks noGrp="1"/>
          </p:cNvSpPr>
          <p:nvPr>
            <p:ph type="sldNum" sz="quarter" idx="10"/>
          </p:nvPr>
        </p:nvSpPr>
        <p:spPr/>
        <p:txBody>
          <a:bodyPr/>
          <a:lstStyle/>
          <a:p>
            <a:fld id="{E3B36274-F2B9-4C45-BBB4-0EDF4CD651A7}" type="slidenum">
              <a:rPr lang="en-US" smtClean="0"/>
              <a:t>3</a:t>
            </a:fld>
            <a:endParaRPr lang="en-US"/>
          </a:p>
        </p:txBody>
      </p:sp>
    </p:spTree>
    <p:extLst>
      <p:ext uri="{BB962C8B-B14F-4D97-AF65-F5344CB8AC3E}">
        <p14:creationId xmlns:p14="http://schemas.microsoft.com/office/powerpoint/2010/main" val="38091487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are the major</a:t>
            </a:r>
            <a:r>
              <a:rPr lang="en-US" baseline="0" dirty="0" smtClean="0"/>
              <a:t> theoretical approaches to the Framework?</a:t>
            </a:r>
          </a:p>
          <a:p>
            <a:endParaRPr lang="en-US" baseline="0" dirty="0" smtClean="0"/>
          </a:p>
          <a:p>
            <a:pPr marL="174708" indent="-174708">
              <a:buFont typeface="Arial" panose="020B0604020202020204" pitchFamily="34" charset="0"/>
              <a:buChar char="•"/>
            </a:pPr>
            <a:r>
              <a:rPr lang="en-US" baseline="0" dirty="0" smtClean="0"/>
              <a:t>Threshold Concept Theory (“TC theory”)</a:t>
            </a:r>
          </a:p>
          <a:p>
            <a:pPr marL="174708" indent="-174708">
              <a:buFont typeface="Arial" panose="020B0604020202020204" pitchFamily="34" charset="0"/>
              <a:buChar char="•"/>
            </a:pPr>
            <a:r>
              <a:rPr lang="en-US" baseline="0" dirty="0" smtClean="0"/>
              <a:t>Understanding by Design (</a:t>
            </a:r>
            <a:r>
              <a:rPr lang="en-US" baseline="0" dirty="0" err="1" smtClean="0"/>
              <a:t>UbD</a:t>
            </a:r>
            <a:r>
              <a:rPr lang="en-US" baseline="0" dirty="0" smtClean="0"/>
              <a:t>, “backward design”)</a:t>
            </a:r>
          </a:p>
          <a:p>
            <a:pPr marL="174708" indent="-174708">
              <a:buFont typeface="Arial" panose="020B0604020202020204" pitchFamily="34" charset="0"/>
              <a:buChar char="•"/>
            </a:pPr>
            <a:r>
              <a:rPr lang="en-US" baseline="0" dirty="0" err="1" smtClean="0"/>
              <a:t>Metaliteracy</a:t>
            </a:r>
            <a:endParaRPr lang="en-US" baseline="0" dirty="0" smtClean="0"/>
          </a:p>
          <a:p>
            <a:pPr marL="174708" indent="-174708">
              <a:buFont typeface="Arial" panose="020B0604020202020204" pitchFamily="34" charset="0"/>
              <a:buChar char="•"/>
            </a:pPr>
            <a:r>
              <a:rPr lang="en-US" baseline="0" dirty="0" smtClean="0"/>
              <a:t>Critical Information Literacy (“</a:t>
            </a:r>
            <a:r>
              <a:rPr lang="en-US" baseline="0" dirty="0" err="1" smtClean="0"/>
              <a:t>crit</a:t>
            </a:r>
            <a:r>
              <a:rPr lang="en-US" baseline="0" dirty="0" smtClean="0"/>
              <a:t> IL”, #</a:t>
            </a:r>
            <a:r>
              <a:rPr lang="en-US" baseline="0" dirty="0" err="1" smtClean="0"/>
              <a:t>critlib</a:t>
            </a:r>
            <a:r>
              <a:rPr lang="en-US" baseline="0" dirty="0" smtClean="0"/>
              <a:t>)</a:t>
            </a:r>
          </a:p>
          <a:p>
            <a:pPr marL="174708" indent="-174708">
              <a:buFont typeface="Arial" panose="020B0604020202020204" pitchFamily="34" charset="0"/>
              <a:buChar char="•"/>
            </a:pPr>
            <a:endParaRPr lang="en-US" baseline="0" dirty="0" smtClean="0"/>
          </a:p>
          <a:p>
            <a:r>
              <a:rPr lang="en-US" baseline="0" dirty="0" smtClean="0"/>
              <a:t>These are the four most prevalent: there could be others though!</a:t>
            </a:r>
          </a:p>
          <a:p>
            <a:endParaRPr lang="en-US" baseline="0" dirty="0" smtClean="0"/>
          </a:p>
          <a:p>
            <a:r>
              <a:rPr lang="en-US" baseline="0" dirty="0" smtClean="0"/>
              <a:t>These were/are intentionally invoked by practitioners before/during/after the Framework’s development.</a:t>
            </a:r>
          </a:p>
          <a:p>
            <a:endParaRPr lang="en-US" baseline="0" dirty="0" smtClean="0"/>
          </a:p>
          <a:p>
            <a:r>
              <a:rPr lang="en-US" u="sng" baseline="0" dirty="0" smtClean="0"/>
              <a:t>This diversity is a GOOD thing</a:t>
            </a:r>
            <a:r>
              <a:rPr lang="en-US" baseline="0" dirty="0" smtClean="0"/>
              <a:t>: you don’t need to buy into any one of them completely to still thoughtfully USE the Framework in your praxis. </a:t>
            </a:r>
          </a:p>
          <a:p>
            <a:pPr marL="174708" indent="-174708">
              <a:buFont typeface="Arial" panose="020B0604020202020204" pitchFamily="34" charset="0"/>
              <a:buChar char="•"/>
            </a:pPr>
            <a:r>
              <a:rPr lang="en-US" baseline="0" dirty="0" smtClean="0"/>
              <a:t>Example: I don’t fully buy into TC theory, though I do find aspects of it useful as a way to understand and communicate information literacy concepts and learning to both students and colleagues.</a:t>
            </a:r>
          </a:p>
        </p:txBody>
      </p:sp>
      <p:sp>
        <p:nvSpPr>
          <p:cNvPr id="4" name="Slide Number Placeholder 3"/>
          <p:cNvSpPr>
            <a:spLocks noGrp="1"/>
          </p:cNvSpPr>
          <p:nvPr>
            <p:ph type="sldNum" sz="quarter" idx="10"/>
          </p:nvPr>
        </p:nvSpPr>
        <p:spPr/>
        <p:txBody>
          <a:bodyPr/>
          <a:lstStyle/>
          <a:p>
            <a:fld id="{E3B36274-F2B9-4C45-BBB4-0EDF4CD651A7}" type="slidenum">
              <a:rPr lang="en-US" smtClean="0"/>
              <a:t>4</a:t>
            </a:fld>
            <a:endParaRPr lang="en-US"/>
          </a:p>
        </p:txBody>
      </p:sp>
    </p:spTree>
    <p:extLst>
      <p:ext uri="{BB962C8B-B14F-4D97-AF65-F5344CB8AC3E}">
        <p14:creationId xmlns:p14="http://schemas.microsoft.com/office/powerpoint/2010/main" val="38245671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Jan Meyer and Ray Land (2003)</a:t>
            </a:r>
            <a:r>
              <a:rPr lang="en-US" baseline="0" dirty="0" smtClean="0"/>
              <a:t> first introduce this approach and term through research about learning in the discipline of economics. </a:t>
            </a:r>
          </a:p>
          <a:p>
            <a:endParaRPr lang="en-US" baseline="0" dirty="0" smtClean="0"/>
          </a:p>
          <a:p>
            <a:r>
              <a:rPr lang="en-US" baseline="0" dirty="0" smtClean="0"/>
              <a:t>Korey </a:t>
            </a:r>
            <a:r>
              <a:rPr lang="en-US" baseline="0" dirty="0" err="1" smtClean="0"/>
              <a:t>Brunetti</a:t>
            </a:r>
            <a:r>
              <a:rPr lang="en-US" baseline="0" dirty="0" smtClean="0"/>
              <a:t>, Amy Hofer, &amp; Lori Townsend bring this approach to information literacy through their ongoing research, first published in </a:t>
            </a:r>
            <a:r>
              <a:rPr lang="en-US" i="1" baseline="0" dirty="0" smtClean="0"/>
              <a:t>portal</a:t>
            </a:r>
            <a:r>
              <a:rPr lang="en-US" i="0" baseline="0" dirty="0" smtClean="0"/>
              <a:t> in 2011.</a:t>
            </a:r>
            <a:endParaRPr lang="en-US" dirty="0" smtClean="0"/>
          </a:p>
          <a:p>
            <a:endParaRPr lang="en-US" dirty="0" smtClean="0"/>
          </a:p>
          <a:p>
            <a:r>
              <a:rPr lang="en-US" dirty="0" smtClean="0"/>
              <a:t>“Threshold concepts are the core ideas and processes that define the ways of thinking and practicing for a discipline, but are so engrained that they often go unspoken or unrecognized</a:t>
            </a:r>
            <a:r>
              <a:rPr lang="en-US" baseline="0" dirty="0" smtClean="0"/>
              <a:t> by practitioners” (Townsend, </a:t>
            </a:r>
            <a:r>
              <a:rPr lang="en-US" baseline="0" dirty="0" err="1" smtClean="0"/>
              <a:t>Brunetti</a:t>
            </a:r>
            <a:r>
              <a:rPr lang="en-US" baseline="0" dirty="0" smtClean="0"/>
              <a:t>, &amp; Hofer, 2011) – </a:t>
            </a:r>
            <a:r>
              <a:rPr lang="en-US" i="1" baseline="0" dirty="0" smtClean="0"/>
              <a:t>portal</a:t>
            </a:r>
            <a:r>
              <a:rPr lang="en-US" baseline="0" dirty="0" smtClean="0"/>
              <a:t> </a:t>
            </a:r>
          </a:p>
          <a:p>
            <a:endParaRPr lang="en-US" baseline="0" dirty="0" smtClean="0"/>
          </a:p>
          <a:p>
            <a:r>
              <a:rPr lang="en-US" dirty="0" smtClean="0"/>
              <a:t>Characteristics: transformative (shift in perspective), integrative (separate</a:t>
            </a:r>
            <a:r>
              <a:rPr lang="en-US" baseline="0" dirty="0" smtClean="0"/>
              <a:t> ideas into unifying whole)</a:t>
            </a:r>
            <a:r>
              <a:rPr lang="en-US" dirty="0" smtClean="0"/>
              <a:t>, irreversible (cannot be un-learned),</a:t>
            </a:r>
            <a:r>
              <a:rPr lang="en-US" baseline="0" dirty="0" smtClean="0"/>
              <a:t> troublesome (counterintuitive and thus often where students get stuck), and bounded (may help define the boundary of a knowledge domain or discipline)</a:t>
            </a:r>
          </a:p>
          <a:p>
            <a:endParaRPr lang="en-US" baseline="0" dirty="0" smtClean="0"/>
          </a:p>
          <a:p>
            <a:r>
              <a:rPr lang="en-US" baseline="0" dirty="0" smtClean="0"/>
              <a:t>Imagery and phrases often associated with TC theory: thresholds, </a:t>
            </a:r>
            <a:r>
              <a:rPr lang="en-US" baseline="0" dirty="0" err="1" smtClean="0"/>
              <a:t>liminality</a:t>
            </a:r>
            <a:r>
              <a:rPr lang="en-US" baseline="0" dirty="0" smtClean="0"/>
              <a:t>, stuck places, “ah ha” or “lightbulb” moments</a:t>
            </a:r>
          </a:p>
          <a:p>
            <a:endParaRPr lang="en-US" baseline="0" dirty="0" smtClean="0"/>
          </a:p>
          <a:p>
            <a:r>
              <a:rPr lang="en-US" baseline="0" dirty="0" smtClean="0"/>
              <a:t>KEY POINTS: </a:t>
            </a:r>
          </a:p>
          <a:p>
            <a:endParaRPr lang="en-US" baseline="0" dirty="0" smtClean="0"/>
          </a:p>
          <a:p>
            <a:pPr marL="174708" indent="-174708">
              <a:buFont typeface="Arial" panose="020B0604020202020204" pitchFamily="34" charset="0"/>
              <a:buChar char="•"/>
            </a:pPr>
            <a:r>
              <a:rPr lang="en-US" baseline="0" dirty="0" smtClean="0"/>
              <a:t>TC theory situates IL within the disciplines</a:t>
            </a:r>
          </a:p>
          <a:p>
            <a:pPr marL="174708" indent="-174708">
              <a:buFont typeface="Arial" panose="020B0604020202020204" pitchFamily="34" charset="0"/>
              <a:buChar char="•"/>
            </a:pPr>
            <a:r>
              <a:rPr lang="en-US" baseline="0" dirty="0" smtClean="0"/>
              <a:t>And yet, </a:t>
            </a:r>
            <a:r>
              <a:rPr lang="en-US" u="sng" baseline="0" dirty="0" smtClean="0"/>
              <a:t>“TCs for IL” are in fact meta-TCs </a:t>
            </a:r>
            <a:r>
              <a:rPr lang="en-US" baseline="0" dirty="0" smtClean="0"/>
              <a:t>because they are being defined FOR IL (which is a meta-discipline/community of practice), which means they are shared across disciplines, and yet they LOOK DIFFERENT in practice for each discipline. </a:t>
            </a:r>
          </a:p>
          <a:p>
            <a:pPr marL="174708" indent="-174708">
              <a:buFont typeface="Arial" panose="020B0604020202020204" pitchFamily="34" charset="0"/>
              <a:buChar char="•"/>
            </a:pPr>
            <a:endParaRPr lang="en-US" baseline="0" dirty="0" smtClean="0"/>
          </a:p>
          <a:p>
            <a:r>
              <a:rPr lang="en-US" baseline="0" dirty="0" smtClean="0"/>
              <a:t>Examples of IL practitioners embracing TC theory in their approach to using the Framework:</a:t>
            </a:r>
          </a:p>
          <a:p>
            <a:endParaRPr lang="en-US" baseline="0" dirty="0" smtClean="0"/>
          </a:p>
          <a:p>
            <a:pPr marL="174708" indent="-174708">
              <a:buFont typeface="Arial" panose="020B0604020202020204" pitchFamily="34" charset="0"/>
              <a:buChar char="•"/>
            </a:pPr>
            <a:r>
              <a:rPr lang="en-US" baseline="0" dirty="0" smtClean="0"/>
              <a:t>Sara Miller (2015): Faculty development workshop at Michigan State University; first half: faculty recognizing TCs for IL in their own disciplines (i.e., as meta-TCs).</a:t>
            </a:r>
          </a:p>
          <a:p>
            <a:pPr marL="174708" indent="-174708">
              <a:buFont typeface="Arial" panose="020B0604020202020204" pitchFamily="34" charset="0"/>
              <a:buChar char="•"/>
            </a:pPr>
            <a:r>
              <a:rPr lang="en-US" baseline="0" dirty="0" smtClean="0"/>
              <a:t>Xan Goodman, Samantha </a:t>
            </a:r>
            <a:r>
              <a:rPr lang="en-US" baseline="0" dirty="0" err="1" smtClean="0"/>
              <a:t>Godbey</a:t>
            </a:r>
            <a:r>
              <a:rPr lang="en-US" baseline="0" dirty="0" smtClean="0"/>
              <a:t>, &amp; Sue </a:t>
            </a:r>
            <a:r>
              <a:rPr lang="en-US" baseline="0" dirty="0" err="1" smtClean="0"/>
              <a:t>Wainscott</a:t>
            </a:r>
            <a:r>
              <a:rPr lang="en-US" baseline="0" dirty="0" smtClean="0"/>
              <a:t> (2015): ACRL 2015 workshop + </a:t>
            </a:r>
            <a:r>
              <a:rPr lang="en-US" baseline="0" dirty="0" err="1" smtClean="0"/>
              <a:t>LibGuide</a:t>
            </a:r>
            <a:r>
              <a:rPr lang="en-US" baseline="0" dirty="0" smtClean="0"/>
              <a:t> (at link); approach to library instruction design incorporating TCs and </a:t>
            </a:r>
            <a:r>
              <a:rPr lang="en-US" baseline="0" dirty="0" err="1" smtClean="0"/>
              <a:t>UbD</a:t>
            </a:r>
            <a:r>
              <a:rPr lang="en-US" baseline="0" dirty="0" smtClean="0"/>
              <a:t> (more in a moment on latter) targeting students’ “stuck places”.</a:t>
            </a:r>
          </a:p>
        </p:txBody>
      </p:sp>
      <p:sp>
        <p:nvSpPr>
          <p:cNvPr id="4" name="Slide Number Placeholder 3"/>
          <p:cNvSpPr>
            <a:spLocks noGrp="1"/>
          </p:cNvSpPr>
          <p:nvPr>
            <p:ph type="sldNum" sz="quarter" idx="10"/>
          </p:nvPr>
        </p:nvSpPr>
        <p:spPr/>
        <p:txBody>
          <a:bodyPr/>
          <a:lstStyle/>
          <a:p>
            <a:fld id="{E3B36274-F2B9-4C45-BBB4-0EDF4CD651A7}" type="slidenum">
              <a:rPr lang="en-US" smtClean="0"/>
              <a:t>5</a:t>
            </a:fld>
            <a:endParaRPr lang="en-US"/>
          </a:p>
        </p:txBody>
      </p:sp>
    </p:spTree>
    <p:extLst>
      <p:ext uri="{BB962C8B-B14F-4D97-AF65-F5344CB8AC3E}">
        <p14:creationId xmlns:p14="http://schemas.microsoft.com/office/powerpoint/2010/main" val="3326853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Grant Wiggins [who</a:t>
            </a:r>
            <a:r>
              <a:rPr lang="en-US" baseline="0" dirty="0" smtClean="0"/>
              <a:t> just passed away suddenly on Tuesday] </a:t>
            </a:r>
            <a:r>
              <a:rPr lang="en-US" dirty="0" smtClean="0"/>
              <a:t>and Jay </a:t>
            </a:r>
            <a:r>
              <a:rPr lang="en-US" dirty="0" err="1" smtClean="0"/>
              <a:t>McTighe</a:t>
            </a:r>
            <a:r>
              <a:rPr lang="en-US" baseline="0" dirty="0" smtClean="0"/>
              <a:t> </a:t>
            </a:r>
            <a:r>
              <a:rPr lang="en-US" dirty="0" smtClean="0"/>
              <a:t>(2005)</a:t>
            </a:r>
            <a:r>
              <a:rPr lang="en-US" baseline="0" dirty="0" smtClean="0"/>
              <a:t> coin Understanding by Design in 1998, not limited to IL and in fact at first focused on K-12 education. </a:t>
            </a:r>
          </a:p>
          <a:p>
            <a:endParaRPr lang="en-US" baseline="0" dirty="0" smtClean="0"/>
          </a:p>
          <a:p>
            <a:r>
              <a:rPr lang="en-US" baseline="0" dirty="0" err="1" smtClean="0"/>
              <a:t>UbD</a:t>
            </a:r>
            <a:r>
              <a:rPr lang="en-US" baseline="0" dirty="0" smtClean="0"/>
              <a:t> answers the question: “How do we make it more likely—by our design—that more students really understand what they are asked to learn?” = BACKWARD DESIGN</a:t>
            </a:r>
          </a:p>
          <a:p>
            <a:pPr marL="174708" indent="-174708">
              <a:buFont typeface="Arial" panose="020B0604020202020204" pitchFamily="34" charset="0"/>
              <a:buChar char="•"/>
            </a:pPr>
            <a:r>
              <a:rPr lang="en-US" baseline="0" dirty="0" smtClean="0"/>
              <a:t>Begin with the </a:t>
            </a:r>
            <a:r>
              <a:rPr lang="en-US" i="1" baseline="0" dirty="0" smtClean="0"/>
              <a:t>desired results </a:t>
            </a:r>
            <a:r>
              <a:rPr lang="en-US" i="0" baseline="0" dirty="0" smtClean="0"/>
              <a:t>(learning outcomes)</a:t>
            </a:r>
          </a:p>
          <a:p>
            <a:pPr marL="174708" indent="-174708">
              <a:buFont typeface="Arial" panose="020B0604020202020204" pitchFamily="34" charset="0"/>
              <a:buChar char="•"/>
            </a:pPr>
            <a:r>
              <a:rPr lang="en-US" i="0" baseline="0" dirty="0" smtClean="0"/>
              <a:t>Identify the evidence needed to determine the results have been achieved (assessments)</a:t>
            </a:r>
          </a:p>
          <a:p>
            <a:pPr marL="174708" indent="-174708">
              <a:buFont typeface="Arial" panose="020B0604020202020204" pitchFamily="34" charset="0"/>
              <a:buChar char="•"/>
            </a:pPr>
            <a:r>
              <a:rPr lang="en-US" i="0" baseline="0" dirty="0" smtClean="0"/>
              <a:t>Design learning experiences through which that evidence will be produced and the needed knowledge and skills will be developed (pedagogy)</a:t>
            </a:r>
            <a:endParaRPr lang="en-US" dirty="0" smtClean="0"/>
          </a:p>
          <a:p>
            <a:endParaRPr lang="en-US" dirty="0" smtClean="0"/>
          </a:p>
          <a:p>
            <a:r>
              <a:rPr lang="en-US" dirty="0" smtClean="0"/>
              <a:t>This should sound familiar to those in the room</a:t>
            </a:r>
            <a:r>
              <a:rPr lang="en-US" baseline="0" dirty="0" smtClean="0"/>
              <a:t> who have experience with IL assessment. </a:t>
            </a:r>
          </a:p>
          <a:p>
            <a:endParaRPr lang="en-US" baseline="0" dirty="0" smtClean="0"/>
          </a:p>
          <a:p>
            <a:r>
              <a:rPr lang="en-US" baseline="0" dirty="0" smtClean="0"/>
              <a:t>Imagery and phrases often associated with </a:t>
            </a:r>
            <a:r>
              <a:rPr lang="en-US" baseline="0" dirty="0" err="1" smtClean="0"/>
              <a:t>UbD</a:t>
            </a:r>
            <a:r>
              <a:rPr lang="en-US" baseline="0" dirty="0" smtClean="0"/>
              <a:t>: backward design, spiral curriculum, big ideas and enduring understandings</a:t>
            </a:r>
          </a:p>
          <a:p>
            <a:pPr marL="174708" indent="-174708">
              <a:buFont typeface="Arial" panose="020B0604020202020204" pitchFamily="34" charset="0"/>
              <a:buChar char="•"/>
            </a:pPr>
            <a:r>
              <a:rPr lang="en-US" baseline="0" dirty="0" smtClean="0"/>
              <a:t>Spiral image for both student work (designing curricula so concepts are revisited with deeper engagement each time appropriate to development), and instructional designer work (teachers assess the results of their designs and revisit/revise their approach based on evidence of learning accrued). </a:t>
            </a:r>
          </a:p>
          <a:p>
            <a:pPr marL="174708" indent="-174708">
              <a:buFont typeface="Arial" panose="020B0604020202020204" pitchFamily="34" charset="0"/>
              <a:buChar char="•"/>
            </a:pPr>
            <a:r>
              <a:rPr lang="en-US" baseline="0" dirty="0" smtClean="0"/>
              <a:t>“Big ideas are the building material of understandings. They can be thought of as the meaningful patterns that enable one to connect the dots of otherwise fragmented knowledge.”</a:t>
            </a:r>
          </a:p>
          <a:p>
            <a:pPr marL="174708" indent="-174708">
              <a:buFont typeface="Arial" panose="020B0604020202020204" pitchFamily="34" charset="0"/>
              <a:buChar char="•"/>
            </a:pPr>
            <a:r>
              <a:rPr lang="en-US" baseline="0" dirty="0" smtClean="0"/>
              <a:t>Enduring understandings are “the specific inferences, based on big ideas, that have lasting value beyond the classroom” and “are central to a discipline and are transferable to new situations.” </a:t>
            </a:r>
          </a:p>
          <a:p>
            <a:pPr marL="640594" lvl="1" indent="-174708">
              <a:buFont typeface="Arial" panose="020B0604020202020204" pitchFamily="34" charset="0"/>
              <a:buChar char="•"/>
            </a:pPr>
            <a:r>
              <a:rPr lang="en-US" baseline="0" dirty="0" smtClean="0"/>
              <a:t>Sound familiar??? Similar (though not identical) to TCs! And, lifelong learning!</a:t>
            </a:r>
          </a:p>
          <a:p>
            <a:endParaRPr lang="en-US" baseline="0" dirty="0" smtClean="0"/>
          </a:p>
          <a:p>
            <a:r>
              <a:rPr lang="en-US" baseline="0" dirty="0" smtClean="0"/>
              <a:t>KEY POINTS: </a:t>
            </a:r>
          </a:p>
          <a:p>
            <a:endParaRPr lang="en-US" baseline="0" dirty="0" smtClean="0"/>
          </a:p>
          <a:p>
            <a:pPr marL="174708" indent="-174708">
              <a:buFont typeface="Arial" panose="020B0604020202020204" pitchFamily="34" charset="0"/>
              <a:buChar char="•"/>
            </a:pPr>
            <a:r>
              <a:rPr lang="en-US" baseline="0" dirty="0" smtClean="0"/>
              <a:t>Developing IL understanding through “big ideas” about information / disciplines / research processes / etc.</a:t>
            </a:r>
          </a:p>
          <a:p>
            <a:pPr marL="174708" indent="-174708">
              <a:buFont typeface="Arial" panose="020B0604020202020204" pitchFamily="34" charset="0"/>
              <a:buChar char="•"/>
            </a:pPr>
            <a:r>
              <a:rPr lang="en-US" baseline="0" dirty="0" smtClean="0"/>
              <a:t>And yet, my concern: dispositional learning not intentionally baked into </a:t>
            </a:r>
            <a:r>
              <a:rPr lang="en-US" baseline="0" dirty="0" err="1" smtClean="0"/>
              <a:t>UbD</a:t>
            </a:r>
            <a:r>
              <a:rPr lang="en-US" baseline="0" dirty="0" smtClean="0"/>
              <a:t> = “enduring understandings” come close because transferable, but not the same as the development in learners of values / attitudes / dispositions toward the learning process. </a:t>
            </a:r>
          </a:p>
          <a:p>
            <a:pPr marL="174708" indent="-174708">
              <a:buFont typeface="Arial" panose="020B0604020202020204" pitchFamily="34" charset="0"/>
              <a:buChar char="•"/>
            </a:pPr>
            <a:endParaRPr lang="en-US" baseline="0" dirty="0" smtClean="0"/>
          </a:p>
          <a:p>
            <a:r>
              <a:rPr lang="en-US" baseline="0" dirty="0" smtClean="0"/>
              <a:t>Examples of IL practitioners embracing </a:t>
            </a:r>
            <a:r>
              <a:rPr lang="en-US" baseline="0" dirty="0" err="1" smtClean="0"/>
              <a:t>UbD</a:t>
            </a:r>
            <a:r>
              <a:rPr lang="en-US" baseline="0" dirty="0" smtClean="0"/>
              <a:t> in their approach to using the Framework:</a:t>
            </a:r>
          </a:p>
          <a:p>
            <a:endParaRPr lang="en-US" baseline="0" dirty="0" smtClean="0"/>
          </a:p>
          <a:p>
            <a:pPr marL="174708" indent="-174708">
              <a:buFont typeface="Arial" panose="020B0604020202020204" pitchFamily="34" charset="0"/>
              <a:buChar char="•"/>
            </a:pPr>
            <a:r>
              <a:rPr lang="en-US" baseline="0" dirty="0" smtClean="0"/>
              <a:t>Nicole </a:t>
            </a:r>
            <a:r>
              <a:rPr lang="en-US" baseline="0" dirty="0" err="1" smtClean="0"/>
              <a:t>Pagowsky</a:t>
            </a:r>
            <a:r>
              <a:rPr lang="en-US" baseline="0" dirty="0" smtClean="0"/>
              <a:t> (2014): blog post sharing development of “Big Questions” across the frames through which to develop program-level SLOs at the University of Arizona.</a:t>
            </a:r>
          </a:p>
          <a:p>
            <a:pPr marL="174708" indent="-174708">
              <a:buFont typeface="Arial" panose="020B0604020202020204" pitchFamily="34" charset="0"/>
              <a:buChar char="•"/>
            </a:pPr>
            <a:r>
              <a:rPr lang="en-US" baseline="0" dirty="0" smtClean="0"/>
              <a:t>Eveline </a:t>
            </a:r>
            <a:r>
              <a:rPr lang="en-US" baseline="0" dirty="0" err="1" smtClean="0"/>
              <a:t>Houtman</a:t>
            </a:r>
            <a:r>
              <a:rPr lang="en-US" baseline="0" dirty="0" smtClean="0"/>
              <a:t> (2015): </a:t>
            </a:r>
            <a:r>
              <a:rPr lang="en-US" baseline="0" dirty="0" err="1" smtClean="0"/>
              <a:t>ACRLog</a:t>
            </a:r>
            <a:r>
              <a:rPr lang="en-US" baseline="0" dirty="0" smtClean="0"/>
              <a:t> blog post describing shift in Framework to include </a:t>
            </a:r>
            <a:r>
              <a:rPr lang="en-US" baseline="0" dirty="0" err="1" smtClean="0"/>
              <a:t>UbD</a:t>
            </a:r>
            <a:r>
              <a:rPr lang="en-US" baseline="0" dirty="0" smtClean="0"/>
              <a:t> explicitly, and what this means in practice (highly recommended). </a:t>
            </a:r>
          </a:p>
        </p:txBody>
      </p:sp>
      <p:sp>
        <p:nvSpPr>
          <p:cNvPr id="4" name="Slide Number Placeholder 3"/>
          <p:cNvSpPr>
            <a:spLocks noGrp="1"/>
          </p:cNvSpPr>
          <p:nvPr>
            <p:ph type="sldNum" sz="quarter" idx="10"/>
          </p:nvPr>
        </p:nvSpPr>
        <p:spPr/>
        <p:txBody>
          <a:bodyPr/>
          <a:lstStyle/>
          <a:p>
            <a:fld id="{E3B36274-F2B9-4C45-BBB4-0EDF4CD651A7}" type="slidenum">
              <a:rPr lang="en-US" smtClean="0"/>
              <a:t>6</a:t>
            </a:fld>
            <a:endParaRPr lang="en-US"/>
          </a:p>
        </p:txBody>
      </p:sp>
    </p:spTree>
    <p:extLst>
      <p:ext uri="{BB962C8B-B14F-4D97-AF65-F5344CB8AC3E}">
        <p14:creationId xmlns:p14="http://schemas.microsoft.com/office/powerpoint/2010/main" val="2134532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Tom Mackey and Trudi Jacobson </a:t>
            </a:r>
            <a:r>
              <a:rPr lang="en-US" baseline="0" dirty="0" smtClean="0"/>
              <a:t>introduce the term </a:t>
            </a:r>
            <a:r>
              <a:rPr lang="en-US" i="1" baseline="0" dirty="0" err="1" smtClean="0"/>
              <a:t>metaliteracy</a:t>
            </a:r>
            <a:r>
              <a:rPr lang="en-US" i="0" baseline="0" dirty="0" smtClean="0"/>
              <a:t> to the library profession in their 2011 </a:t>
            </a:r>
            <a:r>
              <a:rPr lang="en-US" i="1" baseline="0" dirty="0" smtClean="0"/>
              <a:t>College &amp; Research Libraries </a:t>
            </a:r>
            <a:r>
              <a:rPr lang="en-US" i="0" baseline="0" dirty="0" smtClean="0"/>
              <a:t>article, “Reframing Information Literacy as a </a:t>
            </a:r>
            <a:r>
              <a:rPr lang="en-US" i="0" baseline="0" dirty="0" err="1" smtClean="0"/>
              <a:t>Metaliteracy</a:t>
            </a:r>
            <a:r>
              <a:rPr lang="en-US" i="0" baseline="0" dirty="0" smtClean="0"/>
              <a:t>.” </a:t>
            </a:r>
          </a:p>
          <a:p>
            <a:endParaRPr lang="en-US" i="0" baseline="0" dirty="0" smtClean="0"/>
          </a:p>
          <a:p>
            <a:r>
              <a:rPr lang="en-US" i="0" baseline="0" dirty="0" smtClean="0"/>
              <a:t>Later they develop the idea further in their 2014 book </a:t>
            </a:r>
            <a:r>
              <a:rPr lang="en-US" i="1" baseline="0" dirty="0" err="1" smtClean="0"/>
              <a:t>Metaliteracy</a:t>
            </a:r>
            <a:r>
              <a:rPr lang="en-US" i="1" baseline="0" dirty="0" smtClean="0"/>
              <a:t>: Reinventing Information Literacy to Empower Learners</a:t>
            </a:r>
            <a:r>
              <a:rPr lang="en-US" i="0" baseline="0" dirty="0" smtClean="0"/>
              <a:t> and more deeply incorporate metacognition as a key component to information literacy learning.</a:t>
            </a:r>
            <a:endParaRPr lang="en-US" baseline="0" dirty="0" smtClean="0"/>
          </a:p>
          <a:p>
            <a:endParaRPr lang="en-US" baseline="0" dirty="0" smtClean="0"/>
          </a:p>
          <a:p>
            <a:r>
              <a:rPr lang="en-US" baseline="0" dirty="0" smtClean="0"/>
              <a:t>See also </a:t>
            </a:r>
            <a:r>
              <a:rPr lang="en-US" baseline="0" dirty="0" err="1" smtClean="0"/>
              <a:t>Metaliteracy</a:t>
            </a:r>
            <a:r>
              <a:rPr lang="en-US" baseline="0" dirty="0" smtClean="0"/>
              <a:t> Learning Objectives at Metaliteracy.org (featured in the first public draft of the Framework before being fully integrated in later drafts).</a:t>
            </a:r>
          </a:p>
          <a:p>
            <a:endParaRPr lang="en-US" baseline="0" dirty="0" smtClean="0">
              <a:solidFill>
                <a:schemeClr val="tx1"/>
              </a:solidFill>
            </a:endParaRPr>
          </a:p>
          <a:p>
            <a:r>
              <a:rPr lang="en-US" b="0" u="none" baseline="0" dirty="0" err="1" smtClean="0">
                <a:solidFill>
                  <a:schemeClr val="tx1"/>
                </a:solidFill>
              </a:rPr>
              <a:t>Metaliteracy</a:t>
            </a:r>
            <a:r>
              <a:rPr lang="en-US" b="0" u="none" baseline="0" dirty="0" smtClean="0">
                <a:solidFill>
                  <a:schemeClr val="tx1"/>
                </a:solidFill>
              </a:rPr>
              <a:t> “expands the scope of traditional information skills (determine, access, locate, understand, produce, and use information) to include the collaborative production and sharing of information in participatory digital environments (collaborate, participate, produce, and share)” (Mackey &amp; Jacobson, 2014) </a:t>
            </a:r>
            <a:endParaRPr lang="en-US" b="0" dirty="0" smtClean="0">
              <a:solidFill>
                <a:schemeClr val="tx1"/>
              </a:solidFill>
            </a:endParaRPr>
          </a:p>
          <a:p>
            <a:endParaRPr lang="en-US" dirty="0" smtClean="0"/>
          </a:p>
          <a:p>
            <a:r>
              <a:rPr lang="en-US" baseline="0" dirty="0" smtClean="0"/>
              <a:t>Because of this expansion in scope, </a:t>
            </a:r>
            <a:r>
              <a:rPr lang="en-US" u="sng" baseline="0" dirty="0" smtClean="0"/>
              <a:t>the metacognitive learning domain becomes essential</a:t>
            </a:r>
            <a:r>
              <a:rPr lang="en-US" baseline="0" dirty="0" smtClean="0"/>
              <a:t> to the development of </a:t>
            </a:r>
            <a:r>
              <a:rPr lang="en-US" u="sng" baseline="0" dirty="0" smtClean="0"/>
              <a:t>information literacy that is transferable</a:t>
            </a:r>
            <a:r>
              <a:rPr lang="en-US" baseline="0" dirty="0" smtClean="0"/>
              <a:t>: metacognitive awareness of one’s own learning process enables the learner to learn more and better in each new context. </a:t>
            </a:r>
          </a:p>
          <a:p>
            <a:endParaRPr lang="en-US" baseline="0" dirty="0" smtClean="0"/>
          </a:p>
          <a:p>
            <a:r>
              <a:rPr lang="en-US" baseline="0" dirty="0" smtClean="0"/>
              <a:t>ADAPTATION is essential because information systems are dynamic and ever-changing, and so should be learners’ processes within and across those systems.</a:t>
            </a:r>
          </a:p>
          <a:p>
            <a:endParaRPr lang="en-US" baseline="0" dirty="0" smtClean="0"/>
          </a:p>
          <a:p>
            <a:r>
              <a:rPr lang="en-US" baseline="0" dirty="0" smtClean="0"/>
              <a:t>Imagery and phrases often associated with </a:t>
            </a:r>
            <a:r>
              <a:rPr lang="en-US" baseline="0" dirty="0" err="1" smtClean="0"/>
              <a:t>metaliteracy</a:t>
            </a:r>
            <a:r>
              <a:rPr lang="en-US" baseline="0" dirty="0" smtClean="0"/>
              <a:t>: non-linear decentered matrix of behaviors, literacy about one’s own literacy, participatory environments including social media, “producers and creators not [just] consumers”</a:t>
            </a:r>
          </a:p>
          <a:p>
            <a:endParaRPr lang="en-US" baseline="0" dirty="0" smtClean="0"/>
          </a:p>
          <a:p>
            <a:r>
              <a:rPr lang="en-US" baseline="0" dirty="0" smtClean="0"/>
              <a:t>KEY POINTS: </a:t>
            </a:r>
          </a:p>
          <a:p>
            <a:endParaRPr lang="en-US" baseline="0" dirty="0" smtClean="0"/>
          </a:p>
          <a:p>
            <a:pPr marL="174708" indent="-174708">
              <a:buFont typeface="Arial" panose="020B0604020202020204" pitchFamily="34" charset="0"/>
              <a:buChar char="•"/>
            </a:pPr>
            <a:r>
              <a:rPr lang="en-US" sz="1200" baseline="0" dirty="0" smtClean="0"/>
              <a:t>IL as metacognitive practice in networked environments</a:t>
            </a:r>
          </a:p>
          <a:p>
            <a:pPr marL="174708" indent="-174708">
              <a:buFont typeface="Arial" panose="020B0604020202020204" pitchFamily="34" charset="0"/>
              <a:buChar char="•"/>
            </a:pPr>
            <a:r>
              <a:rPr lang="en-US" sz="1200" dirty="0"/>
              <a:t>Implications for pedagogy: invitation to design learning experiences using participatory technologies (social media, etc.); metacognitive reflection as learning activity</a:t>
            </a:r>
          </a:p>
          <a:p>
            <a:pPr marL="174708" indent="-174708">
              <a:buFont typeface="Arial" panose="020B0604020202020204" pitchFamily="34" charset="0"/>
              <a:buChar char="•"/>
            </a:pPr>
            <a:r>
              <a:rPr lang="en-US" sz="1200" baseline="0" dirty="0" smtClean="0"/>
              <a:t>Information literacy as the foundation for all other literacy types (digital, trans-, cyber, mobile, data, etc.)—thus, </a:t>
            </a:r>
            <a:r>
              <a:rPr lang="en-US" sz="1200" baseline="0" dirty="0" err="1" smtClean="0"/>
              <a:t>metaliteracy</a:t>
            </a:r>
            <a:r>
              <a:rPr lang="en-US" sz="1200" baseline="0" dirty="0" smtClean="0"/>
              <a:t> is not a NEW literacy but a reconceptualization of IL (but, your mileage may vary).</a:t>
            </a:r>
          </a:p>
          <a:p>
            <a:pPr marL="174708" indent="-174708">
              <a:buFont typeface="Arial" panose="020B0604020202020204" pitchFamily="34" charset="0"/>
              <a:buChar char="•"/>
            </a:pPr>
            <a:endParaRPr lang="en-US" baseline="0" dirty="0" smtClean="0"/>
          </a:p>
          <a:p>
            <a:r>
              <a:rPr lang="en-US" baseline="0" dirty="0" smtClean="0"/>
              <a:t>Examples of IL practitioners embracing </a:t>
            </a:r>
            <a:r>
              <a:rPr lang="en-US" baseline="0" dirty="0" err="1" smtClean="0"/>
              <a:t>metaliteracy</a:t>
            </a:r>
            <a:r>
              <a:rPr lang="en-US" baseline="0" dirty="0" smtClean="0"/>
              <a:t> in their approach to IL / using the Framework:</a:t>
            </a:r>
          </a:p>
          <a:p>
            <a:endParaRPr lang="en-US" baseline="0" dirty="0" smtClean="0"/>
          </a:p>
          <a:p>
            <a:pPr marL="174708" indent="-174708">
              <a:buFont typeface="Arial" panose="020B0604020202020204" pitchFamily="34" charset="0"/>
              <a:buChar char="•"/>
            </a:pPr>
            <a:r>
              <a:rPr lang="en-US" baseline="0" dirty="0" smtClean="0"/>
              <a:t>Donna Witek and Teresa </a:t>
            </a:r>
            <a:r>
              <a:rPr lang="en-US" baseline="0" dirty="0" err="1" smtClean="0"/>
              <a:t>Grettano</a:t>
            </a:r>
            <a:r>
              <a:rPr lang="en-US" baseline="0" dirty="0" smtClean="0"/>
              <a:t> (2014): Although example in article does not explicitly use the Framework (because it pre-dates it), it’s a useful, detailed example of what Mackey and Jacobson’s ideas look like in practice in the classroom.</a:t>
            </a:r>
          </a:p>
          <a:p>
            <a:pPr marL="174708" indent="-174708">
              <a:buFont typeface="Arial" panose="020B0604020202020204" pitchFamily="34" charset="0"/>
              <a:buChar char="•"/>
            </a:pPr>
            <a:r>
              <a:rPr lang="en-US" baseline="0" dirty="0" smtClean="0"/>
              <a:t>Alison Thomas and Alex Hodges (2015): ACRL 2015 paper sharing </a:t>
            </a:r>
            <a:r>
              <a:rPr lang="en-US" baseline="0" dirty="0" err="1" smtClean="0"/>
              <a:t>metaliteracy</a:t>
            </a:r>
            <a:r>
              <a:rPr lang="en-US" baseline="0" dirty="0" smtClean="0"/>
              <a:t> modules in a FYW program, also developed under the Standards because predating the Framework; but, assessment and reflection on the modules are presented in paper in light of the Framework.</a:t>
            </a:r>
          </a:p>
        </p:txBody>
      </p:sp>
      <p:sp>
        <p:nvSpPr>
          <p:cNvPr id="4" name="Slide Number Placeholder 3"/>
          <p:cNvSpPr>
            <a:spLocks noGrp="1"/>
          </p:cNvSpPr>
          <p:nvPr>
            <p:ph type="sldNum" sz="quarter" idx="10"/>
          </p:nvPr>
        </p:nvSpPr>
        <p:spPr/>
        <p:txBody>
          <a:bodyPr/>
          <a:lstStyle/>
          <a:p>
            <a:fld id="{E3B36274-F2B9-4C45-BBB4-0EDF4CD651A7}" type="slidenum">
              <a:rPr lang="en-US" smtClean="0"/>
              <a:t>7</a:t>
            </a:fld>
            <a:endParaRPr lang="en-US"/>
          </a:p>
        </p:txBody>
      </p:sp>
    </p:spTree>
    <p:extLst>
      <p:ext uri="{BB962C8B-B14F-4D97-AF65-F5344CB8AC3E}">
        <p14:creationId xmlns:p14="http://schemas.microsoft.com/office/powerpoint/2010/main" val="31736961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James </a:t>
            </a:r>
            <a:r>
              <a:rPr lang="en-US" dirty="0" err="1" smtClean="0"/>
              <a:t>Elmborg</a:t>
            </a:r>
            <a:r>
              <a:rPr lang="en-US" dirty="0" smtClean="0"/>
              <a:t> introduces</a:t>
            </a:r>
            <a:r>
              <a:rPr lang="en-US" baseline="0" dirty="0" smtClean="0"/>
              <a:t> </a:t>
            </a:r>
            <a:r>
              <a:rPr lang="en-US" u="sng" baseline="0" dirty="0" smtClean="0"/>
              <a:t>critical information literacy as an explicit approach/lens for instructional practice</a:t>
            </a:r>
            <a:r>
              <a:rPr lang="en-US" baseline="0" dirty="0" smtClean="0"/>
              <a:t> in 2006 (</a:t>
            </a:r>
            <a:r>
              <a:rPr lang="en-US" i="1" baseline="0" dirty="0" smtClean="0"/>
              <a:t>Journal of Academic Librarianship</a:t>
            </a:r>
            <a:r>
              <a:rPr lang="en-US" baseline="0" dirty="0" smtClean="0"/>
              <a:t>). Maria </a:t>
            </a:r>
            <a:r>
              <a:rPr lang="en-US" baseline="0" dirty="0" err="1" smtClean="0"/>
              <a:t>Accardi</a:t>
            </a:r>
            <a:r>
              <a:rPr lang="en-US" baseline="0" dirty="0" smtClean="0"/>
              <a:t>, Emily </a:t>
            </a:r>
            <a:r>
              <a:rPr lang="en-US" baseline="0" dirty="0" err="1" smtClean="0"/>
              <a:t>Drabinski</a:t>
            </a:r>
            <a:r>
              <a:rPr lang="en-US" baseline="0" dirty="0" smtClean="0"/>
              <a:t>, and Alana </a:t>
            </a:r>
            <a:r>
              <a:rPr lang="en-US" baseline="0" dirty="0" err="1" smtClean="0"/>
              <a:t>Kumbier</a:t>
            </a:r>
            <a:r>
              <a:rPr lang="en-US" baseline="0" dirty="0" smtClean="0"/>
              <a:t> </a:t>
            </a:r>
            <a:r>
              <a:rPr lang="en-US" u="sng" baseline="0" dirty="0" smtClean="0"/>
              <a:t>add to the growing </a:t>
            </a:r>
            <a:r>
              <a:rPr lang="en-US" u="sng" baseline="0" dirty="0" err="1" smtClean="0"/>
              <a:t>crit</a:t>
            </a:r>
            <a:r>
              <a:rPr lang="en-US" u="sng" baseline="0" dirty="0" smtClean="0"/>
              <a:t> IL literature </a:t>
            </a:r>
            <a:r>
              <a:rPr lang="en-US" baseline="0" dirty="0" smtClean="0"/>
              <a:t>through their 2010 edited collection </a:t>
            </a:r>
            <a:r>
              <a:rPr lang="en-US" i="1" baseline="0" dirty="0" smtClean="0"/>
              <a:t>Critical Library Instruction: Theories and Methods</a:t>
            </a:r>
            <a:r>
              <a:rPr lang="en-US" baseline="0" dirty="0" smtClean="0"/>
              <a:t>. </a:t>
            </a:r>
          </a:p>
          <a:p>
            <a:endParaRPr lang="en-US" baseline="0" dirty="0" smtClean="0"/>
          </a:p>
          <a:p>
            <a:r>
              <a:rPr lang="en-US" baseline="0" dirty="0" err="1" smtClean="0"/>
              <a:t>Elmborg</a:t>
            </a:r>
            <a:r>
              <a:rPr lang="en-US" baseline="0" dirty="0" smtClean="0"/>
              <a:t> describes critical IL as “more than a set of acquired skills” but “comprehension of an entire system of thought and the ways that information flows in that system” as well as “the capacity to critically evaluate the system itself” (</a:t>
            </a:r>
            <a:r>
              <a:rPr lang="en-US" baseline="0" dirty="0" err="1" smtClean="0"/>
              <a:t>Elmborg</a:t>
            </a:r>
            <a:r>
              <a:rPr lang="en-US" baseline="0" dirty="0" smtClean="0"/>
              <a:t>, 2006).</a:t>
            </a:r>
          </a:p>
          <a:p>
            <a:endParaRPr lang="en-US" baseline="0" dirty="0" smtClean="0"/>
          </a:p>
          <a:p>
            <a:r>
              <a:rPr lang="en-US" u="sng" baseline="0" dirty="0" err="1" smtClean="0"/>
              <a:t>Crit</a:t>
            </a:r>
            <a:r>
              <a:rPr lang="en-US" u="sng" baseline="0" dirty="0" smtClean="0"/>
              <a:t> IL manifests in the Framework particularly in the frames</a:t>
            </a:r>
            <a:r>
              <a:rPr lang="en-US" baseline="0" dirty="0" smtClean="0"/>
              <a:t>: </a:t>
            </a:r>
          </a:p>
          <a:p>
            <a:pPr marL="174708" indent="-174708">
              <a:buFont typeface="Arial" panose="020B0604020202020204" pitchFamily="34" charset="0"/>
              <a:buChar char="•"/>
            </a:pPr>
            <a:r>
              <a:rPr lang="en-US" u="sng" baseline="0" dirty="0" smtClean="0"/>
              <a:t>Authority is constructed and contextual</a:t>
            </a:r>
            <a:r>
              <a:rPr lang="en-US" baseline="0" dirty="0" smtClean="0"/>
              <a:t>: “novice learners come to respect the expertise that authority represents while remaining skeptical of both the systems that have elevated that authority and the information created by it”</a:t>
            </a:r>
          </a:p>
          <a:p>
            <a:pPr marL="174708" indent="-174708">
              <a:buFont typeface="Arial" panose="020B0604020202020204" pitchFamily="34" charset="0"/>
              <a:buChar char="•"/>
            </a:pPr>
            <a:r>
              <a:rPr lang="en-US" u="sng" baseline="0" dirty="0" smtClean="0"/>
              <a:t>Information has value</a:t>
            </a:r>
            <a:r>
              <a:rPr lang="en-US" baseline="0" dirty="0" smtClean="0"/>
              <a:t>: learners are “inclined to examine their own information privilege” </a:t>
            </a:r>
          </a:p>
          <a:p>
            <a:pPr marL="174708" indent="-174708">
              <a:buFont typeface="Arial" panose="020B0604020202020204" pitchFamily="34" charset="0"/>
              <a:buChar char="•"/>
            </a:pPr>
            <a:r>
              <a:rPr lang="en-US" u="sng" baseline="0" dirty="0" smtClean="0"/>
              <a:t>Scholarship as conversation</a:t>
            </a:r>
            <a:r>
              <a:rPr lang="en-US" baseline="0" dirty="0" smtClean="0"/>
              <a:t>: “recognize that systems privilege authorities and that not having a fluency in the language and process of a discipline disempowers their ability to participate and engage” </a:t>
            </a:r>
          </a:p>
          <a:p>
            <a:r>
              <a:rPr lang="en-US" u="sng" baseline="0" dirty="0" smtClean="0"/>
              <a:t>…but is detectable in the others as well</a:t>
            </a:r>
            <a:r>
              <a:rPr lang="en-US" baseline="0" dirty="0" smtClean="0"/>
              <a:t>.</a:t>
            </a:r>
          </a:p>
          <a:p>
            <a:endParaRPr lang="en-US" baseline="0" dirty="0" smtClean="0"/>
          </a:p>
          <a:p>
            <a:r>
              <a:rPr lang="en-US" baseline="0" dirty="0" smtClean="0"/>
              <a:t>Imagery and phrases often associated with critical information literacy: myth of neutrality; power structures underpinning information; information privilege</a:t>
            </a:r>
          </a:p>
          <a:p>
            <a:pPr marL="174708" indent="-174708">
              <a:buFont typeface="Arial" panose="020B0604020202020204" pitchFamily="34" charset="0"/>
              <a:buChar char="•"/>
            </a:pPr>
            <a:r>
              <a:rPr lang="en-US" baseline="0" dirty="0" smtClean="0"/>
              <a:t>[also: feminist pedagogy, critical race theory, theories of gender and sexuality – </a:t>
            </a:r>
            <a:r>
              <a:rPr lang="en-US" u="sng" baseline="0" dirty="0" smtClean="0"/>
              <a:t>critical theory and critical pedagogy – a long and vast scholarly conversation leads up to </a:t>
            </a:r>
            <a:r>
              <a:rPr lang="en-US" u="sng" baseline="0" dirty="0" err="1" smtClean="0"/>
              <a:t>Elmborg</a:t>
            </a:r>
            <a:r>
              <a:rPr lang="en-US" u="sng" baseline="0" dirty="0" smtClean="0"/>
              <a:t> introducing this critical approach to our field of information literacy: I’m still learning myself!</a:t>
            </a:r>
            <a:r>
              <a:rPr lang="en-US" baseline="0" dirty="0" smtClean="0"/>
              <a:t>]</a:t>
            </a:r>
          </a:p>
          <a:p>
            <a:endParaRPr lang="en-US" baseline="0" dirty="0" smtClean="0"/>
          </a:p>
          <a:p>
            <a:r>
              <a:rPr lang="en-US" baseline="0" dirty="0" smtClean="0"/>
              <a:t>KEY POINTS: </a:t>
            </a:r>
          </a:p>
          <a:p>
            <a:endParaRPr lang="en-US" baseline="0" dirty="0" smtClean="0"/>
          </a:p>
          <a:p>
            <a:pPr marL="174708" indent="-174708">
              <a:buFont typeface="Arial" panose="020B0604020202020204" pitchFamily="34" charset="0"/>
              <a:buChar char="•"/>
            </a:pPr>
            <a:r>
              <a:rPr lang="en-US" baseline="0" dirty="0" smtClean="0"/>
              <a:t>IL to develop critical consciousness</a:t>
            </a:r>
          </a:p>
          <a:p>
            <a:pPr marL="174708" indent="-174708">
              <a:buFont typeface="Arial" panose="020B0604020202020204" pitchFamily="34" charset="0"/>
              <a:buChar char="•"/>
            </a:pPr>
            <a:r>
              <a:rPr lang="en-US" baseline="0" dirty="0" smtClean="0"/>
              <a:t>Although </a:t>
            </a:r>
            <a:r>
              <a:rPr lang="en-US" baseline="0" dirty="0" err="1" smtClean="0"/>
              <a:t>crit</a:t>
            </a:r>
            <a:r>
              <a:rPr lang="en-US" baseline="0" dirty="0" smtClean="0"/>
              <a:t> IL is embedded throughout the content of the Framework concepts, it is perhaps the most challenging “outcome-type” to assess—doesn’t mean it isn’t a worthwhile pursuit, in tandem with the more concrete approaches already described. </a:t>
            </a:r>
          </a:p>
          <a:p>
            <a:pPr marL="174708" indent="-174708">
              <a:buFont typeface="Arial" panose="020B0604020202020204" pitchFamily="34" charset="0"/>
              <a:buChar char="•"/>
            </a:pPr>
            <a:endParaRPr lang="en-US" baseline="0" dirty="0" smtClean="0"/>
          </a:p>
          <a:p>
            <a:r>
              <a:rPr lang="en-US" baseline="0" dirty="0" smtClean="0"/>
              <a:t>Examples of IL practitioners embracing </a:t>
            </a:r>
            <a:r>
              <a:rPr lang="en-US" baseline="0" dirty="0" err="1" smtClean="0"/>
              <a:t>crit</a:t>
            </a:r>
            <a:r>
              <a:rPr lang="en-US" baseline="0" dirty="0" smtClean="0"/>
              <a:t> IL in their approach to using the Framework:</a:t>
            </a:r>
          </a:p>
          <a:p>
            <a:endParaRPr lang="en-US" baseline="0" dirty="0" smtClean="0"/>
          </a:p>
          <a:p>
            <a:pPr marL="174708" indent="-174708">
              <a:buFont typeface="Arial" panose="020B0604020202020204" pitchFamily="34" charset="0"/>
              <a:buChar char="•"/>
            </a:pPr>
            <a:r>
              <a:rPr lang="en-US" baseline="0" dirty="0" smtClean="0"/>
              <a:t>Nicole </a:t>
            </a:r>
            <a:r>
              <a:rPr lang="en-US" baseline="0" dirty="0" err="1" smtClean="0"/>
              <a:t>Pagowsky</a:t>
            </a:r>
            <a:r>
              <a:rPr lang="en-US" baseline="0" dirty="0" smtClean="0"/>
              <a:t> (2014): same example as before, but the University of Arizona’s “Big Questions” are embedded with </a:t>
            </a:r>
            <a:r>
              <a:rPr lang="en-US" baseline="0" dirty="0" err="1" smtClean="0"/>
              <a:t>crit</a:t>
            </a:r>
            <a:r>
              <a:rPr lang="en-US" baseline="0" dirty="0" smtClean="0"/>
              <a:t> IL concerns.</a:t>
            </a:r>
          </a:p>
          <a:p>
            <a:pPr marL="174708" indent="-174708">
              <a:buFont typeface="Arial" panose="020B0604020202020204" pitchFamily="34" charset="0"/>
              <a:buChar char="•"/>
            </a:pPr>
            <a:r>
              <a:rPr lang="en-US" baseline="0" dirty="0" smtClean="0"/>
              <a:t>Lauren Wallis (2015): blog post reflecting on one practitioner’s feelings of liberation as a result of the Framework; later posts dig into critical theory/pedagogy and library instruction (including the Framework) more deeply.</a:t>
            </a:r>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8</a:t>
            </a:fld>
            <a:endParaRPr lang="en-US"/>
          </a:p>
        </p:txBody>
      </p:sp>
    </p:spTree>
    <p:extLst>
      <p:ext uri="{BB962C8B-B14F-4D97-AF65-F5344CB8AC3E}">
        <p14:creationId xmlns:p14="http://schemas.microsoft.com/office/powerpoint/2010/main" val="2468850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IL Instruction</a:t>
            </a:r>
            <a:r>
              <a:rPr lang="en-US" baseline="0" dirty="0" smtClean="0"/>
              <a:t> Supported by the Framework </a:t>
            </a:r>
            <a:r>
              <a:rPr lang="en-US" dirty="0" smtClean="0"/>
              <a:t>OVERVIEW:</a:t>
            </a:r>
          </a:p>
          <a:p>
            <a:endParaRPr lang="en-US" dirty="0" smtClean="0"/>
          </a:p>
          <a:p>
            <a:pPr marL="174708" indent="-174708">
              <a:buFont typeface="Arial" panose="020B0604020202020204" pitchFamily="34" charset="0"/>
              <a:buChar char="•"/>
            </a:pPr>
            <a:r>
              <a:rPr lang="en-US" dirty="0" smtClean="0"/>
              <a:t>Standards to Framework: the </a:t>
            </a:r>
            <a:r>
              <a:rPr lang="en-US" i="1" dirty="0" smtClean="0"/>
              <a:t>actual</a:t>
            </a:r>
            <a:r>
              <a:rPr lang="en-US" i="0" dirty="0" smtClean="0"/>
              <a:t> differences</a:t>
            </a:r>
            <a:r>
              <a:rPr lang="en-US" i="0" baseline="0" dirty="0" smtClean="0"/>
              <a:t> between the two approaches to IL</a:t>
            </a:r>
          </a:p>
          <a:p>
            <a:pPr marL="174708" indent="-174708">
              <a:buFont typeface="Arial" panose="020B0604020202020204" pitchFamily="34" charset="0"/>
              <a:buChar char="•"/>
            </a:pPr>
            <a:r>
              <a:rPr lang="en-US" i="0" baseline="0" dirty="0" smtClean="0"/>
              <a:t>Excursus on learning outcomes: what they are including their scope, with a practical example from me from Spring 2015 (including how theory informed praxis for me in the example)</a:t>
            </a:r>
          </a:p>
          <a:p>
            <a:pPr marL="174708" indent="-174708">
              <a:buFont typeface="Arial" panose="020B0604020202020204" pitchFamily="34" charset="0"/>
              <a:buChar char="•"/>
            </a:pPr>
            <a:r>
              <a:rPr lang="en-US" i="0" baseline="0" dirty="0" smtClean="0"/>
              <a:t>Implications for practice/praxis</a:t>
            </a:r>
          </a:p>
          <a:p>
            <a:pPr marL="174708" indent="-174708">
              <a:buFont typeface="Arial" panose="020B0604020202020204" pitchFamily="34" charset="0"/>
              <a:buChar char="•"/>
            </a:pPr>
            <a:endParaRPr lang="en-US" i="0" baseline="0" dirty="0" smtClean="0"/>
          </a:p>
          <a:p>
            <a:r>
              <a:rPr lang="en-US" i="0" baseline="0" dirty="0" smtClean="0"/>
              <a:t>Then the activity!!</a:t>
            </a:r>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9</a:t>
            </a:fld>
            <a:endParaRPr lang="en-US"/>
          </a:p>
        </p:txBody>
      </p:sp>
    </p:spTree>
    <p:extLst>
      <p:ext uri="{BB962C8B-B14F-4D97-AF65-F5344CB8AC3E}">
        <p14:creationId xmlns:p14="http://schemas.microsoft.com/office/powerpoint/2010/main" val="2914592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3829175-527E-46A3-863C-1BB1F163B849}" type="datetimeFigureOut">
              <a:rPr lang="en-US" smtClean="0"/>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a:p>
        </p:txBody>
      </p:sp>
      <p:sp>
        <p:nvSpPr>
          <p:cNvPr id="3" name="Subtitle 2"/>
          <p:cNvSpPr>
            <a:spLocks noGrp="1"/>
          </p:cNvSpPr>
          <p:nvPr>
            <p:ph type="subTitle" idx="1"/>
          </p:nvPr>
        </p:nvSpPr>
        <p:spPr>
          <a:xfrm>
            <a:off x="1522413" y="4953000"/>
            <a:ext cx="8229600" cy="1066800"/>
          </a:xfrm>
        </p:spPr>
        <p:txBody>
          <a:bodyPr>
            <a:norm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2" name="Title 1"/>
          <p:cNvSpPr>
            <a:spLocks noGrp="1"/>
          </p:cNvSpPr>
          <p:nvPr>
            <p:ph type="ctrTitle"/>
          </p:nvPr>
        </p:nvSpPr>
        <p:spPr>
          <a:xfrm>
            <a:off x="1522413" y="1371600"/>
            <a:ext cx="9144000" cy="3505200"/>
          </a:xfrm>
        </p:spPr>
        <p:txBody>
          <a:bodyPr>
            <a:noAutofit/>
          </a:bodyPr>
          <a:lstStyle>
            <a:lvl1pPr>
              <a:defRPr sz="7200"/>
            </a:lvl1pPr>
          </a:lstStyle>
          <a:p>
            <a:r>
              <a:rPr lang="en-US" smtClean="0"/>
              <a:t>Click to edit Master title style</a:t>
            </a:r>
            <a:endParaRPr/>
          </a:p>
        </p:txBody>
      </p:sp>
    </p:spTree>
    <p:extLst>
      <p:ext uri="{BB962C8B-B14F-4D97-AF65-F5344CB8AC3E}">
        <p14:creationId xmlns:p14="http://schemas.microsoft.com/office/powerpoint/2010/main" val="4107501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3829175-527E-46A3-863C-1BB1F163B849}" type="datetimeFigureOut">
              <a:rPr lang="en-US" smtClean="0"/>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a:p>
        </p:txBody>
      </p:sp>
      <p:sp>
        <p:nvSpPr>
          <p:cNvPr id="3" name="Vertical Text Placeholder 2"/>
          <p:cNvSpPr>
            <a:spLocks noGrp="1"/>
          </p:cNvSpPr>
          <p:nvPr>
            <p:ph type="body" orient="vert" idx="1"/>
          </p:nvPr>
        </p:nvSpPr>
        <p:spPr/>
        <p:txBody>
          <a:bodyPr vert="eaVert"/>
          <a:lstStyle>
            <a:lvl5pPr>
              <a:defRPr/>
            </a:lvl5pPr>
            <a:lvl6pPr>
              <a:defRPr baseline="0"/>
            </a:lvl6pPr>
            <a:lvl7pPr>
              <a:defRPr baseline="0"/>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1173316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3829175-527E-46A3-863C-1BB1F163B849}" type="datetimeFigureOut">
              <a:rPr lang="en-US" smtClean="0"/>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a:p>
        </p:txBody>
      </p:sp>
      <p:sp>
        <p:nvSpPr>
          <p:cNvPr id="3" name="Vertical Text Placeholder 2"/>
          <p:cNvSpPr>
            <a:spLocks noGrp="1"/>
          </p:cNvSpPr>
          <p:nvPr>
            <p:ph type="body" orient="vert" idx="1"/>
          </p:nvPr>
        </p:nvSpPr>
        <p:spPr>
          <a:xfrm>
            <a:off x="1522411" y="533400"/>
            <a:ext cx="8077201" cy="5592764"/>
          </a:xfrm>
        </p:spPr>
        <p:txBody>
          <a:bodyPr vert="eaVert"/>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Vertical Title 1"/>
          <p:cNvSpPr>
            <a:spLocks noGrp="1"/>
          </p:cNvSpPr>
          <p:nvPr>
            <p:ph type="title" orient="vert"/>
          </p:nvPr>
        </p:nvSpPr>
        <p:spPr>
          <a:xfrm>
            <a:off x="9752012" y="533400"/>
            <a:ext cx="1371600" cy="5592764"/>
          </a:xfrm>
        </p:spPr>
        <p:txBody>
          <a:bodyPr vert="eaVert"/>
          <a:lstStyle/>
          <a:p>
            <a:r>
              <a:rPr lang="en-US" smtClean="0"/>
              <a:t>Click to edit Master title style</a:t>
            </a:r>
            <a:endParaRPr/>
          </a:p>
        </p:txBody>
      </p:sp>
    </p:spTree>
    <p:extLst>
      <p:ext uri="{BB962C8B-B14F-4D97-AF65-F5344CB8AC3E}">
        <p14:creationId xmlns:p14="http://schemas.microsoft.com/office/powerpoint/2010/main" val="887540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3829175-527E-46A3-863C-1BB1F163B849}" type="datetimeFigureOut">
              <a:rPr lang="en-US" smtClean="0"/>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a:p>
        </p:txBody>
      </p:sp>
      <p:sp>
        <p:nvSpPr>
          <p:cNvPr id="3" name="Content Placeholder 2"/>
          <p:cNvSpPr>
            <a:spLocks noGrp="1"/>
          </p:cNvSpPr>
          <p:nvPr>
            <p:ph idx="1"/>
          </p:nvPr>
        </p:nvSpPr>
        <p:spPr/>
        <p:txBody>
          <a:bodyPr/>
          <a:lstStyle>
            <a:lvl2pPr>
              <a:buClr>
                <a:schemeClr val="accent2"/>
              </a:buClr>
              <a:defRPr/>
            </a:lvl2pPr>
            <a:lvl5pPr>
              <a:defRPr/>
            </a:lvl5pPr>
            <a:lvl6pPr>
              <a:buClr>
                <a:schemeClr val="accent2"/>
              </a:buClr>
              <a:defRPr baseline="0"/>
            </a:lvl6pPr>
            <a:lvl7pPr>
              <a:buClr>
                <a:schemeClr val="accent2"/>
              </a:buClr>
              <a:defRPr baseline="0"/>
            </a:lvl7pPr>
            <a:lvl8pPr>
              <a:buClr>
                <a:schemeClr val="accent2"/>
              </a:buClr>
              <a:defRPr baseline="0"/>
            </a:lvl8pPr>
            <a:lvl9pPr>
              <a:buClr>
                <a:schemeClr val="accent2"/>
              </a:buCl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836337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3829175-527E-46A3-863C-1BB1F163B849}" type="datetimeFigureOut">
              <a:rPr lang="en-US" smtClean="0"/>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a:p>
        </p:txBody>
      </p:sp>
      <p:sp>
        <p:nvSpPr>
          <p:cNvPr id="3" name="Text Placeholder 2"/>
          <p:cNvSpPr>
            <a:spLocks noGrp="1"/>
          </p:cNvSpPr>
          <p:nvPr>
            <p:ph type="body" idx="1"/>
          </p:nvPr>
        </p:nvSpPr>
        <p:spPr>
          <a:xfrm>
            <a:off x="1522413" y="990600"/>
            <a:ext cx="8229600" cy="1143000"/>
          </a:xfrm>
        </p:spPr>
        <p:txBody>
          <a:bodyPr anchor="t">
            <a:normAutofit/>
          </a:bodyPr>
          <a:lstStyle>
            <a:lvl1pPr marL="0" indent="0">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2" name="Title 1"/>
          <p:cNvSpPr>
            <a:spLocks noGrp="1"/>
          </p:cNvSpPr>
          <p:nvPr>
            <p:ph type="title"/>
          </p:nvPr>
        </p:nvSpPr>
        <p:spPr>
          <a:xfrm>
            <a:off x="1522414" y="2514601"/>
            <a:ext cx="9144000" cy="2819400"/>
          </a:xfrm>
        </p:spPr>
        <p:txBody>
          <a:bodyPr anchor="b">
            <a:noAutofit/>
          </a:bodyPr>
          <a:lstStyle>
            <a:lvl1pPr algn="l">
              <a:defRPr sz="6600" b="0" i="0" cap="none" baseline="0"/>
            </a:lvl1pPr>
          </a:lstStyle>
          <a:p>
            <a:r>
              <a:rPr lang="en-US" smtClean="0"/>
              <a:t>Click to edit Master title style</a:t>
            </a:r>
            <a:endParaRPr/>
          </a:p>
        </p:txBody>
      </p:sp>
    </p:spTree>
    <p:extLst>
      <p:ext uri="{BB962C8B-B14F-4D97-AF65-F5344CB8AC3E}">
        <p14:creationId xmlns:p14="http://schemas.microsoft.com/office/powerpoint/2010/main" val="3591654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3829175-527E-46A3-863C-1BB1F163B849}" type="datetimeFigureOut">
              <a:rPr lang="en-US" smtClean="0"/>
              <a:t>5/29/2015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137D0E-4A4F-4307-8994-C1891D747D59}" type="slidenum">
              <a:rPr lang="en-US" smtClean="0"/>
              <a:t>‹#›</a:t>
            </a:fld>
            <a:endParaRPr lang="en-US"/>
          </a:p>
        </p:txBody>
      </p:sp>
      <p:sp>
        <p:nvSpPr>
          <p:cNvPr id="4" name="Content Placeholder 3"/>
          <p:cNvSpPr>
            <a:spLocks noGrp="1"/>
          </p:cNvSpPr>
          <p:nvPr>
            <p:ph sz="half" idx="2"/>
          </p:nvPr>
        </p:nvSpPr>
        <p:spPr>
          <a:xfrm>
            <a:off x="6475412" y="1828800"/>
            <a:ext cx="4648201"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Content Placeholder 2"/>
          <p:cNvSpPr>
            <a:spLocks noGrp="1"/>
          </p:cNvSpPr>
          <p:nvPr>
            <p:ph sz="half" idx="1"/>
          </p:nvPr>
        </p:nvSpPr>
        <p:spPr>
          <a:xfrm>
            <a:off x="1522414" y="1828800"/>
            <a:ext cx="4645152"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a:xfrm>
            <a:off x="1522414" y="533400"/>
            <a:ext cx="9601200" cy="1143000"/>
          </a:xfrm>
        </p:spPr>
        <p:txBody>
          <a:bodyPr/>
          <a:lstStyle/>
          <a:p>
            <a:r>
              <a:rPr lang="en-US" smtClean="0"/>
              <a:t>Click to edit Master title style</a:t>
            </a:r>
            <a:endParaRPr/>
          </a:p>
        </p:txBody>
      </p:sp>
    </p:spTree>
    <p:extLst>
      <p:ext uri="{BB962C8B-B14F-4D97-AF65-F5344CB8AC3E}">
        <p14:creationId xmlns:p14="http://schemas.microsoft.com/office/powerpoint/2010/main" val="383154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83829175-527E-46A3-863C-1BB1F163B849}" type="datetimeFigureOut">
              <a:rPr lang="en-US" smtClean="0"/>
              <a:t>5/29/2015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137D0E-4A4F-4307-8994-C1891D747D59}" type="slidenum">
              <a:rPr lang="en-US" smtClean="0"/>
              <a:t>‹#›</a:t>
            </a:fld>
            <a:endParaRPr lang="en-US"/>
          </a:p>
        </p:txBody>
      </p:sp>
      <p:sp>
        <p:nvSpPr>
          <p:cNvPr id="6" name="Content Placeholder 5"/>
          <p:cNvSpPr>
            <a:spLocks noGrp="1"/>
          </p:cNvSpPr>
          <p:nvPr>
            <p:ph sz="quarter" idx="4"/>
          </p:nvPr>
        </p:nvSpPr>
        <p:spPr>
          <a:xfrm>
            <a:off x="6478462" y="2667000"/>
            <a:ext cx="4645152" cy="33528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478462" y="1828800"/>
            <a:ext cx="46451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22414" y="2667000"/>
            <a:ext cx="4645152" cy="3352800"/>
          </a:xfrm>
        </p:spPr>
        <p:txBody>
          <a:bodyPr>
            <a:normAutofit/>
          </a:bodyPr>
          <a:lstStyle>
            <a:lvl1pPr>
              <a:defRPr sz="2000"/>
            </a:lvl1pPr>
            <a:lvl2pPr>
              <a:defRPr sz="1800"/>
            </a:lvl2pPr>
            <a:lvl3pPr>
              <a:defRPr sz="1600"/>
            </a:lvl3pPr>
            <a:lvl4pPr>
              <a:defRPr sz="1400"/>
            </a:lvl4pPr>
            <a:lvl5pPr>
              <a:defRPr sz="1400"/>
            </a:lvl5pPr>
            <a:lvl6pPr>
              <a:defRPr sz="1400" baseline="0"/>
            </a:lvl6pPr>
            <a:lvl7pPr>
              <a:defRPr sz="1400" baseline="0"/>
            </a:lvl7pPr>
            <a:lvl8pPr>
              <a:defRPr sz="1400" baseline="0"/>
            </a:lvl8pPr>
            <a:lvl9pPr>
              <a:defRPr sz="14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Text Placeholder 2"/>
          <p:cNvSpPr>
            <a:spLocks noGrp="1"/>
          </p:cNvSpPr>
          <p:nvPr>
            <p:ph type="body" idx="1"/>
          </p:nvPr>
        </p:nvSpPr>
        <p:spPr>
          <a:xfrm>
            <a:off x="1522414" y="1828800"/>
            <a:ext cx="46451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 name="Title 1"/>
          <p:cNvSpPr>
            <a:spLocks noGrp="1"/>
          </p:cNvSpPr>
          <p:nvPr>
            <p:ph type="title"/>
          </p:nvPr>
        </p:nvSpPr>
        <p:spPr>
          <a:xfrm>
            <a:off x="1522414" y="533400"/>
            <a:ext cx="9601200" cy="1143000"/>
          </a:xfrm>
        </p:spPr>
        <p:txBody>
          <a:bodyPr/>
          <a:lstStyle>
            <a:lvl1pPr>
              <a:defRPr/>
            </a:lvl1pPr>
          </a:lstStyle>
          <a:p>
            <a:r>
              <a:rPr lang="en-US" smtClean="0"/>
              <a:t>Click to edit Master title style</a:t>
            </a:r>
            <a:endParaRPr/>
          </a:p>
        </p:txBody>
      </p:sp>
    </p:spTree>
    <p:extLst>
      <p:ext uri="{BB962C8B-B14F-4D97-AF65-F5344CB8AC3E}">
        <p14:creationId xmlns:p14="http://schemas.microsoft.com/office/powerpoint/2010/main" val="3812924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3829175-527E-46A3-863C-1BB1F163B849}" type="datetimeFigureOut">
              <a:rPr lang="en-US" smtClean="0"/>
              <a:t>5/29/2015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137D0E-4A4F-4307-8994-C1891D747D59}" type="slidenum">
              <a:rPr lang="en-US" smtClean="0"/>
              <a:t>‹#›</a:t>
            </a:fld>
            <a:endParaRPr lang="en-US"/>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2236569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829175-527E-46A3-863C-1BB1F163B849}" type="datetimeFigureOut">
              <a:rPr lang="en-US" smtClean="0"/>
              <a:t>5/29/2015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137D0E-4A4F-4307-8994-C1891D747D59}" type="slidenum">
              <a:rPr lang="en-US" smtClean="0"/>
              <a:t>‹#›</a:t>
            </a:fld>
            <a:endParaRPr lang="en-US"/>
          </a:p>
        </p:txBody>
      </p:sp>
    </p:spTree>
    <p:extLst>
      <p:ext uri="{BB962C8B-B14F-4D97-AF65-F5344CB8AC3E}">
        <p14:creationId xmlns:p14="http://schemas.microsoft.com/office/powerpoint/2010/main" val="3465258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83829175-527E-46A3-863C-1BB1F163B849}" type="datetimeFigureOut">
              <a:rPr lang="en-US" smtClean="0"/>
              <a:pPr/>
              <a:t>5/29/2015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E5137D0E-4A4F-4307-8994-C1891D747D59}" type="slidenum">
              <a:rPr lang="en-US" smtClean="0"/>
              <a:pPr/>
              <a:t>‹#›</a:t>
            </a:fld>
            <a:endParaRPr lang="en-US"/>
          </a:p>
        </p:txBody>
      </p:sp>
      <p:sp>
        <p:nvSpPr>
          <p:cNvPr id="3" name="Content Placeholder 2"/>
          <p:cNvSpPr>
            <a:spLocks noGrp="1"/>
          </p:cNvSpPr>
          <p:nvPr>
            <p:ph idx="1"/>
          </p:nvPr>
        </p:nvSpPr>
        <p:spPr>
          <a:xfrm>
            <a:off x="5180012" y="838200"/>
            <a:ext cx="6172201" cy="51816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836613" y="4648200"/>
            <a:ext cx="3276599" cy="1371600"/>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836613" y="2590800"/>
            <a:ext cx="3276599" cy="1924050"/>
          </a:xfrm>
        </p:spPr>
        <p:txBody>
          <a:bodyPr anchor="b">
            <a:normAutofit/>
          </a:bodyPr>
          <a:lstStyle>
            <a:lvl1pPr algn="l">
              <a:defRPr sz="3200" b="0"/>
            </a:lvl1pPr>
          </a:lstStyle>
          <a:p>
            <a:r>
              <a:rPr lang="en-US" smtClean="0"/>
              <a:t>Click to edit Master title style</a:t>
            </a:r>
            <a:endParaRPr/>
          </a:p>
        </p:txBody>
      </p:sp>
    </p:spTree>
    <p:extLst>
      <p:ext uri="{BB962C8B-B14F-4D97-AF65-F5344CB8AC3E}">
        <p14:creationId xmlns:p14="http://schemas.microsoft.com/office/powerpoint/2010/main" val="3913643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5103812" y="457200"/>
            <a:ext cx="6629400" cy="5943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484812" y="836610"/>
            <a:ext cx="5867401" cy="5183190"/>
          </a:xfrm>
          <a:solidFill>
            <a:schemeClr val="bg2"/>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836613" y="4648200"/>
            <a:ext cx="3276599" cy="1371600"/>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836613" y="2590800"/>
            <a:ext cx="3276599" cy="1924050"/>
          </a:xfrm>
        </p:spPr>
        <p:txBody>
          <a:bodyPr anchor="b">
            <a:normAutofit/>
          </a:bodyPr>
          <a:lstStyle>
            <a:lvl1pPr algn="l">
              <a:defRPr sz="3200" b="0"/>
            </a:lvl1pPr>
          </a:lstStyle>
          <a:p>
            <a:r>
              <a:rPr lang="en-US" smtClean="0"/>
              <a:t>Click to edit Master title style</a:t>
            </a:r>
            <a:endParaRPr/>
          </a:p>
        </p:txBody>
      </p:sp>
    </p:spTree>
    <p:extLst>
      <p:ext uri="{BB962C8B-B14F-4D97-AF65-F5344CB8AC3E}">
        <p14:creationId xmlns:p14="http://schemas.microsoft.com/office/powerpoint/2010/main" val="3773852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609012" y="6172200"/>
            <a:ext cx="1320059" cy="273049"/>
          </a:xfrm>
          <a:prstGeom prst="rect">
            <a:avLst/>
          </a:prstGeom>
        </p:spPr>
        <p:txBody>
          <a:bodyPr vert="horz" lIns="91440" tIns="45720" rIns="91440" bIns="45720" rtlCol="0" anchor="ctr"/>
          <a:lstStyle>
            <a:lvl1pPr algn="r">
              <a:defRPr sz="1000">
                <a:solidFill>
                  <a:schemeClr val="tx1"/>
                </a:solidFill>
              </a:defRPr>
            </a:lvl1pPr>
          </a:lstStyle>
          <a:p>
            <a:fld id="{83829175-527E-46A3-863C-1BB1F163B849}" type="datetimeFigureOut">
              <a:rPr lang="en-US" smtClean="0"/>
              <a:pPr/>
              <a:t>5/29/2015</a:t>
            </a:fld>
            <a:endParaRPr lang="en-US"/>
          </a:p>
        </p:txBody>
      </p:sp>
      <p:sp>
        <p:nvSpPr>
          <p:cNvPr id="5" name="Footer Placeholder 4"/>
          <p:cNvSpPr>
            <a:spLocks noGrp="1"/>
          </p:cNvSpPr>
          <p:nvPr>
            <p:ph type="ftr" sz="quarter" idx="3"/>
          </p:nvPr>
        </p:nvSpPr>
        <p:spPr>
          <a:xfrm>
            <a:off x="1517950" y="6172200"/>
            <a:ext cx="6862462" cy="273049"/>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133012" y="6172200"/>
            <a:ext cx="990601" cy="273049"/>
          </a:xfrm>
          <a:prstGeom prst="rect">
            <a:avLst/>
          </a:prstGeom>
        </p:spPr>
        <p:txBody>
          <a:bodyPr vert="horz" lIns="91440" tIns="45720" rIns="91440" bIns="45720" rtlCol="0" anchor="ctr"/>
          <a:lstStyle>
            <a:lvl1pPr algn="r">
              <a:defRPr sz="1000">
                <a:solidFill>
                  <a:schemeClr val="tx1"/>
                </a:solidFill>
              </a:defRPr>
            </a:lvl1pPr>
          </a:lstStyle>
          <a:p>
            <a:fld id="{E5137D0E-4A4F-4307-8994-C1891D747D59}" type="slidenum">
              <a:rPr lang="en-US" smtClean="0"/>
              <a:pPr/>
              <a:t>‹#›</a:t>
            </a:fld>
            <a:endParaRPr lang="en-US"/>
          </a:p>
        </p:txBody>
      </p:sp>
      <p:grpSp>
        <p:nvGrpSpPr>
          <p:cNvPr id="32" name="Group 31"/>
          <p:cNvGrpSpPr/>
          <p:nvPr/>
        </p:nvGrpSpPr>
        <p:grpSpPr>
          <a:xfrm>
            <a:off x="-1" y="0"/>
            <a:ext cx="12188825" cy="6858000"/>
            <a:chOff x="-1" y="0"/>
            <a:chExt cx="12188825" cy="6858000"/>
          </a:xfrm>
        </p:grpSpPr>
        <p:sp>
          <p:nvSpPr>
            <p:cNvPr id="8" name="Rectangle 8"/>
            <p:cNvSpPr>
              <a:spLocks noChangeArrowheads="1"/>
            </p:cNvSpPr>
            <p:nvPr/>
          </p:nvSpPr>
          <p:spPr bwMode="auto">
            <a:xfrm>
              <a:off x="4164514" y="6705600"/>
              <a:ext cx="8024310" cy="152400"/>
            </a:xfrm>
            <a:prstGeom prst="rect">
              <a:avLst/>
            </a:prstGeom>
            <a:gradFill rotWithShape="0">
              <a:gsLst>
                <a:gs pos="0">
                  <a:schemeClr val="accent5">
                    <a:lumMod val="20000"/>
                    <a:lumOff val="80000"/>
                  </a:schemeClr>
                </a:gs>
                <a:gs pos="100000">
                  <a:schemeClr val="accent5">
                    <a:lumMod val="75000"/>
                  </a:schemeClr>
                </a:gs>
              </a:gsLst>
              <a:lin ang="0" scaled="1"/>
            </a:gra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9" name="Rectangle 9"/>
            <p:cNvSpPr>
              <a:spLocks noChangeArrowheads="1"/>
            </p:cNvSpPr>
            <p:nvPr/>
          </p:nvSpPr>
          <p:spPr bwMode="auto">
            <a:xfrm>
              <a:off x="11680956" y="1981200"/>
              <a:ext cx="507868" cy="4267200"/>
            </a:xfrm>
            <a:prstGeom prst="rect">
              <a:avLst/>
            </a:prstGeom>
            <a:gradFill rotWithShape="0">
              <a:gsLst>
                <a:gs pos="0">
                  <a:schemeClr val="tx2">
                    <a:lumMod val="20000"/>
                    <a:lumOff val="80000"/>
                  </a:schemeClr>
                </a:gs>
                <a:gs pos="100000">
                  <a:schemeClr val="tx2">
                    <a:lumMod val="60000"/>
                    <a:lumOff val="40000"/>
                  </a:schemeClr>
                </a:gs>
              </a:gsLst>
              <a:lin ang="5400000" scaled="1"/>
            </a:gra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10" name="Rectangle 10"/>
            <p:cNvSpPr>
              <a:spLocks noChangeArrowheads="1"/>
            </p:cNvSpPr>
            <p:nvPr/>
          </p:nvSpPr>
          <p:spPr bwMode="auto">
            <a:xfrm>
              <a:off x="-1" y="5257800"/>
              <a:ext cx="609441" cy="1524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1" name="Rectangle 11"/>
            <p:cNvSpPr>
              <a:spLocks noChangeArrowheads="1"/>
            </p:cNvSpPr>
            <p:nvPr/>
          </p:nvSpPr>
          <p:spPr bwMode="auto">
            <a:xfrm>
              <a:off x="-1" y="5410200"/>
              <a:ext cx="609441" cy="1447800"/>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2" name="Rectangle 12"/>
            <p:cNvSpPr>
              <a:spLocks noChangeArrowheads="1"/>
            </p:cNvSpPr>
            <p:nvPr/>
          </p:nvSpPr>
          <p:spPr bwMode="auto">
            <a:xfrm>
              <a:off x="11680956" y="0"/>
              <a:ext cx="507868" cy="1981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3" name="Rectangle 13"/>
            <p:cNvSpPr>
              <a:spLocks noChangeArrowheads="1"/>
            </p:cNvSpPr>
            <p:nvPr/>
          </p:nvSpPr>
          <p:spPr bwMode="auto">
            <a:xfrm>
              <a:off x="7618015" y="0"/>
              <a:ext cx="4062942" cy="304800"/>
            </a:xfrm>
            <a:prstGeom prst="rect">
              <a:avLst/>
            </a:prstGeom>
            <a:solidFill>
              <a:schemeClr val="accent1"/>
            </a:solidFill>
            <a:ln w="9525">
              <a:solidFill>
                <a:schemeClr val="accent3"/>
              </a:solidFill>
              <a:miter lim="800000"/>
              <a:headEnd/>
              <a:tailEnd/>
            </a:ln>
            <a:effectLst/>
            <a:extLst/>
          </p:spPr>
          <p:txBody>
            <a:bodyPr wrap="none" anchor="ctr"/>
            <a:lstStyle/>
            <a:p>
              <a:pPr algn="ctr"/>
              <a:endParaRPr kumimoji="1" lang="en-US" sz="2400">
                <a:latin typeface="굴림" pitchFamily="50" charset="-127"/>
              </a:endParaRPr>
            </a:p>
          </p:txBody>
        </p:sp>
        <p:sp>
          <p:nvSpPr>
            <p:cNvPr id="14" name="Rectangle 14"/>
            <p:cNvSpPr>
              <a:spLocks noChangeArrowheads="1"/>
            </p:cNvSpPr>
            <p:nvPr/>
          </p:nvSpPr>
          <p:spPr bwMode="auto">
            <a:xfrm>
              <a:off x="609440" y="304800"/>
              <a:ext cx="711015" cy="762000"/>
            </a:xfrm>
            <a:prstGeom prst="rect">
              <a:avLst/>
            </a:prstGeom>
            <a:solidFill>
              <a:schemeClr val="bg2">
                <a:lumMod val="50000"/>
                <a:alpha val="50000"/>
              </a:schemeClr>
            </a:soli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15" name="Rectangle 15"/>
            <p:cNvSpPr>
              <a:spLocks noChangeArrowheads="1"/>
            </p:cNvSpPr>
            <p:nvPr/>
          </p:nvSpPr>
          <p:spPr bwMode="auto">
            <a:xfrm>
              <a:off x="-1" y="1066800"/>
              <a:ext cx="609441" cy="4191000"/>
            </a:xfrm>
            <a:prstGeom prst="rect">
              <a:avLst/>
            </a:prstGeom>
            <a:gradFill rotWithShape="0">
              <a:gsLst>
                <a:gs pos="0">
                  <a:schemeClr val="bg2">
                    <a:lumMod val="50000"/>
                  </a:schemeClr>
                </a:gs>
                <a:gs pos="100000">
                  <a:schemeClr val="bg1"/>
                </a:gs>
              </a:gsLst>
              <a:lin ang="5400000" scaled="1"/>
            </a:gra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16" name="Rectangle 16"/>
            <p:cNvSpPr>
              <a:spLocks noChangeArrowheads="1"/>
            </p:cNvSpPr>
            <p:nvPr/>
          </p:nvSpPr>
          <p:spPr bwMode="auto">
            <a:xfrm>
              <a:off x="-1" y="304800"/>
              <a:ext cx="609441" cy="762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7" name="Rectangle 17"/>
            <p:cNvSpPr>
              <a:spLocks noChangeArrowheads="1"/>
            </p:cNvSpPr>
            <p:nvPr/>
          </p:nvSpPr>
          <p:spPr bwMode="auto">
            <a:xfrm>
              <a:off x="-1" y="0"/>
              <a:ext cx="1320456" cy="304800"/>
            </a:xfrm>
            <a:prstGeom prst="rect">
              <a:avLst/>
            </a:prstGeom>
            <a:solidFill>
              <a:schemeClr val="accent1"/>
            </a:solidFill>
            <a:ln w="19050">
              <a:solidFill>
                <a:schemeClr val="accent1"/>
              </a:solidFill>
              <a:miter lim="800000"/>
              <a:headEnd/>
              <a:tailEnd/>
            </a:ln>
            <a:effectLst/>
            <a:extLst/>
          </p:spPr>
          <p:txBody>
            <a:bodyPr wrap="none" anchor="ctr"/>
            <a:lstStyle/>
            <a:p>
              <a:pPr algn="ctr"/>
              <a:endParaRPr kumimoji="1" lang="en-US" sz="2400">
                <a:latin typeface="굴림" pitchFamily="50" charset="-127"/>
              </a:endParaRPr>
            </a:p>
          </p:txBody>
        </p:sp>
        <p:sp>
          <p:nvSpPr>
            <p:cNvPr id="18" name="Rectangle 18"/>
            <p:cNvSpPr>
              <a:spLocks noChangeArrowheads="1"/>
            </p:cNvSpPr>
            <p:nvPr/>
          </p:nvSpPr>
          <p:spPr bwMode="auto">
            <a:xfrm>
              <a:off x="1320455" y="0"/>
              <a:ext cx="6297560" cy="304800"/>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9" name="Line 19"/>
            <p:cNvSpPr>
              <a:spLocks noChangeShapeType="1"/>
            </p:cNvSpPr>
            <p:nvPr/>
          </p:nvSpPr>
          <p:spPr bwMode="auto">
            <a:xfrm flipV="1">
              <a:off x="609440" y="304800"/>
              <a:ext cx="0" cy="6553200"/>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Line 20"/>
            <p:cNvSpPr>
              <a:spLocks noChangeShapeType="1"/>
            </p:cNvSpPr>
            <p:nvPr/>
          </p:nvSpPr>
          <p:spPr bwMode="auto">
            <a:xfrm>
              <a:off x="609440" y="6705600"/>
              <a:ext cx="11579384"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Line 21"/>
            <p:cNvSpPr>
              <a:spLocks noChangeShapeType="1"/>
            </p:cNvSpPr>
            <p:nvPr/>
          </p:nvSpPr>
          <p:spPr bwMode="auto">
            <a:xfrm flipV="1">
              <a:off x="11680956" y="0"/>
              <a:ext cx="0" cy="670560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Line 22"/>
            <p:cNvSpPr>
              <a:spLocks noChangeShapeType="1"/>
            </p:cNvSpPr>
            <p:nvPr/>
          </p:nvSpPr>
          <p:spPr bwMode="auto">
            <a:xfrm>
              <a:off x="-1" y="304800"/>
              <a:ext cx="12188825"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Line 23"/>
            <p:cNvSpPr>
              <a:spLocks noChangeShapeType="1"/>
            </p:cNvSpPr>
            <p:nvPr/>
          </p:nvSpPr>
          <p:spPr bwMode="auto">
            <a:xfrm flipH="1">
              <a:off x="7618015" y="457200"/>
              <a:ext cx="4570809"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Line 24"/>
            <p:cNvSpPr>
              <a:spLocks noChangeShapeType="1"/>
            </p:cNvSpPr>
            <p:nvPr/>
          </p:nvSpPr>
          <p:spPr bwMode="auto">
            <a:xfrm flipV="1">
              <a:off x="7618015" y="0"/>
              <a:ext cx="0" cy="45720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 name="Line 25"/>
            <p:cNvSpPr>
              <a:spLocks noChangeShapeType="1"/>
            </p:cNvSpPr>
            <p:nvPr/>
          </p:nvSpPr>
          <p:spPr bwMode="auto">
            <a:xfrm>
              <a:off x="11680956" y="1981200"/>
              <a:ext cx="50786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 name="Line 26"/>
            <p:cNvSpPr>
              <a:spLocks noChangeShapeType="1"/>
            </p:cNvSpPr>
            <p:nvPr/>
          </p:nvSpPr>
          <p:spPr bwMode="auto">
            <a:xfrm>
              <a:off x="1320455" y="0"/>
              <a:ext cx="0" cy="106680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 name="Line 27"/>
            <p:cNvSpPr>
              <a:spLocks noChangeShapeType="1"/>
            </p:cNvSpPr>
            <p:nvPr/>
          </p:nvSpPr>
          <p:spPr bwMode="auto">
            <a:xfrm flipH="1">
              <a:off x="-1" y="1066800"/>
              <a:ext cx="1320456"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 name="Line 30"/>
            <p:cNvSpPr>
              <a:spLocks noChangeShapeType="1"/>
            </p:cNvSpPr>
            <p:nvPr/>
          </p:nvSpPr>
          <p:spPr bwMode="auto">
            <a:xfrm flipH="1">
              <a:off x="-1" y="5257800"/>
              <a:ext cx="609441"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 name="Line 31"/>
            <p:cNvSpPr>
              <a:spLocks noChangeShapeType="1"/>
            </p:cNvSpPr>
            <p:nvPr/>
          </p:nvSpPr>
          <p:spPr bwMode="auto">
            <a:xfrm flipH="1">
              <a:off x="-1" y="5410200"/>
              <a:ext cx="609441"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 name="Text Placeholder 2"/>
          <p:cNvSpPr>
            <a:spLocks noGrp="1"/>
          </p:cNvSpPr>
          <p:nvPr>
            <p:ph type="body" idx="1"/>
          </p:nvPr>
        </p:nvSpPr>
        <p:spPr>
          <a:xfrm>
            <a:off x="1522414" y="1828800"/>
            <a:ext cx="9601200" cy="4191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2" name="Title Placeholder 1"/>
          <p:cNvSpPr>
            <a:spLocks noGrp="1"/>
          </p:cNvSpPr>
          <p:nvPr>
            <p:ph type="title"/>
          </p:nvPr>
        </p:nvSpPr>
        <p:spPr>
          <a:xfrm>
            <a:off x="1522414" y="533400"/>
            <a:ext cx="9601200" cy="1143000"/>
          </a:xfrm>
          <a:prstGeom prst="rect">
            <a:avLst/>
          </a:prstGeom>
        </p:spPr>
        <p:txBody>
          <a:bodyPr vert="horz" lIns="91440" tIns="45720" rIns="91440" bIns="45720" rtlCol="0" anchor="b">
            <a:normAutofit/>
          </a:bodyPr>
          <a:lstStyle/>
          <a:p>
            <a:r>
              <a:rPr lang="en-US" smtClean="0"/>
              <a:t>Click to edit Master title style</a:t>
            </a:r>
            <a:endParaRPr dirty="0"/>
          </a:p>
        </p:txBody>
      </p:sp>
    </p:spTree>
    <p:extLst>
      <p:ext uri="{BB962C8B-B14F-4D97-AF65-F5344CB8AC3E}">
        <p14:creationId xmlns:p14="http://schemas.microsoft.com/office/powerpoint/2010/main" val="7745226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3200" kern="1200">
          <a:solidFill>
            <a:schemeClr val="tx2"/>
          </a:solidFill>
          <a:latin typeface="+mj-lt"/>
          <a:ea typeface="+mj-ea"/>
          <a:cs typeface="+mj-cs"/>
        </a:defRPr>
      </a:lvl1pPr>
    </p:titleStyle>
    <p:bodyStyle>
      <a:lvl1pPr marL="223838" indent="-223838" algn="l" defTabSz="914400" rtl="0" eaLnBrk="1" latinLnBrk="0" hangingPunct="1">
        <a:lnSpc>
          <a:spcPct val="90000"/>
        </a:lnSpc>
        <a:spcBef>
          <a:spcPts val="1800"/>
        </a:spcBef>
        <a:buClr>
          <a:schemeClr val="accent2"/>
        </a:buClr>
        <a:buFont typeface="Arial" pitchFamily="34" charset="0"/>
        <a:buChar char="•"/>
        <a:defRPr sz="2000" kern="1200">
          <a:solidFill>
            <a:schemeClr val="tx1"/>
          </a:solidFill>
          <a:latin typeface="+mn-lt"/>
          <a:ea typeface="+mn-ea"/>
          <a:cs typeface="+mn-cs"/>
        </a:defRPr>
      </a:lvl1pPr>
      <a:lvl2pPr marL="502920" indent="-223838" algn="l" defTabSz="914400" rtl="0" eaLnBrk="1" latinLnBrk="0" hangingPunct="1">
        <a:lnSpc>
          <a:spcPct val="90000"/>
        </a:lnSpc>
        <a:spcBef>
          <a:spcPts val="800"/>
        </a:spcBef>
        <a:buClr>
          <a:schemeClr val="accent2"/>
        </a:buClr>
        <a:buFont typeface="Arial" pitchFamily="34" charset="0"/>
        <a:buChar char="–"/>
        <a:defRPr sz="1800" kern="1200">
          <a:solidFill>
            <a:schemeClr val="tx1"/>
          </a:solidFill>
          <a:latin typeface="+mn-lt"/>
          <a:ea typeface="+mn-ea"/>
          <a:cs typeface="+mn-cs"/>
        </a:defRPr>
      </a:lvl2pPr>
      <a:lvl3pPr marL="741363" indent="-171450" algn="l" defTabSz="914400" rtl="0" eaLnBrk="1" latinLnBrk="0" hangingPunct="1">
        <a:lnSpc>
          <a:spcPct val="90000"/>
        </a:lnSpc>
        <a:spcBef>
          <a:spcPts val="600"/>
        </a:spcBef>
        <a:buClr>
          <a:schemeClr val="accent2"/>
        </a:buClr>
        <a:buFont typeface="Arial" pitchFamily="34" charset="0"/>
        <a:buChar char="•"/>
        <a:defRPr sz="1600" kern="1200">
          <a:solidFill>
            <a:schemeClr val="tx1"/>
          </a:solidFill>
          <a:latin typeface="+mn-lt"/>
          <a:ea typeface="+mn-ea"/>
          <a:cs typeface="+mn-cs"/>
        </a:defRPr>
      </a:lvl3pPr>
      <a:lvl4pPr marL="966788" indent="-173038" algn="l" defTabSz="914400" rtl="0" eaLnBrk="1" latinLnBrk="0" hangingPunct="1">
        <a:lnSpc>
          <a:spcPct val="90000"/>
        </a:lnSpc>
        <a:spcBef>
          <a:spcPts val="600"/>
        </a:spcBef>
        <a:buClr>
          <a:schemeClr val="accent2"/>
        </a:buClr>
        <a:buFont typeface="Arial" pitchFamily="34" charset="0"/>
        <a:buChar char="–"/>
        <a:defRPr sz="1400" kern="1200">
          <a:solidFill>
            <a:schemeClr val="tx1"/>
          </a:solidFill>
          <a:latin typeface="+mn-lt"/>
          <a:ea typeface="+mn-ea"/>
          <a:cs typeface="+mn-cs"/>
        </a:defRPr>
      </a:lvl4pPr>
      <a:lvl5pPr marL="1208088" indent="-173038" algn="l" defTabSz="914400" rtl="0" eaLnBrk="1" latinLnBrk="0" hangingPunct="1">
        <a:lnSpc>
          <a:spcPct val="90000"/>
        </a:lnSpc>
        <a:spcBef>
          <a:spcPts val="600"/>
        </a:spcBef>
        <a:buClr>
          <a:schemeClr val="accent2"/>
        </a:buClr>
        <a:buFont typeface="Arial" pitchFamily="34" charset="0"/>
        <a:buChar char="•"/>
        <a:defRPr sz="1400" kern="1200">
          <a:solidFill>
            <a:schemeClr val="tx1"/>
          </a:solidFill>
          <a:latin typeface="+mn-lt"/>
          <a:ea typeface="+mn-ea"/>
          <a:cs typeface="+mn-cs"/>
        </a:defRPr>
      </a:lvl5pPr>
      <a:lvl6pPr marL="1444752"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6pPr>
      <a:lvl7pPr marL="1682496"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7pPr>
      <a:lvl8pPr marL="1920240"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8pPr>
      <a:lvl9pPr marL="2157984"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ala.org/acrl/standards/ilframework" TargetMode="External"/><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hyperlink" Target="http://www.ala.org/acrl/standards/informationliteracycompetency"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ala.org/acrl/standards/ilframework" TargetMode="External"/><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hyperlink" Target="http://www.ala.org/acrl/standards/informationliteracycompetency"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slideshare.net/christopherasweet/writing-and-refining-information-literacy-learning-outcomes-3966165"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s://youtu.be/Bdl9alP4Xkc"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acrlog.org/2015/03/16/teaching-with-big-ideas-how-a-late-addition-to-the-acrl-framework-might-make-us-rethink-threshold-concepts/" TargetMode="External"/><Relationship Id="rId3" Type="http://schemas.openxmlformats.org/officeDocument/2006/relationships/hyperlink" Target="http://libraryjuicepress.com/critlibinstruct.php" TargetMode="External"/><Relationship Id="rId7" Type="http://schemas.openxmlformats.org/officeDocument/2006/relationships/hyperlink" Target="http://guides.library.unlv.edu/content.php?pid=655776&amp;sid=5432054"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www.ala.org/acrl/standards/ilframework" TargetMode="External"/><Relationship Id="rId5" Type="http://schemas.openxmlformats.org/officeDocument/2006/relationships/hyperlink" Target="http://www.sciencedirect.com/science/article/pii/S0099133305001898" TargetMode="External"/><Relationship Id="rId4" Type="http://schemas.openxmlformats.org/officeDocument/2006/relationships/hyperlink" Target="http://www.ilthresholdconcepts.com/" TargetMode="External"/><Relationship Id="rId9" Type="http://schemas.openxmlformats.org/officeDocument/2006/relationships/hyperlink" Target="http://www.ala.org/acrl/standards/informationliteracycompetency"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fod.msu.edu/events/program-information-literacy-disciplines-rethinking-approaches-student-engagement-information" TargetMode="External"/><Relationship Id="rId3" Type="http://schemas.openxmlformats.org/officeDocument/2006/relationships/hyperlink" Target="http://www.alastore.ala.org/detail.aspx?ID=10897" TargetMode="External"/><Relationship Id="rId7" Type="http://schemas.openxmlformats.org/officeDocument/2006/relationships/hyperlink" Target="http://www.etl.tla.ed.ac.uk/docs/ETLreport4.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youtu.be/Bdl9alP4Xkc" TargetMode="External"/><Relationship Id="rId5" Type="http://schemas.openxmlformats.org/officeDocument/2006/relationships/hyperlink" Target="http://crl.acrl.org/content/72/1/62.full.pdf+html" TargetMode="External"/><Relationship Id="rId4" Type="http://schemas.openxmlformats.org/officeDocument/2006/relationships/hyperlink" Target="http://metaliteracy.org/learning-objectives/" TargetMode="External"/><Relationship Id="rId9" Type="http://schemas.openxmlformats.org/officeDocument/2006/relationships/hyperlink" Target="http://pumpedlibrarian.blogspot.ca/2014/12/acrlilrevisions-next-step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www.academia.edu/7623485/Teaching_metaliteracy_a_new_paradigm_in_action" TargetMode="External"/><Relationship Id="rId3" Type="http://schemas.openxmlformats.org/officeDocument/2006/relationships/hyperlink" Target="http://www.slideshare.net/christopherasweet/writing-and-refining-information-literacy-learning-outcomes-3966165" TargetMode="External"/><Relationship Id="rId7" Type="http://schemas.openxmlformats.org/officeDocument/2006/relationships/hyperlink" Target="http://www.ascd.org/publications/books/103055.asp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laurenwallis.wordpress.com/2015/02/05/a-dear-john-letter-to-the-standards/" TargetMode="External"/><Relationship Id="rId5" Type="http://schemas.openxmlformats.org/officeDocument/2006/relationships/hyperlink" Target="http://pdxscholar.library.pdx.edu/ulib_fac/57/" TargetMode="External"/><Relationship Id="rId4" Type="http://schemas.openxmlformats.org/officeDocument/2006/relationships/hyperlink" Target="http://www.ala.org/acrl/sites/ala.org.acrl/files/content/conferences/confsandpreconfs/2015/Thomas_Hodg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etl.tla.ed.ac.uk/docs/ETLreport4.pdf" TargetMode="External"/><Relationship Id="rId7" Type="http://schemas.openxmlformats.org/officeDocument/2006/relationships/hyperlink" Target="http://guides.library.unlv.edu/content.php?pid=655776&amp;sid=5432054"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fod.msu.edu/events/program-information-literacy-disciplines-rethinking-approaches-student-engagement-information" TargetMode="External"/><Relationship Id="rId5" Type="http://schemas.openxmlformats.org/officeDocument/2006/relationships/hyperlink" Target="http://pdxscholar.library.pdx.edu/ulib_fac/57/" TargetMode="External"/><Relationship Id="rId4" Type="http://schemas.openxmlformats.org/officeDocument/2006/relationships/hyperlink" Target="http://www.ilthresholdconcepts.co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ascd.org/publications/books/103055.asp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acrlog.org/2015/03/16/teaching-with-big-ideas-how-a-late-addition-to-the-acrl-framework-might-make-us-rethink-threshold-concepts/" TargetMode="External"/><Relationship Id="rId4" Type="http://schemas.openxmlformats.org/officeDocument/2006/relationships/hyperlink" Target="http://pumpedlibrarian.blogspot.ca/2014/12/acrlilrevisions-next-steps.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crl.acrl.org/content/72/1/62.full.pdf+html" TargetMode="External"/><Relationship Id="rId7" Type="http://schemas.openxmlformats.org/officeDocument/2006/relationships/hyperlink" Target="http://www.ala.org/acrl/sites/ala.org.acrl/files/content/conferences/confsandpreconfs/2015/Thomas_Hodges.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academia.edu/7623485/Teaching_metaliteracy_a_new_paradigm_in_action" TargetMode="External"/><Relationship Id="rId5" Type="http://schemas.openxmlformats.org/officeDocument/2006/relationships/hyperlink" Target="http://metaliteracy.org/learning-objectives/" TargetMode="External"/><Relationship Id="rId4" Type="http://schemas.openxmlformats.org/officeDocument/2006/relationships/hyperlink" Target="http://www.alastore.ala.org/detail.aspx?ID=1089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sciencedirect.com/science/article/pii/S0099133305001898"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laurenwallis.wordpress.com/2015/02/05/a-dear-john-letter-to-the-standards/" TargetMode="External"/><Relationship Id="rId5" Type="http://schemas.openxmlformats.org/officeDocument/2006/relationships/hyperlink" Target="http://pumpedlibrarian.blogspot.ca/2014/12/acrlilrevisions-next-steps.html" TargetMode="External"/><Relationship Id="rId4" Type="http://schemas.openxmlformats.org/officeDocument/2006/relationships/hyperlink" Target="http://libraryjuicepress.com/critlibinstruct.php"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2412" y="4953000"/>
            <a:ext cx="9372600" cy="1295400"/>
          </a:xfrm>
        </p:spPr>
        <p:txBody>
          <a:bodyPr>
            <a:normAutofit/>
          </a:bodyPr>
          <a:lstStyle/>
          <a:p>
            <a:pPr>
              <a:lnSpc>
                <a:spcPct val="100000"/>
              </a:lnSpc>
            </a:pPr>
            <a:r>
              <a:rPr lang="en-US" sz="2200" dirty="0" smtClean="0">
                <a:latin typeface="Arial" panose="020B0604020202020204" pitchFamily="34" charset="0"/>
                <a:cs typeface="Arial" panose="020B0604020202020204" pitchFamily="34" charset="0"/>
              </a:rPr>
              <a:t>Donna Witek, The University of Scranton ~ </a:t>
            </a:r>
            <a:r>
              <a:rPr lang="en-US" sz="2000" dirty="0" smtClean="0">
                <a:latin typeface="Arial" panose="020B0604020202020204" pitchFamily="34" charset="0"/>
                <a:cs typeface="Arial" panose="020B0604020202020204" pitchFamily="34" charset="0"/>
              </a:rPr>
              <a:t>@</a:t>
            </a:r>
            <a:r>
              <a:rPr lang="en-US" sz="2200" dirty="0" err="1" smtClean="0">
                <a:latin typeface="Arial" panose="020B0604020202020204" pitchFamily="34" charset="0"/>
                <a:cs typeface="Arial" panose="020B0604020202020204" pitchFamily="34" charset="0"/>
              </a:rPr>
              <a:t>donnarosemary</a:t>
            </a:r>
            <a:r>
              <a:rPr lang="en-US" sz="2200" dirty="0" smtClean="0">
                <a:latin typeface="Arial" panose="020B0604020202020204" pitchFamily="34" charset="0"/>
                <a:cs typeface="Arial" panose="020B0604020202020204" pitchFamily="34" charset="0"/>
              </a:rPr>
              <a:t> </a:t>
            </a:r>
          </a:p>
          <a:p>
            <a:pPr>
              <a:lnSpc>
                <a:spcPct val="100000"/>
              </a:lnSpc>
            </a:pPr>
            <a:r>
              <a:rPr lang="en-US" sz="2200" dirty="0" smtClean="0">
                <a:latin typeface="Arial" panose="020B0604020202020204" pitchFamily="34" charset="0"/>
                <a:cs typeface="Arial" panose="020B0604020202020204" pitchFamily="34" charset="0"/>
              </a:rPr>
              <a:t>Lehigh Valley Chapter of the </a:t>
            </a:r>
            <a:r>
              <a:rPr lang="en-US" sz="2200" dirty="0" err="1" smtClean="0">
                <a:latin typeface="Arial" panose="020B0604020202020204" pitchFamily="34" charset="0"/>
                <a:cs typeface="Arial" panose="020B0604020202020204" pitchFamily="34" charset="0"/>
              </a:rPr>
              <a:t>PaLA</a:t>
            </a:r>
            <a:r>
              <a:rPr lang="en-US" sz="2200" dirty="0" smtClean="0">
                <a:latin typeface="Arial" panose="020B0604020202020204" pitchFamily="34" charset="0"/>
                <a:cs typeface="Arial" panose="020B0604020202020204" pitchFamily="34" charset="0"/>
              </a:rPr>
              <a:t> 2015 Annual Spring Conference</a:t>
            </a:r>
          </a:p>
          <a:p>
            <a:pPr>
              <a:lnSpc>
                <a:spcPct val="100000"/>
              </a:lnSpc>
            </a:pPr>
            <a:r>
              <a:rPr lang="en-US" sz="2200" dirty="0" smtClean="0">
                <a:latin typeface="Arial" panose="020B0604020202020204" pitchFamily="34" charset="0"/>
                <a:cs typeface="Arial" panose="020B0604020202020204" pitchFamily="34" charset="0"/>
              </a:rPr>
              <a:t>May 28, 2015</a:t>
            </a:r>
            <a:endParaRPr lang="en-US" sz="2200" dirty="0">
              <a:latin typeface="Arial" panose="020B0604020202020204" pitchFamily="34" charset="0"/>
              <a:cs typeface="Arial" panose="020B0604020202020204" pitchFamily="34" charset="0"/>
            </a:endParaRPr>
          </a:p>
        </p:txBody>
      </p:sp>
      <p:sp>
        <p:nvSpPr>
          <p:cNvPr id="2" name="Title 1"/>
          <p:cNvSpPr>
            <a:spLocks noGrp="1"/>
          </p:cNvSpPr>
          <p:nvPr>
            <p:ph type="ctrTitle"/>
          </p:nvPr>
        </p:nvSpPr>
        <p:spPr>
          <a:xfrm>
            <a:off x="1522413" y="914400"/>
            <a:ext cx="9144000" cy="3505200"/>
          </a:xfrm>
        </p:spPr>
        <p:txBody>
          <a:bodyPr/>
          <a:lstStyle/>
          <a:p>
            <a:pPr>
              <a:lnSpc>
                <a:spcPct val="100000"/>
              </a:lnSpc>
            </a:pPr>
            <a:r>
              <a:rPr lang="en-US" sz="4400" dirty="0" smtClean="0">
                <a:latin typeface="Arial" panose="020B0604020202020204" pitchFamily="34" charset="0"/>
                <a:cs typeface="Arial" panose="020B0604020202020204" pitchFamily="34" charset="0"/>
              </a:rPr>
              <a:t>Flexible Frames for Pedagogical Practice: Using the </a:t>
            </a:r>
            <a:r>
              <a:rPr lang="en-US" sz="4400" i="1" dirty="0" smtClean="0">
                <a:latin typeface="Arial" panose="020B0604020202020204" pitchFamily="34" charset="0"/>
                <a:cs typeface="Arial" panose="020B0604020202020204" pitchFamily="34" charset="0"/>
              </a:rPr>
              <a:t>Framework for Information Literacy for Higher Education</a:t>
            </a:r>
            <a:endParaRPr lang="en-US" sz="4400" dirty="0">
              <a:latin typeface="Arial" panose="020B0604020202020204" pitchFamily="34" charset="0"/>
              <a:cs typeface="Arial" panose="020B0604020202020204" pitchFamily="34" charset="0"/>
            </a:endParaRPr>
          </a:p>
        </p:txBody>
      </p:sp>
      <p:sp>
        <p:nvSpPr>
          <p:cNvPr id="4" name="TextBox 3"/>
          <p:cNvSpPr txBox="1"/>
          <p:nvPr/>
        </p:nvSpPr>
        <p:spPr>
          <a:xfrm>
            <a:off x="9371012" y="468125"/>
            <a:ext cx="2286000" cy="523220"/>
          </a:xfrm>
          <a:prstGeom prst="rect">
            <a:avLst/>
          </a:prstGeom>
          <a:noFill/>
          <a:ln>
            <a:noFill/>
          </a:ln>
        </p:spPr>
        <p:txBody>
          <a:bodyPr wrap="square" rtlCol="0" anchor="ctr" anchorCtr="1">
            <a:spAutoFit/>
          </a:bodyPr>
          <a:lstStyle/>
          <a:p>
            <a:r>
              <a:rPr lang="en-US" sz="2800" b="1" dirty="0">
                <a:latin typeface="Arial" panose="020B0604020202020204" pitchFamily="34" charset="0"/>
                <a:cs typeface="Arial" panose="020B0604020202020204" pitchFamily="34" charset="0"/>
              </a:rPr>
              <a:t>#</a:t>
            </a:r>
            <a:r>
              <a:rPr lang="en-US" sz="2800" b="1" dirty="0" smtClean="0">
                <a:latin typeface="Arial" panose="020B0604020202020204" pitchFamily="34" charset="0"/>
                <a:cs typeface="Arial" panose="020B0604020202020204" pitchFamily="34" charset="0"/>
              </a:rPr>
              <a:t>LVPALA</a:t>
            </a:r>
          </a:p>
        </p:txBody>
      </p:sp>
    </p:spTree>
    <p:extLst>
      <p:ext uri="{BB962C8B-B14F-4D97-AF65-F5344CB8AC3E}">
        <p14:creationId xmlns:p14="http://schemas.microsoft.com/office/powerpoint/2010/main" val="29672666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4"/>
          </p:nvPr>
        </p:nvSpPr>
        <p:spPr>
          <a:xfrm>
            <a:off x="6478462" y="2514600"/>
            <a:ext cx="5178550" cy="3962400"/>
          </a:xfrm>
        </p:spPr>
        <p:txBody>
          <a:bodyPr>
            <a:noAutofit/>
          </a:bodyPr>
          <a:lstStyle/>
          <a:p>
            <a:pPr marL="0" indent="0">
              <a:buNone/>
            </a:pPr>
            <a:r>
              <a:rPr lang="en-US" sz="2100" dirty="0" smtClean="0">
                <a:latin typeface="Arial" panose="020B0604020202020204" pitchFamily="34" charset="0"/>
                <a:cs typeface="Arial" panose="020B0604020202020204" pitchFamily="34" charset="0"/>
              </a:rPr>
              <a:t>“</a:t>
            </a:r>
            <a:r>
              <a:rPr lang="en-US" sz="2100" dirty="0">
                <a:latin typeface="Arial" panose="020B0604020202020204" pitchFamily="34" charset="0"/>
                <a:cs typeface="Arial" panose="020B0604020202020204" pitchFamily="34" charset="0"/>
              </a:rPr>
              <a:t>Information literacy is the set of integrated abilities encompassing the reflective discovery of information, the understanding of how information is produced and valued, and the use of information in creating new knowledge and participating ethically in communities of learning</a:t>
            </a:r>
            <a:r>
              <a:rPr lang="en-US" sz="2100" dirty="0" smtClean="0">
                <a:latin typeface="Arial" panose="020B0604020202020204" pitchFamily="34" charset="0"/>
                <a:cs typeface="Arial" panose="020B0604020202020204" pitchFamily="34" charset="0"/>
              </a:rPr>
              <a:t>.”</a:t>
            </a:r>
          </a:p>
          <a:p>
            <a:pPr marL="0" indent="0">
              <a:buNone/>
            </a:pPr>
            <a:r>
              <a:rPr lang="en-US" sz="2100" dirty="0" smtClean="0">
                <a:latin typeface="Arial" panose="020B0604020202020204" pitchFamily="34" charset="0"/>
                <a:cs typeface="Arial" panose="020B0604020202020204" pitchFamily="34" charset="0"/>
              </a:rPr>
              <a:t>Matrix of theories and approaches to teaching, learning, and information</a:t>
            </a:r>
            <a:endParaRPr lang="en-US" sz="2100" dirty="0">
              <a:latin typeface="Arial" panose="020B0604020202020204" pitchFamily="34" charset="0"/>
              <a:cs typeface="Arial" panose="020B0604020202020204" pitchFamily="34" charset="0"/>
            </a:endParaRPr>
          </a:p>
        </p:txBody>
      </p:sp>
      <p:sp>
        <p:nvSpPr>
          <p:cNvPr id="3" name="Text Placeholder 2"/>
          <p:cNvSpPr>
            <a:spLocks noGrp="1"/>
          </p:cNvSpPr>
          <p:nvPr>
            <p:ph type="body" sz="quarter" idx="3"/>
          </p:nvPr>
        </p:nvSpPr>
        <p:spPr>
          <a:xfrm>
            <a:off x="6478462" y="1752600"/>
            <a:ext cx="4645152" cy="762000"/>
          </a:xfrm>
        </p:spPr>
        <p:txBody>
          <a:bodyPr/>
          <a:lstStyle/>
          <a:p>
            <a:r>
              <a:rPr lang="en-US" dirty="0" smtClean="0">
                <a:latin typeface="Arial" panose="020B0604020202020204" pitchFamily="34" charset="0"/>
                <a:cs typeface="Arial" panose="020B0604020202020204" pitchFamily="34" charset="0"/>
              </a:rPr>
              <a:t>Framework for IL (</a:t>
            </a:r>
            <a:r>
              <a:rPr lang="en-US" dirty="0" smtClean="0">
                <a:latin typeface="Arial" panose="020B0604020202020204" pitchFamily="34" charset="0"/>
                <a:cs typeface="Arial" panose="020B0604020202020204" pitchFamily="34" charset="0"/>
                <a:hlinkClick r:id="rId3"/>
              </a:rPr>
              <a:t>2015</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
        <p:nvSpPr>
          <p:cNvPr id="14" name="Content Placeholder 13"/>
          <p:cNvSpPr>
            <a:spLocks noGrp="1"/>
          </p:cNvSpPr>
          <p:nvPr>
            <p:ph sz="half" idx="2"/>
          </p:nvPr>
        </p:nvSpPr>
        <p:spPr>
          <a:xfrm>
            <a:off x="1522414" y="2514600"/>
            <a:ext cx="4800598" cy="3352800"/>
          </a:xfrm>
        </p:spPr>
        <p:txBody>
          <a:bodyPr>
            <a:normAutofit/>
          </a:bodyPr>
          <a:lstStyle/>
          <a:p>
            <a:pPr marL="0" lvl="0" indent="0">
              <a:buNone/>
            </a:pPr>
            <a:r>
              <a:rPr lang="en-US" sz="2100" dirty="0" smtClean="0">
                <a:latin typeface="Arial" panose="020B0604020202020204" pitchFamily="34" charset="0"/>
                <a:cs typeface="Arial" panose="020B0604020202020204" pitchFamily="34" charset="0"/>
              </a:rPr>
              <a:t>“</a:t>
            </a:r>
            <a:r>
              <a:rPr lang="en-US" sz="2100" dirty="0">
                <a:latin typeface="Arial" panose="020B0604020202020204" pitchFamily="34" charset="0"/>
                <a:cs typeface="Arial" panose="020B0604020202020204" pitchFamily="34" charset="0"/>
              </a:rPr>
              <a:t>Information literacy is a set of abilities requiring individuals to ‘recognize when information is needed and have the ability to locate, evaluate, and use effectively the needed information.’”</a:t>
            </a:r>
          </a:p>
          <a:p>
            <a:pPr marL="0" lvl="0" indent="0">
              <a:buNone/>
            </a:pPr>
            <a:r>
              <a:rPr lang="en-US" sz="2100" dirty="0">
                <a:latin typeface="Arial" panose="020B0604020202020204" pitchFamily="34" charset="0"/>
                <a:cs typeface="Arial" panose="020B0604020202020204" pitchFamily="34" charset="0"/>
              </a:rPr>
              <a:t>Competency-based </a:t>
            </a:r>
            <a:r>
              <a:rPr lang="en-US" sz="2100" dirty="0" smtClean="0">
                <a:latin typeface="Arial" panose="020B0604020202020204" pitchFamily="34" charset="0"/>
                <a:cs typeface="Arial" panose="020B0604020202020204" pitchFamily="34" charset="0"/>
              </a:rPr>
              <a:t>education</a:t>
            </a:r>
            <a:endParaRPr lang="en-US" sz="2100" dirty="0">
              <a:latin typeface="Arial" panose="020B0604020202020204" pitchFamily="34" charset="0"/>
              <a:cs typeface="Arial" panose="020B0604020202020204" pitchFamily="34" charset="0"/>
            </a:endParaRPr>
          </a:p>
        </p:txBody>
      </p:sp>
      <p:sp>
        <p:nvSpPr>
          <p:cNvPr id="2" name="Text Placeholder 1"/>
          <p:cNvSpPr>
            <a:spLocks noGrp="1"/>
          </p:cNvSpPr>
          <p:nvPr>
            <p:ph type="body" idx="1"/>
          </p:nvPr>
        </p:nvSpPr>
        <p:spPr>
          <a:xfrm>
            <a:off x="1522414" y="1752600"/>
            <a:ext cx="4645152" cy="762000"/>
          </a:xfrm>
        </p:spPr>
        <p:txBody>
          <a:bodyPr/>
          <a:lstStyle/>
          <a:p>
            <a:r>
              <a:rPr lang="en-US" dirty="0" smtClean="0">
                <a:latin typeface="Arial" panose="020B0604020202020204" pitchFamily="34" charset="0"/>
                <a:cs typeface="Arial" panose="020B0604020202020204" pitchFamily="34" charset="0"/>
              </a:rPr>
              <a:t>IL Standards (</a:t>
            </a:r>
            <a:r>
              <a:rPr lang="en-US" dirty="0" smtClean="0">
                <a:latin typeface="Arial" panose="020B0604020202020204" pitchFamily="34" charset="0"/>
                <a:cs typeface="Arial" panose="020B0604020202020204" pitchFamily="34" charset="0"/>
                <a:hlinkClick r:id="rId4"/>
              </a:rPr>
              <a:t>2000</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
        <p:nvSpPr>
          <p:cNvPr id="13" name="Title 12"/>
          <p:cNvSpPr>
            <a:spLocks noGrp="1"/>
          </p:cNvSpPr>
          <p:nvPr>
            <p:ph type="title"/>
          </p:nvPr>
        </p:nvSpPr>
        <p:spPr/>
        <p:txBody>
          <a:bodyPr>
            <a:normAutofit/>
          </a:bodyPr>
          <a:lstStyle/>
          <a:p>
            <a:r>
              <a:rPr lang="en-US" sz="3600" dirty="0" smtClean="0">
                <a:latin typeface="Arial" panose="020B0604020202020204" pitchFamily="34" charset="0"/>
                <a:cs typeface="Arial" panose="020B0604020202020204" pitchFamily="34" charset="0"/>
              </a:rPr>
              <a:t>Standards to Framework</a:t>
            </a:r>
            <a:endParaRPr lang="en-US" sz="3600" dirty="0">
              <a:latin typeface="Arial" panose="020B0604020202020204" pitchFamily="34" charset="0"/>
              <a:cs typeface="Arial" panose="020B0604020202020204" pitchFamily="34" charset="0"/>
            </a:endParaRPr>
          </a:p>
        </p:txBody>
      </p:sp>
      <p:sp>
        <p:nvSpPr>
          <p:cNvPr id="4" name="TextBox 3"/>
          <p:cNvSpPr txBox="1"/>
          <p:nvPr/>
        </p:nvSpPr>
        <p:spPr>
          <a:xfrm>
            <a:off x="9371012" y="468125"/>
            <a:ext cx="2286000" cy="523220"/>
          </a:xfrm>
          <a:prstGeom prst="rect">
            <a:avLst/>
          </a:prstGeom>
          <a:noFill/>
          <a:ln>
            <a:noFill/>
          </a:ln>
        </p:spPr>
        <p:txBody>
          <a:bodyPr wrap="square" rtlCol="0" anchor="ctr" anchorCtr="1">
            <a:spAutoFit/>
          </a:bodyPr>
          <a:lstStyle/>
          <a:p>
            <a:r>
              <a:rPr lang="en-US" sz="2800" b="1" dirty="0">
                <a:latin typeface="Arial" panose="020B0604020202020204" pitchFamily="34" charset="0"/>
                <a:cs typeface="Arial" panose="020B0604020202020204" pitchFamily="34" charset="0"/>
              </a:rPr>
              <a:t>#</a:t>
            </a:r>
            <a:r>
              <a:rPr lang="en-US" sz="2800" b="1" dirty="0" smtClean="0">
                <a:latin typeface="Arial" panose="020B0604020202020204" pitchFamily="34" charset="0"/>
                <a:cs typeface="Arial" panose="020B0604020202020204" pitchFamily="34" charset="0"/>
              </a:rPr>
              <a:t>LVPALA</a:t>
            </a:r>
          </a:p>
        </p:txBody>
      </p:sp>
    </p:spTree>
    <p:extLst>
      <p:ext uri="{BB962C8B-B14F-4D97-AF65-F5344CB8AC3E}">
        <p14:creationId xmlns:p14="http://schemas.microsoft.com/office/powerpoint/2010/main" val="17822927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4"/>
          </p:nvPr>
        </p:nvSpPr>
        <p:spPr>
          <a:xfrm>
            <a:off x="6478462" y="2514600"/>
            <a:ext cx="5178550" cy="4191000"/>
          </a:xfrm>
        </p:spPr>
        <p:txBody>
          <a:bodyPr>
            <a:noAutofit/>
          </a:bodyPr>
          <a:lstStyle/>
          <a:p>
            <a:pPr marL="0" indent="0">
              <a:buNone/>
            </a:pPr>
            <a:r>
              <a:rPr lang="en-US" sz="2100" dirty="0">
                <a:latin typeface="Arial" panose="020B0604020202020204" pitchFamily="34" charset="0"/>
                <a:cs typeface="Arial" panose="020B0604020202020204" pitchFamily="34" charset="0"/>
              </a:rPr>
              <a:t>6 Frames, each with </a:t>
            </a:r>
            <a:r>
              <a:rPr lang="en-US" sz="2100" dirty="0" smtClean="0">
                <a:latin typeface="Arial" panose="020B0604020202020204" pitchFamily="34" charset="0"/>
                <a:cs typeface="Arial" panose="020B0604020202020204" pitchFamily="34" charset="0"/>
              </a:rPr>
              <a:t>an IL concept, </a:t>
            </a:r>
            <a:r>
              <a:rPr lang="en-US" sz="2100" dirty="0">
                <a:latin typeface="Arial" panose="020B0604020202020204" pitchFamily="34" charset="0"/>
                <a:cs typeface="Arial" panose="020B0604020202020204" pitchFamily="34" charset="0"/>
              </a:rPr>
              <a:t>Knowledge Practices, and Dispositions</a:t>
            </a:r>
          </a:p>
          <a:p>
            <a:pPr marL="0" indent="0">
              <a:buNone/>
            </a:pPr>
            <a:r>
              <a:rPr lang="en-US" sz="2100" dirty="0">
                <a:latin typeface="Arial" panose="020B0604020202020204" pitchFamily="34" charset="0"/>
                <a:cs typeface="Arial" panose="020B0604020202020204" pitchFamily="34" charset="0"/>
              </a:rPr>
              <a:t>Frames focus on the constructed and contextual nature of </a:t>
            </a:r>
            <a:r>
              <a:rPr lang="en-US" sz="2100" b="1" dirty="0">
                <a:latin typeface="Arial" panose="020B0604020202020204" pitchFamily="34" charset="0"/>
                <a:cs typeface="Arial" panose="020B0604020202020204" pitchFamily="34" charset="0"/>
              </a:rPr>
              <a:t>authority</a:t>
            </a:r>
            <a:r>
              <a:rPr lang="en-US" sz="2100" dirty="0">
                <a:latin typeface="Arial" panose="020B0604020202020204" pitchFamily="34" charset="0"/>
                <a:cs typeface="Arial" panose="020B0604020202020204" pitchFamily="34" charset="0"/>
              </a:rPr>
              <a:t>, information creation as a </a:t>
            </a:r>
            <a:r>
              <a:rPr lang="en-US" sz="2100" b="1" dirty="0">
                <a:latin typeface="Arial" panose="020B0604020202020204" pitchFamily="34" charset="0"/>
                <a:cs typeface="Arial" panose="020B0604020202020204" pitchFamily="34" charset="0"/>
              </a:rPr>
              <a:t>process</a:t>
            </a:r>
            <a:r>
              <a:rPr lang="en-US" sz="2100" dirty="0">
                <a:latin typeface="Arial" panose="020B0604020202020204" pitchFamily="34" charset="0"/>
                <a:cs typeface="Arial" panose="020B0604020202020204" pitchFamily="34" charset="0"/>
              </a:rPr>
              <a:t>, the differing types of </a:t>
            </a:r>
            <a:r>
              <a:rPr lang="en-US" sz="2100" b="1" dirty="0">
                <a:latin typeface="Arial" panose="020B0604020202020204" pitchFamily="34" charset="0"/>
                <a:cs typeface="Arial" panose="020B0604020202020204" pitchFamily="34" charset="0"/>
              </a:rPr>
              <a:t>value</a:t>
            </a:r>
            <a:r>
              <a:rPr lang="en-US" sz="2100" dirty="0">
                <a:latin typeface="Arial" panose="020B0604020202020204" pitchFamily="34" charset="0"/>
                <a:cs typeface="Arial" panose="020B0604020202020204" pitchFamily="34" charset="0"/>
              </a:rPr>
              <a:t> placed on information, research as </a:t>
            </a:r>
            <a:r>
              <a:rPr lang="en-US" sz="2100" b="1" dirty="0">
                <a:latin typeface="Arial" panose="020B0604020202020204" pitchFamily="34" charset="0"/>
                <a:cs typeface="Arial" panose="020B0604020202020204" pitchFamily="34" charset="0"/>
              </a:rPr>
              <a:t>inquiry</a:t>
            </a:r>
            <a:r>
              <a:rPr lang="en-US" sz="2100" dirty="0">
                <a:latin typeface="Arial" panose="020B0604020202020204" pitchFamily="34" charset="0"/>
                <a:cs typeface="Arial" panose="020B0604020202020204" pitchFamily="34" charset="0"/>
              </a:rPr>
              <a:t>, scholarship as </a:t>
            </a:r>
            <a:r>
              <a:rPr lang="en-US" sz="2100" b="1" dirty="0">
                <a:latin typeface="Arial" panose="020B0604020202020204" pitchFamily="34" charset="0"/>
                <a:cs typeface="Arial" panose="020B0604020202020204" pitchFamily="34" charset="0"/>
              </a:rPr>
              <a:t>conversation</a:t>
            </a:r>
            <a:r>
              <a:rPr lang="en-US" sz="2100" dirty="0">
                <a:latin typeface="Arial" panose="020B0604020202020204" pitchFamily="34" charset="0"/>
                <a:cs typeface="Arial" panose="020B0604020202020204" pitchFamily="34" charset="0"/>
              </a:rPr>
              <a:t>, and searching as </a:t>
            </a:r>
            <a:r>
              <a:rPr lang="en-US" sz="2100" b="1" dirty="0">
                <a:latin typeface="Arial" panose="020B0604020202020204" pitchFamily="34" charset="0"/>
                <a:cs typeface="Arial" panose="020B0604020202020204" pitchFamily="34" charset="0"/>
              </a:rPr>
              <a:t>strategic exploration</a:t>
            </a:r>
            <a:r>
              <a:rPr lang="en-US" sz="2100" dirty="0">
                <a:latin typeface="Arial" panose="020B0604020202020204" pitchFamily="34" charset="0"/>
                <a:cs typeface="Arial" panose="020B0604020202020204" pitchFamily="34" charset="0"/>
              </a:rPr>
              <a:t>.</a:t>
            </a:r>
          </a:p>
          <a:p>
            <a:pPr marL="0" indent="0">
              <a:buNone/>
            </a:pPr>
            <a:r>
              <a:rPr lang="en-US" sz="2100" dirty="0">
                <a:latin typeface="Arial" panose="020B0604020202020204" pitchFamily="34" charset="0"/>
                <a:cs typeface="Arial" panose="020B0604020202020204" pitchFamily="34" charset="0"/>
              </a:rPr>
              <a:t>IL learning outcomes are </a:t>
            </a:r>
            <a:r>
              <a:rPr lang="en-US" sz="2100" i="1" dirty="0">
                <a:latin typeface="Arial" panose="020B0604020202020204" pitchFamily="34" charset="0"/>
                <a:cs typeface="Arial" panose="020B0604020202020204" pitchFamily="34" charset="0"/>
              </a:rPr>
              <a:t>locally developed</a:t>
            </a:r>
            <a:r>
              <a:rPr lang="en-US" sz="2100" dirty="0">
                <a:latin typeface="Arial" panose="020B0604020202020204" pitchFamily="34" charset="0"/>
                <a:cs typeface="Arial" panose="020B0604020202020204" pitchFamily="34" charset="0"/>
              </a:rPr>
              <a:t>, situated, and contextualized. </a:t>
            </a:r>
          </a:p>
        </p:txBody>
      </p:sp>
      <p:sp>
        <p:nvSpPr>
          <p:cNvPr id="3" name="Text Placeholder 2"/>
          <p:cNvSpPr>
            <a:spLocks noGrp="1"/>
          </p:cNvSpPr>
          <p:nvPr>
            <p:ph type="body" sz="quarter" idx="3"/>
          </p:nvPr>
        </p:nvSpPr>
        <p:spPr>
          <a:xfrm>
            <a:off x="6478462" y="1752600"/>
            <a:ext cx="4645152" cy="762000"/>
          </a:xfrm>
        </p:spPr>
        <p:txBody>
          <a:bodyPr/>
          <a:lstStyle/>
          <a:p>
            <a:r>
              <a:rPr lang="en-US" dirty="0" smtClean="0">
                <a:latin typeface="Arial" panose="020B0604020202020204" pitchFamily="34" charset="0"/>
                <a:cs typeface="Arial" panose="020B0604020202020204" pitchFamily="34" charset="0"/>
              </a:rPr>
              <a:t>Framework for IL (</a:t>
            </a:r>
            <a:r>
              <a:rPr lang="en-US" dirty="0" smtClean="0">
                <a:latin typeface="Arial" panose="020B0604020202020204" pitchFamily="34" charset="0"/>
                <a:cs typeface="Arial" panose="020B0604020202020204" pitchFamily="34" charset="0"/>
                <a:hlinkClick r:id="rId3"/>
              </a:rPr>
              <a:t>2015</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
        <p:nvSpPr>
          <p:cNvPr id="14" name="Content Placeholder 13"/>
          <p:cNvSpPr>
            <a:spLocks noGrp="1"/>
          </p:cNvSpPr>
          <p:nvPr>
            <p:ph sz="half" idx="2"/>
          </p:nvPr>
        </p:nvSpPr>
        <p:spPr>
          <a:xfrm>
            <a:off x="1522414" y="2514600"/>
            <a:ext cx="4800598" cy="3352800"/>
          </a:xfrm>
        </p:spPr>
        <p:txBody>
          <a:bodyPr>
            <a:normAutofit/>
          </a:bodyPr>
          <a:lstStyle/>
          <a:p>
            <a:pPr marL="0" lvl="0" indent="0">
              <a:buNone/>
            </a:pPr>
            <a:r>
              <a:rPr lang="en-US" sz="2100" dirty="0">
                <a:latin typeface="Arial" panose="020B0604020202020204" pitchFamily="34" charset="0"/>
                <a:cs typeface="Arial" panose="020B0604020202020204" pitchFamily="34" charset="0"/>
              </a:rPr>
              <a:t>5 Standards, each with Performance Indicators and Outcomes</a:t>
            </a:r>
          </a:p>
          <a:p>
            <a:pPr marL="0" lvl="0" indent="0">
              <a:buNone/>
            </a:pPr>
            <a:r>
              <a:rPr lang="en-US" sz="2100" dirty="0">
                <a:latin typeface="Arial" panose="020B0604020202020204" pitchFamily="34" charset="0"/>
                <a:cs typeface="Arial" panose="020B0604020202020204" pitchFamily="34" charset="0"/>
              </a:rPr>
              <a:t>Standards focus on determining an information </a:t>
            </a:r>
            <a:r>
              <a:rPr lang="en-US" sz="2100" b="1" dirty="0">
                <a:latin typeface="Arial" panose="020B0604020202020204" pitchFamily="34" charset="0"/>
                <a:cs typeface="Arial" panose="020B0604020202020204" pitchFamily="34" charset="0"/>
              </a:rPr>
              <a:t>need</a:t>
            </a:r>
            <a:r>
              <a:rPr lang="en-US" sz="2100" dirty="0">
                <a:latin typeface="Arial" panose="020B0604020202020204" pitchFamily="34" charset="0"/>
                <a:cs typeface="Arial" panose="020B0604020202020204" pitchFamily="34" charset="0"/>
              </a:rPr>
              <a:t>, and </a:t>
            </a:r>
            <a:r>
              <a:rPr lang="en-US" sz="2100" b="1" dirty="0">
                <a:latin typeface="Arial" panose="020B0604020202020204" pitchFamily="34" charset="0"/>
                <a:cs typeface="Arial" panose="020B0604020202020204" pitchFamily="34" charset="0"/>
              </a:rPr>
              <a:t>accessing</a:t>
            </a:r>
            <a:r>
              <a:rPr lang="en-US" sz="2100" dirty="0">
                <a:latin typeface="Arial" panose="020B0604020202020204" pitchFamily="34" charset="0"/>
                <a:cs typeface="Arial" panose="020B0604020202020204" pitchFamily="34" charset="0"/>
              </a:rPr>
              <a:t>, </a:t>
            </a:r>
            <a:r>
              <a:rPr lang="en-US" sz="2100" b="1" dirty="0">
                <a:latin typeface="Arial" panose="020B0604020202020204" pitchFamily="34" charset="0"/>
                <a:cs typeface="Arial" panose="020B0604020202020204" pitchFamily="34" charset="0"/>
              </a:rPr>
              <a:t>evaluating</a:t>
            </a:r>
            <a:r>
              <a:rPr lang="en-US" sz="2100" dirty="0">
                <a:latin typeface="Arial" panose="020B0604020202020204" pitchFamily="34" charset="0"/>
                <a:cs typeface="Arial" panose="020B0604020202020204" pitchFamily="34" charset="0"/>
              </a:rPr>
              <a:t>, and </a:t>
            </a:r>
            <a:r>
              <a:rPr lang="en-US" sz="2100" b="1" dirty="0">
                <a:latin typeface="Arial" panose="020B0604020202020204" pitchFamily="34" charset="0"/>
                <a:cs typeface="Arial" panose="020B0604020202020204" pitchFamily="34" charset="0"/>
              </a:rPr>
              <a:t>using</a:t>
            </a:r>
            <a:r>
              <a:rPr lang="en-US" sz="2100" dirty="0">
                <a:latin typeface="Arial" panose="020B0604020202020204" pitchFamily="34" charset="0"/>
                <a:cs typeface="Arial" panose="020B0604020202020204" pitchFamily="34" charset="0"/>
              </a:rPr>
              <a:t> information </a:t>
            </a:r>
            <a:r>
              <a:rPr lang="en-US" sz="2100" b="1" dirty="0">
                <a:latin typeface="Arial" panose="020B0604020202020204" pitchFamily="34" charset="0"/>
                <a:cs typeface="Arial" panose="020B0604020202020204" pitchFamily="34" charset="0"/>
              </a:rPr>
              <a:t>ethically</a:t>
            </a:r>
            <a:r>
              <a:rPr lang="en-US" sz="2100" dirty="0">
                <a:latin typeface="Arial" panose="020B0604020202020204" pitchFamily="34" charset="0"/>
                <a:cs typeface="Arial" panose="020B0604020202020204" pitchFamily="34" charset="0"/>
              </a:rPr>
              <a:t> to meet that need.</a:t>
            </a:r>
          </a:p>
          <a:p>
            <a:pPr marL="0" lvl="0" indent="0">
              <a:buNone/>
            </a:pPr>
            <a:r>
              <a:rPr lang="en-US" sz="2100" dirty="0">
                <a:latin typeface="Arial" panose="020B0604020202020204" pitchFamily="34" charset="0"/>
                <a:cs typeface="Arial" panose="020B0604020202020204" pitchFamily="34" charset="0"/>
              </a:rPr>
              <a:t>IL learning outcomes are </a:t>
            </a:r>
            <a:r>
              <a:rPr lang="en-US" sz="2100" i="1" dirty="0">
                <a:latin typeface="Arial" panose="020B0604020202020204" pitchFamily="34" charset="0"/>
                <a:cs typeface="Arial" panose="020B0604020202020204" pitchFamily="34" charset="0"/>
              </a:rPr>
              <a:t>standardized</a:t>
            </a:r>
            <a:r>
              <a:rPr lang="en-US" sz="2100" dirty="0">
                <a:latin typeface="Arial" panose="020B0604020202020204" pitchFamily="34" charset="0"/>
                <a:cs typeface="Arial" panose="020B0604020202020204" pitchFamily="34" charset="0"/>
              </a:rPr>
              <a:t> and universal.</a:t>
            </a:r>
          </a:p>
        </p:txBody>
      </p:sp>
      <p:sp>
        <p:nvSpPr>
          <p:cNvPr id="2" name="Text Placeholder 1"/>
          <p:cNvSpPr>
            <a:spLocks noGrp="1"/>
          </p:cNvSpPr>
          <p:nvPr>
            <p:ph type="body" idx="1"/>
          </p:nvPr>
        </p:nvSpPr>
        <p:spPr>
          <a:xfrm>
            <a:off x="1522414" y="1752600"/>
            <a:ext cx="4645152" cy="762000"/>
          </a:xfrm>
        </p:spPr>
        <p:txBody>
          <a:bodyPr/>
          <a:lstStyle/>
          <a:p>
            <a:r>
              <a:rPr lang="en-US" dirty="0" smtClean="0">
                <a:latin typeface="Arial" panose="020B0604020202020204" pitchFamily="34" charset="0"/>
                <a:cs typeface="Arial" panose="020B0604020202020204" pitchFamily="34" charset="0"/>
              </a:rPr>
              <a:t>IL Standards (</a:t>
            </a:r>
            <a:r>
              <a:rPr lang="en-US" dirty="0" smtClean="0">
                <a:latin typeface="Arial" panose="020B0604020202020204" pitchFamily="34" charset="0"/>
                <a:cs typeface="Arial" panose="020B0604020202020204" pitchFamily="34" charset="0"/>
                <a:hlinkClick r:id="rId4"/>
              </a:rPr>
              <a:t>2000</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
        <p:nvSpPr>
          <p:cNvPr id="13" name="Title 12"/>
          <p:cNvSpPr>
            <a:spLocks noGrp="1"/>
          </p:cNvSpPr>
          <p:nvPr>
            <p:ph type="title"/>
          </p:nvPr>
        </p:nvSpPr>
        <p:spPr/>
        <p:txBody>
          <a:bodyPr>
            <a:normAutofit/>
          </a:bodyPr>
          <a:lstStyle/>
          <a:p>
            <a:r>
              <a:rPr lang="en-US" sz="3600" dirty="0" smtClean="0">
                <a:latin typeface="Arial" panose="020B0604020202020204" pitchFamily="34" charset="0"/>
                <a:cs typeface="Arial" panose="020B0604020202020204" pitchFamily="34" charset="0"/>
              </a:rPr>
              <a:t>Standards to Framework</a:t>
            </a:r>
            <a:endParaRPr lang="en-US" sz="3600" dirty="0">
              <a:latin typeface="Arial" panose="020B0604020202020204" pitchFamily="34" charset="0"/>
              <a:cs typeface="Arial" panose="020B0604020202020204" pitchFamily="34" charset="0"/>
            </a:endParaRPr>
          </a:p>
        </p:txBody>
      </p:sp>
      <p:sp>
        <p:nvSpPr>
          <p:cNvPr id="4" name="TextBox 3"/>
          <p:cNvSpPr txBox="1"/>
          <p:nvPr/>
        </p:nvSpPr>
        <p:spPr>
          <a:xfrm>
            <a:off x="9371012" y="468125"/>
            <a:ext cx="2286000" cy="523220"/>
          </a:xfrm>
          <a:prstGeom prst="rect">
            <a:avLst/>
          </a:prstGeom>
          <a:noFill/>
          <a:ln>
            <a:noFill/>
          </a:ln>
        </p:spPr>
        <p:txBody>
          <a:bodyPr wrap="square" rtlCol="0" anchor="ctr" anchorCtr="1">
            <a:spAutoFit/>
          </a:bodyPr>
          <a:lstStyle/>
          <a:p>
            <a:r>
              <a:rPr lang="en-US" sz="2800" b="1" dirty="0">
                <a:latin typeface="Arial" panose="020B0604020202020204" pitchFamily="34" charset="0"/>
                <a:cs typeface="Arial" panose="020B0604020202020204" pitchFamily="34" charset="0"/>
              </a:rPr>
              <a:t>#</a:t>
            </a:r>
            <a:r>
              <a:rPr lang="en-US" sz="2800" b="1" dirty="0" smtClean="0">
                <a:latin typeface="Arial" panose="020B0604020202020204" pitchFamily="34" charset="0"/>
                <a:cs typeface="Arial" panose="020B0604020202020204" pitchFamily="34" charset="0"/>
              </a:rPr>
              <a:t>LVPALA</a:t>
            </a:r>
          </a:p>
        </p:txBody>
      </p:sp>
    </p:spTree>
    <p:extLst>
      <p:ext uri="{BB962C8B-B14F-4D97-AF65-F5344CB8AC3E}">
        <p14:creationId xmlns:p14="http://schemas.microsoft.com/office/powerpoint/2010/main" val="27799449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half" idx="1"/>
          </p:nvPr>
        </p:nvSpPr>
        <p:spPr>
          <a:xfrm>
            <a:off x="1522414" y="1828800"/>
            <a:ext cx="5257798" cy="4191000"/>
          </a:xfrm>
        </p:spPr>
        <p:txBody>
          <a:bodyPr>
            <a:normAutofit/>
          </a:bodyPr>
          <a:lstStyle/>
          <a:p>
            <a:pPr marL="0" lvl="0" indent="0">
              <a:buNone/>
            </a:pPr>
            <a:endParaRPr lang="en-US" dirty="0" smtClean="0">
              <a:latin typeface="Arial" panose="020B0604020202020204" pitchFamily="34" charset="0"/>
              <a:cs typeface="Arial" panose="020B0604020202020204" pitchFamily="34" charset="0"/>
            </a:endParaRPr>
          </a:p>
          <a:p>
            <a:r>
              <a:rPr lang="en-US" sz="3000" dirty="0">
                <a:latin typeface="Arial" panose="020B0604020202020204" pitchFamily="34" charset="0"/>
                <a:cs typeface="Arial" panose="020B0604020202020204" pitchFamily="34" charset="0"/>
              </a:rPr>
              <a:t>Multiple learning </a:t>
            </a:r>
            <a:r>
              <a:rPr lang="en-US" sz="3000" dirty="0" smtClean="0">
                <a:latin typeface="Arial" panose="020B0604020202020204" pitchFamily="34" charset="0"/>
                <a:cs typeface="Arial" panose="020B0604020202020204" pitchFamily="34" charset="0"/>
              </a:rPr>
              <a:t>domains</a:t>
            </a:r>
          </a:p>
          <a:p>
            <a:pPr lvl="1"/>
            <a:r>
              <a:rPr lang="en-US" sz="2800" dirty="0" smtClean="0">
                <a:latin typeface="Arial" panose="020B0604020202020204" pitchFamily="34" charset="0"/>
                <a:cs typeface="Arial" panose="020B0604020202020204" pitchFamily="34" charset="0"/>
              </a:rPr>
              <a:t>behavioral </a:t>
            </a:r>
            <a:r>
              <a:rPr lang="en-US" sz="2800" dirty="0">
                <a:latin typeface="Arial" panose="020B0604020202020204" pitchFamily="34" charset="0"/>
                <a:cs typeface="Arial" panose="020B0604020202020204" pitchFamily="34" charset="0"/>
              </a:rPr>
              <a:t>(</a:t>
            </a:r>
            <a:r>
              <a:rPr lang="en-US" sz="2800" dirty="0" smtClean="0">
                <a:latin typeface="Arial" panose="020B0604020202020204" pitchFamily="34" charset="0"/>
                <a:cs typeface="Arial" panose="020B0604020202020204" pitchFamily="34" charset="0"/>
              </a:rPr>
              <a:t>skills)</a:t>
            </a:r>
          </a:p>
          <a:p>
            <a:pPr lvl="1"/>
            <a:r>
              <a:rPr lang="en-US" sz="2800" dirty="0" smtClean="0">
                <a:latin typeface="Arial" panose="020B0604020202020204" pitchFamily="34" charset="0"/>
                <a:cs typeface="Arial" panose="020B0604020202020204" pitchFamily="34" charset="0"/>
              </a:rPr>
              <a:t>cognitive </a:t>
            </a:r>
            <a:r>
              <a:rPr lang="en-US" sz="2800" dirty="0">
                <a:latin typeface="Arial" panose="020B0604020202020204" pitchFamily="34" charset="0"/>
                <a:cs typeface="Arial" panose="020B0604020202020204" pitchFamily="34" charset="0"/>
              </a:rPr>
              <a:t>(</a:t>
            </a:r>
            <a:r>
              <a:rPr lang="en-US" sz="2800" dirty="0" smtClean="0">
                <a:latin typeface="Arial" panose="020B0604020202020204" pitchFamily="34" charset="0"/>
                <a:cs typeface="Arial" panose="020B0604020202020204" pitchFamily="34" charset="0"/>
              </a:rPr>
              <a:t>knowledge)</a:t>
            </a:r>
          </a:p>
          <a:p>
            <a:pPr lvl="1"/>
            <a:r>
              <a:rPr lang="en-US" sz="2800" dirty="0" smtClean="0">
                <a:latin typeface="Arial" panose="020B0604020202020204" pitchFamily="34" charset="0"/>
                <a:cs typeface="Arial" panose="020B0604020202020204" pitchFamily="34" charset="0"/>
              </a:rPr>
              <a:t>dispositional </a:t>
            </a:r>
            <a:r>
              <a:rPr lang="en-US" sz="2800" dirty="0">
                <a:latin typeface="Arial" panose="020B0604020202020204" pitchFamily="34" charset="0"/>
                <a:cs typeface="Arial" panose="020B0604020202020204" pitchFamily="34" charset="0"/>
              </a:rPr>
              <a:t>(</a:t>
            </a:r>
            <a:r>
              <a:rPr lang="en-US" sz="2800" dirty="0" smtClean="0">
                <a:latin typeface="Arial" panose="020B0604020202020204" pitchFamily="34" charset="0"/>
                <a:cs typeface="Arial" panose="020B0604020202020204" pitchFamily="34" charset="0"/>
              </a:rPr>
              <a:t>values/attitude)</a:t>
            </a:r>
          </a:p>
          <a:p>
            <a:pPr lvl="1"/>
            <a:r>
              <a:rPr lang="en-US" sz="2800" dirty="0" smtClean="0">
                <a:latin typeface="Arial" panose="020B0604020202020204" pitchFamily="34" charset="0"/>
                <a:cs typeface="Arial" panose="020B0604020202020204" pitchFamily="34" charset="0"/>
              </a:rPr>
              <a:t>metacognitive </a:t>
            </a:r>
            <a:r>
              <a:rPr lang="en-US" sz="2800" dirty="0">
                <a:latin typeface="Arial" panose="020B0604020202020204" pitchFamily="34" charset="0"/>
                <a:cs typeface="Arial" panose="020B0604020202020204" pitchFamily="34" charset="0"/>
              </a:rPr>
              <a:t>(</a:t>
            </a:r>
            <a:r>
              <a:rPr lang="en-US" sz="2800" dirty="0" smtClean="0">
                <a:latin typeface="Arial" panose="020B0604020202020204" pitchFamily="34" charset="0"/>
                <a:cs typeface="Arial" panose="020B0604020202020204" pitchFamily="34" charset="0"/>
              </a:rPr>
              <a:t>reflection)</a:t>
            </a:r>
            <a:endParaRPr lang="en-US" sz="2800" dirty="0">
              <a:latin typeface="Arial" panose="020B0604020202020204" pitchFamily="34" charset="0"/>
              <a:cs typeface="Arial" panose="020B0604020202020204" pitchFamily="34" charset="0"/>
            </a:endParaRPr>
          </a:p>
        </p:txBody>
      </p:sp>
      <p:sp>
        <p:nvSpPr>
          <p:cNvPr id="13" name="Title 12"/>
          <p:cNvSpPr>
            <a:spLocks noGrp="1"/>
          </p:cNvSpPr>
          <p:nvPr>
            <p:ph type="title"/>
          </p:nvPr>
        </p:nvSpPr>
        <p:spPr/>
        <p:txBody>
          <a:bodyPr>
            <a:normAutofit/>
          </a:bodyPr>
          <a:lstStyle/>
          <a:p>
            <a:r>
              <a:rPr lang="en-US" sz="3600" dirty="0" smtClean="0">
                <a:latin typeface="Arial" panose="020B0604020202020204" pitchFamily="34" charset="0"/>
                <a:cs typeface="Arial" panose="020B0604020202020204" pitchFamily="34" charset="0"/>
              </a:rPr>
              <a:t>An Excursus on Learning Outcomes</a:t>
            </a:r>
            <a:endParaRPr lang="en-US" sz="3600" dirty="0">
              <a:latin typeface="Arial" panose="020B0604020202020204" pitchFamily="34" charset="0"/>
              <a:cs typeface="Arial" panose="020B0604020202020204" pitchFamily="34" charset="0"/>
            </a:endParaRPr>
          </a:p>
        </p:txBody>
      </p:sp>
      <p:sp>
        <p:nvSpPr>
          <p:cNvPr id="4" name="TextBox 3"/>
          <p:cNvSpPr txBox="1"/>
          <p:nvPr/>
        </p:nvSpPr>
        <p:spPr>
          <a:xfrm>
            <a:off x="9371012" y="468125"/>
            <a:ext cx="2286000" cy="523220"/>
          </a:xfrm>
          <a:prstGeom prst="rect">
            <a:avLst/>
          </a:prstGeom>
          <a:noFill/>
          <a:ln>
            <a:noFill/>
          </a:ln>
        </p:spPr>
        <p:txBody>
          <a:bodyPr wrap="square" rtlCol="0" anchor="ctr" anchorCtr="1">
            <a:spAutoFit/>
          </a:bodyPr>
          <a:lstStyle/>
          <a:p>
            <a:r>
              <a:rPr lang="en-US" sz="2800" b="1" dirty="0">
                <a:latin typeface="Arial" panose="020B0604020202020204" pitchFamily="34" charset="0"/>
                <a:cs typeface="Arial" panose="020B0604020202020204" pitchFamily="34" charset="0"/>
              </a:rPr>
              <a:t>#</a:t>
            </a:r>
            <a:r>
              <a:rPr lang="en-US" sz="2800" b="1" dirty="0" smtClean="0">
                <a:latin typeface="Arial" panose="020B0604020202020204" pitchFamily="34" charset="0"/>
                <a:cs typeface="Arial" panose="020B0604020202020204" pitchFamily="34" charset="0"/>
              </a:rPr>
              <a:t>LVPALA</a:t>
            </a:r>
          </a:p>
        </p:txBody>
      </p:sp>
      <p:sp>
        <p:nvSpPr>
          <p:cNvPr id="6" name="Content Placeholder 13"/>
          <p:cNvSpPr>
            <a:spLocks noGrp="1"/>
          </p:cNvSpPr>
          <p:nvPr>
            <p:ph sz="half" idx="1"/>
          </p:nvPr>
        </p:nvSpPr>
        <p:spPr>
          <a:xfrm>
            <a:off x="6932612" y="1828800"/>
            <a:ext cx="4645152" cy="4191000"/>
          </a:xfrm>
        </p:spPr>
        <p:txBody>
          <a:bodyPr>
            <a:normAutofit/>
          </a:bodyPr>
          <a:lstStyle/>
          <a:p>
            <a:pPr marL="0" lvl="0" indent="0">
              <a:buNone/>
            </a:pPr>
            <a:endParaRPr lang="en-US" dirty="0" smtClean="0">
              <a:latin typeface="Arial" panose="020B0604020202020204" pitchFamily="34" charset="0"/>
              <a:cs typeface="Arial" panose="020B0604020202020204" pitchFamily="34" charset="0"/>
            </a:endParaRPr>
          </a:p>
          <a:p>
            <a:r>
              <a:rPr lang="en-US" sz="3000" dirty="0">
                <a:latin typeface="Arial" panose="020B0604020202020204" pitchFamily="34" charset="0"/>
                <a:cs typeface="Arial" panose="020B0604020202020204" pitchFamily="34" charset="0"/>
              </a:rPr>
              <a:t>Multiple </a:t>
            </a:r>
            <a:r>
              <a:rPr lang="en-US" sz="3000" dirty="0" smtClean="0">
                <a:latin typeface="Arial" panose="020B0604020202020204" pitchFamily="34" charset="0"/>
                <a:cs typeface="Arial" panose="020B0604020202020204" pitchFamily="34" charset="0"/>
              </a:rPr>
              <a:t>levels</a:t>
            </a:r>
          </a:p>
          <a:p>
            <a:pPr lvl="1"/>
            <a:r>
              <a:rPr lang="en-US" sz="2800" dirty="0" smtClean="0">
                <a:latin typeface="Arial" panose="020B0604020202020204" pitchFamily="34" charset="0"/>
                <a:cs typeface="Arial" panose="020B0604020202020204" pitchFamily="34" charset="0"/>
              </a:rPr>
              <a:t>classroom-level</a:t>
            </a:r>
          </a:p>
          <a:p>
            <a:pPr lvl="1"/>
            <a:r>
              <a:rPr lang="en-US" sz="2800" dirty="0" smtClean="0">
                <a:latin typeface="Arial" panose="020B0604020202020204" pitchFamily="34" charset="0"/>
                <a:cs typeface="Arial" panose="020B0604020202020204" pitchFamily="34" charset="0"/>
              </a:rPr>
              <a:t>course-level</a:t>
            </a:r>
          </a:p>
          <a:p>
            <a:pPr lvl="1"/>
            <a:r>
              <a:rPr lang="en-US" sz="2800" dirty="0" smtClean="0">
                <a:latin typeface="Arial" panose="020B0604020202020204" pitchFamily="34" charset="0"/>
                <a:cs typeface="Arial" panose="020B0604020202020204" pitchFamily="34" charset="0"/>
              </a:rPr>
              <a:t>program-level</a:t>
            </a:r>
            <a:endParaRPr lang="en-US" sz="2800" dirty="0">
              <a:latin typeface="Arial" panose="020B0604020202020204" pitchFamily="34" charset="0"/>
              <a:cs typeface="Arial" panose="020B0604020202020204" pitchFamily="34" charset="0"/>
            </a:endParaRPr>
          </a:p>
          <a:p>
            <a:pPr lvl="1"/>
            <a:r>
              <a:rPr lang="en-US" sz="2800" dirty="0" smtClean="0">
                <a:latin typeface="Arial" panose="020B0604020202020204" pitchFamily="34" charset="0"/>
                <a:cs typeface="Arial" panose="020B0604020202020204" pitchFamily="34" charset="0"/>
              </a:rPr>
              <a:t>institution-level </a:t>
            </a:r>
            <a:endParaRPr lang="en-US" sz="2400" dirty="0">
              <a:latin typeface="Arial" panose="020B0604020202020204" pitchFamily="34" charset="0"/>
              <a:cs typeface="Arial" panose="020B0604020202020204" pitchFamily="34" charset="0"/>
            </a:endParaRPr>
          </a:p>
        </p:txBody>
      </p:sp>
      <p:sp>
        <p:nvSpPr>
          <p:cNvPr id="3" name="TextBox 2"/>
          <p:cNvSpPr txBox="1"/>
          <p:nvPr/>
        </p:nvSpPr>
        <p:spPr>
          <a:xfrm>
            <a:off x="1217612" y="5453163"/>
            <a:ext cx="9563098" cy="707886"/>
          </a:xfrm>
          <a:prstGeom prst="rect">
            <a:avLst/>
          </a:prstGeom>
          <a:noFill/>
          <a:ln>
            <a:noFill/>
          </a:ln>
        </p:spPr>
        <p:txBody>
          <a:bodyPr wrap="square" rtlCol="0" anchor="ctr" anchorCtr="1">
            <a:spAutoFit/>
          </a:bodyPr>
          <a:lstStyle/>
          <a:p>
            <a:r>
              <a:rPr lang="en-US" sz="2000" dirty="0" smtClean="0">
                <a:latin typeface="Arial" panose="020B0604020202020204" pitchFamily="34" charset="0"/>
                <a:cs typeface="Arial" panose="020B0604020202020204" pitchFamily="34" charset="0"/>
              </a:rPr>
              <a:t>See Sweet (</a:t>
            </a:r>
            <a:r>
              <a:rPr lang="en-US" sz="2000" dirty="0" smtClean="0">
                <a:latin typeface="Arial" panose="020B0604020202020204" pitchFamily="34" charset="0"/>
                <a:cs typeface="Arial" panose="020B0604020202020204" pitchFamily="34" charset="0"/>
                <a:hlinkClick r:id="rId3"/>
              </a:rPr>
              <a:t>2010</a:t>
            </a:r>
            <a:r>
              <a:rPr lang="en-US" sz="2000" dirty="0" smtClean="0">
                <a:latin typeface="Arial" panose="020B0604020202020204" pitchFamily="34" charset="0"/>
                <a:cs typeface="Arial" panose="020B0604020202020204" pitchFamily="34" charset="0"/>
              </a:rPr>
              <a:t>) for a useful overview of writing learning outcomes for information literacy. </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89262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half" idx="1"/>
          </p:nvPr>
        </p:nvSpPr>
        <p:spPr>
          <a:xfrm>
            <a:off x="1141412" y="2095500"/>
            <a:ext cx="2895598" cy="4191000"/>
          </a:xfrm>
          <a:ln w="28575">
            <a:solidFill>
              <a:schemeClr val="accent1"/>
            </a:solidFill>
          </a:ln>
        </p:spPr>
        <p:txBody>
          <a:bodyPr lIns="274320">
            <a:normAutofit fontScale="77500" lnSpcReduction="20000"/>
          </a:bodyPr>
          <a:lstStyle/>
          <a:p>
            <a:pPr marL="0" lvl="0" indent="0">
              <a:buNone/>
            </a:pPr>
            <a:endParaRPr lang="en-US" dirty="0" smtClean="0">
              <a:latin typeface="Arial" panose="020B0604020202020204" pitchFamily="34" charset="0"/>
              <a:cs typeface="Arial" panose="020B0604020202020204" pitchFamily="34" charset="0"/>
            </a:endParaRPr>
          </a:p>
          <a:p>
            <a:pPr marL="0" indent="0">
              <a:buNone/>
            </a:pPr>
            <a:r>
              <a:rPr lang="en-US" sz="3000" dirty="0" smtClean="0">
                <a:latin typeface="Arial" panose="020B0604020202020204" pitchFamily="34" charset="0"/>
                <a:cs typeface="Arial" panose="020B0604020202020204" pitchFamily="34" charset="0"/>
              </a:rPr>
              <a:t>First-Year Writing</a:t>
            </a:r>
          </a:p>
          <a:p>
            <a:pPr marL="0" indent="0">
              <a:buNone/>
            </a:pPr>
            <a:r>
              <a:rPr lang="en-US" sz="3000" dirty="0" smtClean="0">
                <a:latin typeface="Arial" panose="020B0604020202020204" pitchFamily="34" charset="0"/>
                <a:cs typeface="Arial" panose="020B0604020202020204" pitchFamily="34" charset="0"/>
              </a:rPr>
              <a:t>Spring 2015</a:t>
            </a:r>
          </a:p>
          <a:p>
            <a:pPr marL="0" indent="0">
              <a:buNone/>
            </a:pPr>
            <a:r>
              <a:rPr lang="en-US" sz="3000" dirty="0" smtClean="0">
                <a:latin typeface="Arial" panose="020B0604020202020204" pitchFamily="34" charset="0"/>
                <a:cs typeface="Arial" panose="020B0604020202020204" pitchFamily="34" charset="0"/>
              </a:rPr>
              <a:t>3 sections, 2 instructors, 1-shot</a:t>
            </a:r>
          </a:p>
          <a:p>
            <a:pPr marL="0" indent="0">
              <a:buNone/>
            </a:pPr>
            <a:r>
              <a:rPr lang="en-US" sz="3000" dirty="0" smtClean="0">
                <a:latin typeface="Arial" panose="020B0604020202020204" pitchFamily="34" charset="0"/>
                <a:cs typeface="Arial" panose="020B0604020202020204" pitchFamily="34" charset="0"/>
              </a:rPr>
              <a:t>Assignments: researched argument OR researched proposed solution to an identified problem</a:t>
            </a:r>
          </a:p>
        </p:txBody>
      </p:sp>
      <p:sp>
        <p:nvSpPr>
          <p:cNvPr id="13" name="Title 12"/>
          <p:cNvSpPr>
            <a:spLocks noGrp="1"/>
          </p:cNvSpPr>
          <p:nvPr>
            <p:ph type="title"/>
          </p:nvPr>
        </p:nvSpPr>
        <p:spPr/>
        <p:txBody>
          <a:bodyPr>
            <a:normAutofit/>
          </a:bodyPr>
          <a:lstStyle/>
          <a:p>
            <a:r>
              <a:rPr lang="en-US" sz="3600" dirty="0" smtClean="0">
                <a:latin typeface="Arial" panose="020B0604020202020204" pitchFamily="34" charset="0"/>
                <a:cs typeface="Arial" panose="020B0604020202020204" pitchFamily="34" charset="0"/>
              </a:rPr>
              <a:t>An Excursus on Learning Outcomes</a:t>
            </a:r>
            <a:endParaRPr lang="en-US" sz="3600" dirty="0">
              <a:latin typeface="Arial" panose="020B0604020202020204" pitchFamily="34" charset="0"/>
              <a:cs typeface="Arial" panose="020B0604020202020204" pitchFamily="34" charset="0"/>
            </a:endParaRPr>
          </a:p>
        </p:txBody>
      </p:sp>
      <p:sp>
        <p:nvSpPr>
          <p:cNvPr id="4" name="TextBox 3"/>
          <p:cNvSpPr txBox="1"/>
          <p:nvPr/>
        </p:nvSpPr>
        <p:spPr>
          <a:xfrm>
            <a:off x="9371012" y="468125"/>
            <a:ext cx="2286000" cy="523220"/>
          </a:xfrm>
          <a:prstGeom prst="rect">
            <a:avLst/>
          </a:prstGeom>
          <a:noFill/>
          <a:ln>
            <a:noFill/>
          </a:ln>
        </p:spPr>
        <p:txBody>
          <a:bodyPr wrap="square" rtlCol="0" anchor="ctr" anchorCtr="1">
            <a:spAutoFit/>
          </a:bodyPr>
          <a:lstStyle/>
          <a:p>
            <a:r>
              <a:rPr lang="en-US" sz="2800" b="1" dirty="0">
                <a:latin typeface="Arial" panose="020B0604020202020204" pitchFamily="34" charset="0"/>
                <a:cs typeface="Arial" panose="020B0604020202020204" pitchFamily="34" charset="0"/>
              </a:rPr>
              <a:t>#</a:t>
            </a:r>
            <a:r>
              <a:rPr lang="en-US" sz="2800" b="1" dirty="0" smtClean="0">
                <a:latin typeface="Arial" panose="020B0604020202020204" pitchFamily="34" charset="0"/>
                <a:cs typeface="Arial" panose="020B0604020202020204" pitchFamily="34" charset="0"/>
              </a:rPr>
              <a:t>LVPALA</a:t>
            </a:r>
          </a:p>
        </p:txBody>
      </p:sp>
      <p:sp>
        <p:nvSpPr>
          <p:cNvPr id="6" name="Content Placeholder 13"/>
          <p:cNvSpPr>
            <a:spLocks noGrp="1"/>
          </p:cNvSpPr>
          <p:nvPr>
            <p:ph sz="half" idx="1"/>
          </p:nvPr>
        </p:nvSpPr>
        <p:spPr>
          <a:xfrm>
            <a:off x="4344860" y="2209800"/>
            <a:ext cx="7312152" cy="4267200"/>
          </a:xfrm>
        </p:spPr>
        <p:txBody>
          <a:bodyPr>
            <a:normAutofit fontScale="62500" lnSpcReduction="20000"/>
          </a:bodyPr>
          <a:lstStyle/>
          <a:p>
            <a:pPr marL="0" indent="0">
              <a:buNone/>
            </a:pPr>
            <a:r>
              <a:rPr lang="en-US" sz="3800" dirty="0" smtClean="0">
                <a:latin typeface="Arial" panose="020B0604020202020204" pitchFamily="34" charset="0"/>
                <a:cs typeface="Arial" panose="020B0604020202020204" pitchFamily="34" charset="0"/>
              </a:rPr>
              <a:t>By </a:t>
            </a:r>
            <a:r>
              <a:rPr lang="en-US" sz="3800" dirty="0">
                <a:latin typeface="Arial" panose="020B0604020202020204" pitchFamily="34" charset="0"/>
                <a:cs typeface="Arial" panose="020B0604020202020204" pitchFamily="34" charset="0"/>
              </a:rPr>
              <a:t>the end of this information literacy instruction session, students will:</a:t>
            </a:r>
          </a:p>
          <a:p>
            <a:pPr fontAlgn="base"/>
            <a:r>
              <a:rPr lang="en-US" sz="3800" dirty="0">
                <a:latin typeface="Arial" panose="020B0604020202020204" pitchFamily="34" charset="0"/>
                <a:cs typeface="Arial" panose="020B0604020202020204" pitchFamily="34" charset="0"/>
              </a:rPr>
              <a:t>Brainstorm research questions, search terms, and information types/formats related to their research topics</a:t>
            </a:r>
          </a:p>
          <a:p>
            <a:pPr fontAlgn="base"/>
            <a:r>
              <a:rPr lang="en-US" sz="3800" dirty="0">
                <a:latin typeface="Arial" panose="020B0604020202020204" pitchFamily="34" charset="0"/>
                <a:cs typeface="Arial" panose="020B0604020202020204" pitchFamily="34" charset="0"/>
              </a:rPr>
              <a:t>Identify search tools that match their information need(s)</a:t>
            </a:r>
          </a:p>
          <a:p>
            <a:pPr fontAlgn="base"/>
            <a:r>
              <a:rPr lang="en-US" sz="3800" dirty="0">
                <a:latin typeface="Arial" panose="020B0604020202020204" pitchFamily="34" charset="0"/>
                <a:cs typeface="Arial" panose="020B0604020202020204" pitchFamily="34" charset="0"/>
              </a:rPr>
              <a:t>Practice searching for and locating possible information sources for their research projects</a:t>
            </a:r>
          </a:p>
          <a:p>
            <a:pPr fontAlgn="base"/>
            <a:r>
              <a:rPr lang="en-US" sz="3800" dirty="0">
                <a:latin typeface="Arial" panose="020B0604020202020204" pitchFamily="34" charset="0"/>
                <a:cs typeface="Arial" panose="020B0604020202020204" pitchFamily="34" charset="0"/>
              </a:rPr>
              <a:t>Use the search process as an opportunity to strategically explore their research topics and questions</a:t>
            </a:r>
          </a:p>
          <a:p>
            <a:pPr marL="0" indent="0">
              <a:buNone/>
            </a:pPr>
            <a:endParaRPr lang="en-US"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74633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half" idx="1"/>
          </p:nvPr>
        </p:nvSpPr>
        <p:spPr>
          <a:xfrm>
            <a:off x="1141412" y="2095500"/>
            <a:ext cx="2895598" cy="4191000"/>
          </a:xfrm>
          <a:ln w="28575">
            <a:solidFill>
              <a:schemeClr val="accent1"/>
            </a:solidFill>
          </a:ln>
        </p:spPr>
        <p:txBody>
          <a:bodyPr lIns="274320">
            <a:normAutofit fontScale="77500" lnSpcReduction="20000"/>
          </a:bodyPr>
          <a:lstStyle/>
          <a:p>
            <a:pPr marL="0" lvl="0" indent="0">
              <a:buNone/>
            </a:pPr>
            <a:endParaRPr lang="en-US" dirty="0" smtClean="0">
              <a:latin typeface="Arial" panose="020B0604020202020204" pitchFamily="34" charset="0"/>
              <a:cs typeface="Arial" panose="020B0604020202020204" pitchFamily="34" charset="0"/>
            </a:endParaRPr>
          </a:p>
          <a:p>
            <a:pPr marL="0" indent="0">
              <a:buNone/>
            </a:pPr>
            <a:r>
              <a:rPr lang="en-US" sz="3000" dirty="0" smtClean="0">
                <a:latin typeface="Arial" panose="020B0604020202020204" pitchFamily="34" charset="0"/>
                <a:cs typeface="Arial" panose="020B0604020202020204" pitchFamily="34" charset="0"/>
              </a:rPr>
              <a:t>First-Year Writing</a:t>
            </a:r>
          </a:p>
          <a:p>
            <a:pPr marL="0" indent="0">
              <a:buNone/>
            </a:pPr>
            <a:r>
              <a:rPr lang="en-US" sz="3000" dirty="0" smtClean="0">
                <a:latin typeface="Arial" panose="020B0604020202020204" pitchFamily="34" charset="0"/>
                <a:cs typeface="Arial" panose="020B0604020202020204" pitchFamily="34" charset="0"/>
              </a:rPr>
              <a:t>Spring 2015</a:t>
            </a:r>
          </a:p>
          <a:p>
            <a:pPr marL="0" indent="0">
              <a:buNone/>
            </a:pPr>
            <a:r>
              <a:rPr lang="en-US" sz="3000" dirty="0" smtClean="0">
                <a:latin typeface="Arial" panose="020B0604020202020204" pitchFamily="34" charset="0"/>
                <a:cs typeface="Arial" panose="020B0604020202020204" pitchFamily="34" charset="0"/>
              </a:rPr>
              <a:t>3 sections, 2 instructors, 1-shot</a:t>
            </a:r>
          </a:p>
          <a:p>
            <a:pPr marL="0" indent="0">
              <a:buNone/>
            </a:pPr>
            <a:r>
              <a:rPr lang="en-US" sz="3000" dirty="0" smtClean="0">
                <a:latin typeface="Arial" panose="020B0604020202020204" pitchFamily="34" charset="0"/>
                <a:cs typeface="Arial" panose="020B0604020202020204" pitchFamily="34" charset="0"/>
              </a:rPr>
              <a:t>Assignments: researched argument OR researched proposed solution to an identified problem</a:t>
            </a:r>
          </a:p>
        </p:txBody>
      </p:sp>
      <p:sp>
        <p:nvSpPr>
          <p:cNvPr id="13" name="Title 12"/>
          <p:cNvSpPr>
            <a:spLocks noGrp="1"/>
          </p:cNvSpPr>
          <p:nvPr>
            <p:ph type="title"/>
          </p:nvPr>
        </p:nvSpPr>
        <p:spPr/>
        <p:txBody>
          <a:bodyPr>
            <a:normAutofit/>
          </a:bodyPr>
          <a:lstStyle/>
          <a:p>
            <a:r>
              <a:rPr lang="en-US" sz="3600" dirty="0" smtClean="0">
                <a:latin typeface="Arial" panose="020B0604020202020204" pitchFamily="34" charset="0"/>
                <a:cs typeface="Arial" panose="020B0604020202020204" pitchFamily="34" charset="0"/>
              </a:rPr>
              <a:t>An Excursus on Learning Outcomes</a:t>
            </a:r>
            <a:endParaRPr lang="en-US" sz="3600" dirty="0">
              <a:latin typeface="Arial" panose="020B0604020202020204" pitchFamily="34" charset="0"/>
              <a:cs typeface="Arial" panose="020B0604020202020204" pitchFamily="34" charset="0"/>
            </a:endParaRPr>
          </a:p>
        </p:txBody>
      </p:sp>
      <p:sp>
        <p:nvSpPr>
          <p:cNvPr id="4" name="TextBox 3"/>
          <p:cNvSpPr txBox="1"/>
          <p:nvPr/>
        </p:nvSpPr>
        <p:spPr>
          <a:xfrm>
            <a:off x="9371012" y="468125"/>
            <a:ext cx="2286000" cy="523220"/>
          </a:xfrm>
          <a:prstGeom prst="rect">
            <a:avLst/>
          </a:prstGeom>
          <a:noFill/>
          <a:ln>
            <a:noFill/>
          </a:ln>
        </p:spPr>
        <p:txBody>
          <a:bodyPr wrap="square" rtlCol="0" anchor="ctr" anchorCtr="1">
            <a:spAutoFit/>
          </a:bodyPr>
          <a:lstStyle/>
          <a:p>
            <a:r>
              <a:rPr lang="en-US" sz="2800" b="1" dirty="0">
                <a:latin typeface="Arial" panose="020B0604020202020204" pitchFamily="34" charset="0"/>
                <a:cs typeface="Arial" panose="020B0604020202020204" pitchFamily="34" charset="0"/>
              </a:rPr>
              <a:t>#</a:t>
            </a:r>
            <a:r>
              <a:rPr lang="en-US" sz="2800" b="1" dirty="0" smtClean="0">
                <a:latin typeface="Arial" panose="020B0604020202020204" pitchFamily="34" charset="0"/>
                <a:cs typeface="Arial" panose="020B0604020202020204" pitchFamily="34" charset="0"/>
              </a:rPr>
              <a:t>LVPALA</a:t>
            </a:r>
          </a:p>
        </p:txBody>
      </p:sp>
      <p:sp>
        <p:nvSpPr>
          <p:cNvPr id="6" name="Content Placeholder 13"/>
          <p:cNvSpPr>
            <a:spLocks noGrp="1"/>
          </p:cNvSpPr>
          <p:nvPr>
            <p:ph sz="half" idx="1"/>
          </p:nvPr>
        </p:nvSpPr>
        <p:spPr>
          <a:xfrm>
            <a:off x="4344860" y="2214033"/>
            <a:ext cx="7312152" cy="3953933"/>
          </a:xfrm>
        </p:spPr>
        <p:txBody>
          <a:bodyPr>
            <a:normAutofit fontScale="85000" lnSpcReduction="20000"/>
          </a:bodyPr>
          <a:lstStyle/>
          <a:p>
            <a:pPr marL="0" indent="0">
              <a:buNone/>
            </a:pPr>
            <a:r>
              <a:rPr lang="en-US" sz="2800" dirty="0" smtClean="0">
                <a:latin typeface="Arial" panose="020B0604020202020204" pitchFamily="34" charset="0"/>
                <a:cs typeface="Arial" panose="020B0604020202020204" pitchFamily="34" charset="0"/>
              </a:rPr>
              <a:t>By </a:t>
            </a:r>
            <a:r>
              <a:rPr lang="en-US" sz="2800" dirty="0">
                <a:latin typeface="Arial" panose="020B0604020202020204" pitchFamily="34" charset="0"/>
                <a:cs typeface="Arial" panose="020B0604020202020204" pitchFamily="34" charset="0"/>
              </a:rPr>
              <a:t>the end of </a:t>
            </a:r>
            <a:r>
              <a:rPr lang="en-US" sz="2800" dirty="0" smtClean="0">
                <a:latin typeface="Arial" panose="020B0604020202020204" pitchFamily="34" charset="0"/>
                <a:cs typeface="Arial" panose="020B0604020202020204" pitchFamily="34" charset="0"/>
              </a:rPr>
              <a:t>this unit, </a:t>
            </a:r>
            <a:r>
              <a:rPr lang="en-US" sz="2800" dirty="0">
                <a:latin typeface="Arial" panose="020B0604020202020204" pitchFamily="34" charset="0"/>
                <a:cs typeface="Arial" panose="020B0604020202020204" pitchFamily="34" charset="0"/>
              </a:rPr>
              <a:t>students </a:t>
            </a:r>
            <a:r>
              <a:rPr lang="en-US" sz="2800" dirty="0" smtClean="0">
                <a:latin typeface="Arial" panose="020B0604020202020204" pitchFamily="34" charset="0"/>
                <a:cs typeface="Arial" panose="020B0604020202020204" pitchFamily="34" charset="0"/>
              </a:rPr>
              <a:t>will:</a:t>
            </a:r>
            <a:endParaRPr lang="en-US" sz="2800" dirty="0">
              <a:latin typeface="Arial" panose="020B0604020202020204" pitchFamily="34" charset="0"/>
              <a:cs typeface="Arial" panose="020B0604020202020204" pitchFamily="34" charset="0"/>
            </a:endParaRPr>
          </a:p>
          <a:p>
            <a:pPr marL="171450" indent="-171450" fontAlgn="base"/>
            <a:r>
              <a:rPr lang="en-US" sz="2800" dirty="0">
                <a:latin typeface="Arial" panose="020B0604020202020204" pitchFamily="34" charset="0"/>
                <a:cs typeface="Arial" panose="020B0604020202020204" pitchFamily="34" charset="0"/>
              </a:rPr>
              <a:t>Generate appropriate writing topics and research questions</a:t>
            </a:r>
          </a:p>
          <a:p>
            <a:pPr marL="171450" indent="-171450" fontAlgn="base"/>
            <a:r>
              <a:rPr lang="en-US" sz="2800" dirty="0">
                <a:latin typeface="Arial" panose="020B0604020202020204" pitchFamily="34" charset="0"/>
                <a:cs typeface="Arial" panose="020B0604020202020204" pitchFamily="34" charset="0"/>
              </a:rPr>
              <a:t>Develop effective search strategies for gathering information</a:t>
            </a:r>
          </a:p>
          <a:p>
            <a:pPr marL="171450" indent="-171450" fontAlgn="base"/>
            <a:r>
              <a:rPr lang="en-US" sz="2800" dirty="0" smtClean="0">
                <a:latin typeface="Arial" panose="020B0604020202020204" pitchFamily="34" charset="0"/>
                <a:cs typeface="Arial" panose="020B0604020202020204" pitchFamily="34" charset="0"/>
              </a:rPr>
              <a:t>Gather and evaluate information in terms of both relevance and reliability</a:t>
            </a:r>
          </a:p>
          <a:p>
            <a:pPr marL="0" indent="0" fontAlgn="base">
              <a:lnSpc>
                <a:spcPct val="110000"/>
              </a:lnSpc>
              <a:buNone/>
            </a:pPr>
            <a:r>
              <a:rPr lang="en-US" sz="2800" dirty="0" smtClean="0">
                <a:latin typeface="Arial" panose="020B0604020202020204" pitchFamily="34" charset="0"/>
                <a:cs typeface="Arial" panose="020B0604020202020204" pitchFamily="34" charset="0"/>
              </a:rPr>
              <a:t>These SLOs are both course-level (WRTG 107) and program-level (FYW Program) and map back to my classroom-level SLOs.</a:t>
            </a:r>
            <a:endParaRPr lang="en-US" sz="2800" dirty="0">
              <a:latin typeface="Arial" panose="020B0604020202020204" pitchFamily="34" charset="0"/>
              <a:cs typeface="Arial" panose="020B0604020202020204" pitchFamily="34" charset="0"/>
            </a:endParaRPr>
          </a:p>
          <a:p>
            <a:pPr marL="0" indent="0">
              <a:buNone/>
            </a:pPr>
            <a:endParaRPr lang="en-US"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7711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522414" y="1828800"/>
            <a:ext cx="9601200" cy="4724400"/>
          </a:xfrm>
        </p:spPr>
        <p:txBody>
          <a:bodyPr>
            <a:normAutofit/>
          </a:bodyPr>
          <a:lstStyle/>
          <a:p>
            <a:r>
              <a:rPr lang="en-US" sz="3200" dirty="0" smtClean="0">
                <a:latin typeface="Arial" panose="020B0604020202020204" pitchFamily="34" charset="0"/>
                <a:cs typeface="Arial" panose="020B0604020202020204" pitchFamily="34" charset="0"/>
              </a:rPr>
              <a:t>We are now writing our own outcomes.</a:t>
            </a:r>
          </a:p>
          <a:p>
            <a:r>
              <a:rPr lang="en-US" sz="3200" dirty="0" smtClean="0">
                <a:latin typeface="Arial" panose="020B0604020202020204" pitchFamily="34" charset="0"/>
                <a:cs typeface="Arial" panose="020B0604020202020204" pitchFamily="34" charset="0"/>
              </a:rPr>
              <a:t>Collaboration with faculty across disciplines is essential.</a:t>
            </a:r>
          </a:p>
          <a:p>
            <a:r>
              <a:rPr lang="en-US" sz="3200" dirty="0" smtClean="0">
                <a:latin typeface="Arial" panose="020B0604020202020204" pitchFamily="34" charset="0"/>
                <a:cs typeface="Arial" panose="020B0604020202020204" pitchFamily="34" charset="0"/>
              </a:rPr>
              <a:t>Invitation to embrace “slow learning” (</a:t>
            </a:r>
            <a:r>
              <a:rPr lang="en-US" sz="3200" dirty="0" err="1" smtClean="0">
                <a:latin typeface="Arial" panose="020B0604020202020204" pitchFamily="34" charset="0"/>
                <a:cs typeface="Arial" panose="020B0604020202020204" pitchFamily="34" charset="0"/>
              </a:rPr>
              <a:t>Mader</a:t>
            </a:r>
            <a:r>
              <a:rPr lang="en-US" sz="3200" dirty="0" smtClean="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hlinkClick r:id="rId3"/>
              </a:rPr>
              <a:t>2015</a:t>
            </a:r>
            <a:r>
              <a:rPr lang="en-US" sz="3200" dirty="0" smtClean="0">
                <a:latin typeface="Arial" panose="020B0604020202020204" pitchFamily="34" charset="0"/>
                <a:cs typeface="Arial" panose="020B0604020202020204" pitchFamily="34" charset="0"/>
              </a:rPr>
              <a:t>), in ourselves and our students.</a:t>
            </a:r>
          </a:p>
          <a:p>
            <a:pPr lvl="1"/>
            <a:r>
              <a:rPr lang="en-US" sz="3200" dirty="0" smtClean="0">
                <a:latin typeface="Arial" panose="020B0604020202020204" pitchFamily="34" charset="0"/>
                <a:cs typeface="Arial" panose="020B0604020202020204" pitchFamily="34" charset="0"/>
              </a:rPr>
              <a:t>Use the Framework to:</a:t>
            </a:r>
          </a:p>
          <a:p>
            <a:pPr lvl="2"/>
            <a:r>
              <a:rPr lang="en-US" sz="2800" dirty="0" smtClean="0">
                <a:latin typeface="Arial" panose="020B0604020202020204" pitchFamily="34" charset="0"/>
                <a:cs typeface="Arial" panose="020B0604020202020204" pitchFamily="34" charset="0"/>
              </a:rPr>
              <a:t>REINTERPRET the IL work you are already doing</a:t>
            </a:r>
          </a:p>
          <a:p>
            <a:pPr lvl="2"/>
            <a:r>
              <a:rPr lang="en-US" sz="2800" dirty="0" smtClean="0">
                <a:latin typeface="Arial" panose="020B0604020202020204" pitchFamily="34" charset="0"/>
                <a:cs typeface="Arial" panose="020B0604020202020204" pitchFamily="34" charset="0"/>
              </a:rPr>
              <a:t>TRANSFORM your IL work moving forward</a:t>
            </a:r>
          </a:p>
        </p:txBody>
      </p:sp>
      <p:sp>
        <p:nvSpPr>
          <p:cNvPr id="13" name="Title 12"/>
          <p:cNvSpPr>
            <a:spLocks noGrp="1"/>
          </p:cNvSpPr>
          <p:nvPr>
            <p:ph type="title"/>
          </p:nvPr>
        </p:nvSpPr>
        <p:spPr>
          <a:xfrm>
            <a:off x="1522414" y="533400"/>
            <a:ext cx="10058398" cy="1143000"/>
          </a:xfrm>
        </p:spPr>
        <p:txBody>
          <a:bodyPr>
            <a:normAutofit/>
          </a:bodyPr>
          <a:lstStyle/>
          <a:p>
            <a:r>
              <a:rPr lang="en-US" sz="3600" dirty="0" smtClean="0">
                <a:latin typeface="Arial" panose="020B0604020202020204" pitchFamily="34" charset="0"/>
                <a:cs typeface="Arial" panose="020B0604020202020204" pitchFamily="34" charset="0"/>
              </a:rPr>
              <a:t>Implications for Practice/Praxis:</a:t>
            </a:r>
            <a:endParaRPr lang="en-US" sz="3600" dirty="0">
              <a:latin typeface="Arial" panose="020B0604020202020204" pitchFamily="34" charset="0"/>
              <a:cs typeface="Arial" panose="020B0604020202020204" pitchFamily="34" charset="0"/>
            </a:endParaRPr>
          </a:p>
        </p:txBody>
      </p:sp>
      <p:sp>
        <p:nvSpPr>
          <p:cNvPr id="4" name="TextBox 3"/>
          <p:cNvSpPr txBox="1"/>
          <p:nvPr/>
        </p:nvSpPr>
        <p:spPr>
          <a:xfrm>
            <a:off x="9371012" y="468125"/>
            <a:ext cx="2286000" cy="523220"/>
          </a:xfrm>
          <a:prstGeom prst="rect">
            <a:avLst/>
          </a:prstGeom>
          <a:noFill/>
          <a:ln>
            <a:noFill/>
          </a:ln>
        </p:spPr>
        <p:txBody>
          <a:bodyPr wrap="square" rtlCol="0" anchor="ctr" anchorCtr="1">
            <a:spAutoFit/>
          </a:bodyPr>
          <a:lstStyle/>
          <a:p>
            <a:r>
              <a:rPr lang="en-US" sz="2800" b="1" dirty="0">
                <a:latin typeface="Arial" panose="020B0604020202020204" pitchFamily="34" charset="0"/>
                <a:cs typeface="Arial" panose="020B0604020202020204" pitchFamily="34" charset="0"/>
              </a:rPr>
              <a:t>#</a:t>
            </a:r>
            <a:r>
              <a:rPr lang="en-US" sz="2800" b="1" dirty="0" smtClean="0">
                <a:latin typeface="Arial" panose="020B0604020202020204" pitchFamily="34" charset="0"/>
                <a:cs typeface="Arial" panose="020B0604020202020204" pitchFamily="34" charset="0"/>
              </a:rPr>
              <a:t>LVPALA</a:t>
            </a:r>
          </a:p>
        </p:txBody>
      </p:sp>
    </p:spTree>
    <p:extLst>
      <p:ext uri="{BB962C8B-B14F-4D97-AF65-F5344CB8AC3E}">
        <p14:creationId xmlns:p14="http://schemas.microsoft.com/office/powerpoint/2010/main" val="40580451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title="SmartArt sample"/>
          <p:cNvGraphicFramePr>
            <a:graphicFrameLocks noGrp="1"/>
          </p:cNvGraphicFramePr>
          <p:nvPr>
            <p:ph sz="half" idx="2"/>
            <p:extLst>
              <p:ext uri="{D42A27DB-BD31-4B8C-83A1-F6EECF244321}">
                <p14:modId xmlns:p14="http://schemas.microsoft.com/office/powerpoint/2010/main" val="2441713"/>
              </p:ext>
            </p:extLst>
          </p:nvPr>
        </p:nvGraphicFramePr>
        <p:xfrm>
          <a:off x="7003762" y="991345"/>
          <a:ext cx="4114800" cy="54094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Content Placeholder 9"/>
          <p:cNvSpPr>
            <a:spLocks noGrp="1"/>
          </p:cNvSpPr>
          <p:nvPr>
            <p:ph sz="half" idx="1"/>
          </p:nvPr>
        </p:nvSpPr>
        <p:spPr>
          <a:xfrm>
            <a:off x="1522414" y="1828800"/>
            <a:ext cx="5333998" cy="4419600"/>
          </a:xfrm>
        </p:spPr>
        <p:txBody>
          <a:bodyPr>
            <a:normAutofit fontScale="92500" lnSpcReduction="20000"/>
          </a:bodyPr>
          <a:lstStyle/>
          <a:p>
            <a:r>
              <a:rPr lang="en-US" sz="2800" dirty="0" smtClean="0">
                <a:latin typeface="Arial" panose="020B0604020202020204" pitchFamily="34" charset="0"/>
                <a:cs typeface="Arial" panose="020B0604020202020204" pitchFamily="34" charset="0"/>
              </a:rPr>
              <a:t>Divide into groups</a:t>
            </a:r>
          </a:p>
          <a:p>
            <a:pPr>
              <a:spcAft>
                <a:spcPts val="800"/>
              </a:spcAft>
            </a:pPr>
            <a:r>
              <a:rPr lang="en-US" sz="2800" dirty="0" smtClean="0">
                <a:latin typeface="Arial" panose="020B0604020202020204" pitchFamily="34" charset="0"/>
                <a:cs typeface="Arial" panose="020B0604020202020204" pitchFamily="34" charset="0"/>
              </a:rPr>
              <a:t>Pick a conceptual frame</a:t>
            </a:r>
          </a:p>
          <a:p>
            <a:pPr lvl="1">
              <a:spcAft>
                <a:spcPts val="400"/>
              </a:spcAft>
            </a:pPr>
            <a:r>
              <a:rPr lang="en-US" sz="2800" dirty="0" smtClean="0">
                <a:latin typeface="Arial" panose="020B0604020202020204" pitchFamily="34" charset="0"/>
                <a:cs typeface="Arial" panose="020B0604020202020204" pitchFamily="34" charset="0"/>
              </a:rPr>
              <a:t>Authority is constructed and contextual</a:t>
            </a:r>
          </a:p>
          <a:p>
            <a:pPr lvl="1">
              <a:spcAft>
                <a:spcPts val="400"/>
              </a:spcAft>
            </a:pPr>
            <a:r>
              <a:rPr lang="en-US" sz="2800" dirty="0" smtClean="0">
                <a:latin typeface="Arial" panose="020B0604020202020204" pitchFamily="34" charset="0"/>
                <a:cs typeface="Arial" panose="020B0604020202020204" pitchFamily="34" charset="0"/>
              </a:rPr>
              <a:t>Information creation as a process</a:t>
            </a:r>
          </a:p>
          <a:p>
            <a:pPr lvl="1">
              <a:spcAft>
                <a:spcPts val="400"/>
              </a:spcAft>
            </a:pPr>
            <a:r>
              <a:rPr lang="en-US" sz="2800" dirty="0" smtClean="0">
                <a:latin typeface="Arial" panose="020B0604020202020204" pitchFamily="34" charset="0"/>
                <a:cs typeface="Arial" panose="020B0604020202020204" pitchFamily="34" charset="0"/>
              </a:rPr>
              <a:t>Information has value</a:t>
            </a:r>
          </a:p>
          <a:p>
            <a:pPr lvl="1">
              <a:spcAft>
                <a:spcPts val="400"/>
              </a:spcAft>
            </a:pPr>
            <a:r>
              <a:rPr lang="en-US" sz="2800" dirty="0" smtClean="0">
                <a:latin typeface="Arial" panose="020B0604020202020204" pitchFamily="34" charset="0"/>
                <a:cs typeface="Arial" panose="020B0604020202020204" pitchFamily="34" charset="0"/>
              </a:rPr>
              <a:t>Research as inquiry</a:t>
            </a:r>
          </a:p>
          <a:p>
            <a:pPr lvl="1">
              <a:spcAft>
                <a:spcPts val="400"/>
              </a:spcAft>
            </a:pPr>
            <a:r>
              <a:rPr lang="en-US" sz="2800" dirty="0" smtClean="0">
                <a:latin typeface="Arial" panose="020B0604020202020204" pitchFamily="34" charset="0"/>
                <a:cs typeface="Arial" panose="020B0604020202020204" pitchFamily="34" charset="0"/>
              </a:rPr>
              <a:t>Scholarship as conversation</a:t>
            </a:r>
          </a:p>
          <a:p>
            <a:pPr lvl="1">
              <a:spcAft>
                <a:spcPts val="400"/>
              </a:spcAft>
            </a:pPr>
            <a:r>
              <a:rPr lang="en-US" sz="2800" dirty="0" smtClean="0">
                <a:latin typeface="Arial" panose="020B0604020202020204" pitchFamily="34" charset="0"/>
                <a:cs typeface="Arial" panose="020B0604020202020204" pitchFamily="34" charset="0"/>
              </a:rPr>
              <a:t>Searching as strategic exploration</a:t>
            </a:r>
            <a:endParaRPr lang="en-US" sz="2800"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ACTIVITY</a:t>
            </a:r>
            <a:endParaRPr lang="en-US" dirty="0">
              <a:latin typeface="Arial" panose="020B0604020202020204" pitchFamily="34" charset="0"/>
              <a:cs typeface="Arial" panose="020B0604020202020204" pitchFamily="34" charset="0"/>
            </a:endParaRPr>
          </a:p>
        </p:txBody>
      </p:sp>
      <p:sp>
        <p:nvSpPr>
          <p:cNvPr id="5" name="TextBox 4"/>
          <p:cNvSpPr txBox="1"/>
          <p:nvPr/>
        </p:nvSpPr>
        <p:spPr>
          <a:xfrm>
            <a:off x="9371012" y="468125"/>
            <a:ext cx="2286000" cy="523220"/>
          </a:xfrm>
          <a:prstGeom prst="rect">
            <a:avLst/>
          </a:prstGeom>
          <a:noFill/>
          <a:ln>
            <a:noFill/>
          </a:ln>
        </p:spPr>
        <p:txBody>
          <a:bodyPr wrap="square" rtlCol="0" anchor="ctr" anchorCtr="1">
            <a:spAutoFit/>
          </a:bodyPr>
          <a:lstStyle/>
          <a:p>
            <a:r>
              <a:rPr lang="en-US" sz="2800" b="1" dirty="0">
                <a:latin typeface="Arial" panose="020B0604020202020204" pitchFamily="34" charset="0"/>
                <a:cs typeface="Arial" panose="020B0604020202020204" pitchFamily="34" charset="0"/>
              </a:rPr>
              <a:t>#</a:t>
            </a:r>
            <a:r>
              <a:rPr lang="en-US" sz="2800" b="1" dirty="0" smtClean="0">
                <a:latin typeface="Arial" panose="020B0604020202020204" pitchFamily="34" charset="0"/>
                <a:cs typeface="Arial" panose="020B0604020202020204" pitchFamily="34" charset="0"/>
              </a:rPr>
              <a:t>LVPALA</a:t>
            </a:r>
          </a:p>
        </p:txBody>
      </p:sp>
    </p:spTree>
    <p:extLst>
      <p:ext uri="{BB962C8B-B14F-4D97-AF65-F5344CB8AC3E}">
        <p14:creationId xmlns:p14="http://schemas.microsoft.com/office/powerpoint/2010/main" val="16187632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217612" y="1752600"/>
            <a:ext cx="9982200" cy="3124200"/>
          </a:xfrm>
        </p:spPr>
        <p:txBody>
          <a:bodyPr>
            <a:normAutofit/>
          </a:bodyPr>
          <a:lstStyle/>
          <a:p>
            <a:pPr algn="ctr"/>
            <a:r>
              <a:rPr lang="en-US" dirty="0" smtClean="0">
                <a:latin typeface="Arial" panose="020B0604020202020204" pitchFamily="34" charset="0"/>
                <a:cs typeface="Arial" panose="020B0604020202020204" pitchFamily="34" charset="0"/>
              </a:rPr>
              <a:t>Group Share / Q&amp;A / Discussion / Idea Sharing</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Donna Witek ~ </a:t>
            </a:r>
            <a:r>
              <a:rPr lang="en-US" sz="2800" dirty="0" smtClean="0">
                <a:latin typeface="Arial" panose="020B0604020202020204" pitchFamily="34" charset="0"/>
                <a:cs typeface="Arial" panose="020B0604020202020204" pitchFamily="34" charset="0"/>
              </a:rPr>
              <a:t>@</a:t>
            </a:r>
            <a:r>
              <a:rPr lang="en-US" dirty="0" err="1" smtClean="0">
                <a:latin typeface="Arial" panose="020B0604020202020204" pitchFamily="34" charset="0"/>
                <a:cs typeface="Arial" panose="020B0604020202020204" pitchFamily="34" charset="0"/>
              </a:rPr>
              <a:t>donnarosemary</a:t>
            </a:r>
            <a:r>
              <a:rPr lang="en-US" dirty="0" smtClean="0">
                <a:latin typeface="Arial" panose="020B0604020202020204" pitchFamily="34" charset="0"/>
                <a:cs typeface="Arial" panose="020B0604020202020204" pitchFamily="34" charset="0"/>
              </a:rPr>
              <a:t> </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donna.witek</a:t>
            </a:r>
            <a:r>
              <a:rPr lang="en-US" sz="2800" dirty="0" smtClean="0">
                <a:latin typeface="Arial" panose="020B0604020202020204" pitchFamily="34" charset="0"/>
                <a:cs typeface="Arial" panose="020B0604020202020204" pitchFamily="34" charset="0"/>
              </a:rPr>
              <a:t>@</a:t>
            </a:r>
            <a:r>
              <a:rPr lang="en-US" dirty="0" smtClean="0">
                <a:latin typeface="Arial" panose="020B0604020202020204" pitchFamily="34" charset="0"/>
                <a:cs typeface="Arial" panose="020B0604020202020204" pitchFamily="34" charset="0"/>
              </a:rPr>
              <a:t>scranton.edu</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4" name="TextBox 3"/>
          <p:cNvSpPr txBox="1"/>
          <p:nvPr/>
        </p:nvSpPr>
        <p:spPr>
          <a:xfrm>
            <a:off x="9371012" y="468125"/>
            <a:ext cx="2286000" cy="523220"/>
          </a:xfrm>
          <a:prstGeom prst="rect">
            <a:avLst/>
          </a:prstGeom>
          <a:noFill/>
          <a:ln>
            <a:noFill/>
          </a:ln>
        </p:spPr>
        <p:txBody>
          <a:bodyPr wrap="square" rtlCol="0" anchor="ctr" anchorCtr="1">
            <a:spAutoFit/>
          </a:bodyPr>
          <a:lstStyle/>
          <a:p>
            <a:r>
              <a:rPr lang="en-US" sz="2800" b="1" dirty="0">
                <a:latin typeface="Arial" panose="020B0604020202020204" pitchFamily="34" charset="0"/>
                <a:cs typeface="Arial" panose="020B0604020202020204" pitchFamily="34" charset="0"/>
              </a:rPr>
              <a:t>#</a:t>
            </a:r>
            <a:r>
              <a:rPr lang="en-US" sz="2800" b="1" dirty="0" smtClean="0">
                <a:latin typeface="Arial" panose="020B0604020202020204" pitchFamily="34" charset="0"/>
                <a:cs typeface="Arial" panose="020B0604020202020204" pitchFamily="34" charset="0"/>
              </a:rPr>
              <a:t>LVPALA</a:t>
            </a:r>
          </a:p>
        </p:txBody>
      </p:sp>
    </p:spTree>
    <p:extLst>
      <p:ext uri="{BB962C8B-B14F-4D97-AF65-F5344CB8AC3E}">
        <p14:creationId xmlns:p14="http://schemas.microsoft.com/office/powerpoint/2010/main" val="15866959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522414" y="1828800"/>
            <a:ext cx="9601200" cy="4572000"/>
          </a:xfrm>
        </p:spPr>
        <p:txBody>
          <a:bodyPr>
            <a:normAutofit fontScale="77500" lnSpcReduction="20000"/>
          </a:bodyPr>
          <a:lstStyle/>
          <a:p>
            <a:pPr marL="0" indent="0">
              <a:lnSpc>
                <a:spcPct val="110000"/>
              </a:lnSpc>
              <a:buNone/>
            </a:pPr>
            <a:r>
              <a:rPr lang="en-US" dirty="0" err="1" smtClean="0">
                <a:latin typeface="Arial" panose="020B0604020202020204" pitchFamily="34" charset="0"/>
                <a:cs typeface="Arial" panose="020B0604020202020204" pitchFamily="34" charset="0"/>
              </a:rPr>
              <a:t>Accardi</a:t>
            </a:r>
            <a:r>
              <a:rPr lang="en-US" dirty="0" smtClean="0">
                <a:latin typeface="Arial" panose="020B0604020202020204" pitchFamily="34" charset="0"/>
                <a:cs typeface="Arial" panose="020B0604020202020204" pitchFamily="34" charset="0"/>
              </a:rPr>
              <a:t>, Maria T., Emily </a:t>
            </a:r>
            <a:r>
              <a:rPr lang="en-US" dirty="0" err="1" smtClean="0">
                <a:latin typeface="Arial" panose="020B0604020202020204" pitchFamily="34" charset="0"/>
                <a:cs typeface="Arial" panose="020B0604020202020204" pitchFamily="34" charset="0"/>
              </a:rPr>
              <a:t>Drabinski</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and Alana </a:t>
            </a:r>
            <a:r>
              <a:rPr lang="en-US" dirty="0" err="1" smtClean="0">
                <a:latin typeface="Arial" panose="020B0604020202020204" pitchFamily="34" charset="0"/>
                <a:cs typeface="Arial" panose="020B0604020202020204" pitchFamily="34" charset="0"/>
              </a:rPr>
              <a:t>Kumbier</a:t>
            </a:r>
            <a:r>
              <a:rPr lang="en-US" dirty="0" smtClean="0">
                <a:latin typeface="Arial" panose="020B0604020202020204" pitchFamily="34" charset="0"/>
                <a:cs typeface="Arial" panose="020B0604020202020204" pitchFamily="34" charset="0"/>
              </a:rPr>
              <a:t>, eds. (2010). </a:t>
            </a:r>
            <a:r>
              <a:rPr lang="en-US" i="1" dirty="0" smtClean="0">
                <a:latin typeface="Arial" panose="020B0604020202020204" pitchFamily="34" charset="0"/>
                <a:cs typeface="Arial" panose="020B0604020202020204" pitchFamily="34" charset="0"/>
                <a:hlinkClick r:id="rId3"/>
              </a:rPr>
              <a:t>Critical Library Instruction: Theories and Methods</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Duluth, </a:t>
            </a:r>
            <a:r>
              <a:rPr lang="en-US" dirty="0" smtClean="0">
                <a:latin typeface="Arial" panose="020B0604020202020204" pitchFamily="34" charset="0"/>
                <a:cs typeface="Arial" panose="020B0604020202020204" pitchFamily="34" charset="0"/>
              </a:rPr>
              <a:t>MN: </a:t>
            </a:r>
            <a:r>
              <a:rPr lang="en-US" dirty="0">
                <a:latin typeface="Arial" panose="020B0604020202020204" pitchFamily="34" charset="0"/>
                <a:cs typeface="Arial" panose="020B0604020202020204" pitchFamily="34" charset="0"/>
              </a:rPr>
              <a:t>Library Juice </a:t>
            </a:r>
            <a:r>
              <a:rPr lang="en-US" dirty="0" smtClean="0">
                <a:latin typeface="Arial" panose="020B0604020202020204" pitchFamily="34" charset="0"/>
                <a:cs typeface="Arial" panose="020B0604020202020204" pitchFamily="34" charset="0"/>
              </a:rPr>
              <a:t>Press.</a:t>
            </a:r>
          </a:p>
          <a:p>
            <a:pPr marL="0" indent="0">
              <a:lnSpc>
                <a:spcPct val="110000"/>
              </a:lnSpc>
              <a:buNone/>
            </a:pPr>
            <a:r>
              <a:rPr lang="en-US" dirty="0" err="1" smtClean="0">
                <a:latin typeface="Arial" panose="020B0604020202020204" pitchFamily="34" charset="0"/>
                <a:cs typeface="Arial" panose="020B0604020202020204" pitchFamily="34" charset="0"/>
              </a:rPr>
              <a:t>Brunetti</a:t>
            </a:r>
            <a:r>
              <a:rPr lang="en-US" dirty="0" smtClean="0">
                <a:latin typeface="Arial" panose="020B0604020202020204" pitchFamily="34" charset="0"/>
                <a:cs typeface="Arial" panose="020B0604020202020204" pitchFamily="34" charset="0"/>
              </a:rPr>
              <a:t>, Korey, Amy R. Hofer, and Lori Townsend. (2015). </a:t>
            </a:r>
            <a:r>
              <a:rPr lang="en-US" i="1" dirty="0" smtClean="0">
                <a:latin typeface="Arial" panose="020B0604020202020204" pitchFamily="34" charset="0"/>
                <a:cs typeface="Arial" panose="020B0604020202020204" pitchFamily="34" charset="0"/>
                <a:hlinkClick r:id="rId4"/>
              </a:rPr>
              <a:t>Threshold Concepts and Information Literacy</a:t>
            </a:r>
            <a:r>
              <a:rPr lang="en-US" dirty="0" smtClean="0">
                <a:latin typeface="Arial" panose="020B0604020202020204" pitchFamily="34" charset="0"/>
                <a:cs typeface="Arial" panose="020B0604020202020204" pitchFamily="34" charset="0"/>
              </a:rPr>
              <a:t>.</a:t>
            </a:r>
            <a:endParaRPr lang="en-US" i="1" dirty="0" smtClean="0">
              <a:latin typeface="Arial" panose="020B0604020202020204" pitchFamily="34" charset="0"/>
              <a:cs typeface="Arial" panose="020B0604020202020204" pitchFamily="34" charset="0"/>
            </a:endParaRPr>
          </a:p>
          <a:p>
            <a:pPr marL="0" indent="0">
              <a:lnSpc>
                <a:spcPct val="110000"/>
              </a:lnSpc>
              <a:buNone/>
            </a:pPr>
            <a:r>
              <a:rPr lang="en-US" dirty="0" err="1" smtClean="0">
                <a:latin typeface="Arial" panose="020B0604020202020204" pitchFamily="34" charset="0"/>
                <a:cs typeface="Arial" panose="020B0604020202020204" pitchFamily="34" charset="0"/>
              </a:rPr>
              <a:t>Elmborg</a:t>
            </a:r>
            <a:r>
              <a:rPr lang="en-US" dirty="0" smtClean="0">
                <a:latin typeface="Arial" panose="020B0604020202020204" pitchFamily="34" charset="0"/>
                <a:cs typeface="Arial" panose="020B0604020202020204" pitchFamily="34" charset="0"/>
              </a:rPr>
              <a:t>, James. (2006). “</a:t>
            </a:r>
            <a:r>
              <a:rPr lang="en-US" dirty="0" smtClean="0">
                <a:latin typeface="Arial" panose="020B0604020202020204" pitchFamily="34" charset="0"/>
                <a:cs typeface="Arial" panose="020B0604020202020204" pitchFamily="34" charset="0"/>
                <a:hlinkClick r:id="rId5"/>
              </a:rPr>
              <a:t>Critical Information Literacy: Implications for Instructional Practice</a:t>
            </a:r>
            <a:r>
              <a:rPr lang="en-US" dirty="0" smtClean="0">
                <a:latin typeface="Arial" panose="020B0604020202020204" pitchFamily="34" charset="0"/>
                <a:cs typeface="Arial" panose="020B0604020202020204" pitchFamily="34" charset="0"/>
              </a:rPr>
              <a:t>.” </a:t>
            </a:r>
            <a:r>
              <a:rPr lang="en-US" i="1" dirty="0" smtClean="0">
                <a:latin typeface="Arial" panose="020B0604020202020204" pitchFamily="34" charset="0"/>
                <a:cs typeface="Arial" panose="020B0604020202020204" pitchFamily="34" charset="0"/>
              </a:rPr>
              <a:t>Journal of Academic Librarianship </a:t>
            </a:r>
            <a:r>
              <a:rPr lang="en-US" dirty="0" smtClean="0">
                <a:latin typeface="Arial" panose="020B0604020202020204" pitchFamily="34" charset="0"/>
                <a:cs typeface="Arial" panose="020B0604020202020204" pitchFamily="34" charset="0"/>
              </a:rPr>
              <a:t>32.2: 192-199. </a:t>
            </a:r>
          </a:p>
          <a:p>
            <a:pPr marL="0" indent="0">
              <a:lnSpc>
                <a:spcPct val="110000"/>
              </a:lnSpc>
              <a:buNone/>
            </a:pPr>
            <a:r>
              <a:rPr lang="en-US" dirty="0" smtClean="0">
                <a:latin typeface="Arial" panose="020B0604020202020204" pitchFamily="34" charset="0"/>
                <a:cs typeface="Arial" panose="020B0604020202020204" pitchFamily="34" charset="0"/>
                <a:hlinkClick r:id="rId6"/>
              </a:rPr>
              <a:t>Framework </a:t>
            </a:r>
            <a:r>
              <a:rPr lang="en-US" dirty="0">
                <a:latin typeface="Arial" panose="020B0604020202020204" pitchFamily="34" charset="0"/>
                <a:cs typeface="Arial" panose="020B0604020202020204" pitchFamily="34" charset="0"/>
                <a:hlinkClick r:id="rId6"/>
              </a:rPr>
              <a:t>for Information Literacy for Higher Education</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(2015). Association </a:t>
            </a:r>
            <a:r>
              <a:rPr lang="en-US" dirty="0">
                <a:latin typeface="Arial" panose="020B0604020202020204" pitchFamily="34" charset="0"/>
                <a:cs typeface="Arial" panose="020B0604020202020204" pitchFamily="34" charset="0"/>
              </a:rPr>
              <a:t>of College and Research </a:t>
            </a:r>
            <a:r>
              <a:rPr lang="en-US" dirty="0" smtClean="0">
                <a:latin typeface="Arial" panose="020B0604020202020204" pitchFamily="34" charset="0"/>
                <a:cs typeface="Arial" panose="020B0604020202020204" pitchFamily="34" charset="0"/>
              </a:rPr>
              <a:t>Libraries. </a:t>
            </a:r>
          </a:p>
          <a:p>
            <a:pPr marL="0" indent="0">
              <a:lnSpc>
                <a:spcPct val="110000"/>
              </a:lnSpc>
              <a:buNone/>
            </a:pPr>
            <a:r>
              <a:rPr lang="en-US" dirty="0" smtClean="0">
                <a:latin typeface="Arial" panose="020B0604020202020204" pitchFamily="34" charset="0"/>
                <a:cs typeface="Arial" panose="020B0604020202020204" pitchFamily="34" charset="0"/>
              </a:rPr>
              <a:t>Goodman, Xan, Samantha </a:t>
            </a:r>
            <a:r>
              <a:rPr lang="en-US" dirty="0" err="1" smtClean="0">
                <a:latin typeface="Arial" panose="020B0604020202020204" pitchFamily="34" charset="0"/>
                <a:cs typeface="Arial" panose="020B0604020202020204" pitchFamily="34" charset="0"/>
              </a:rPr>
              <a:t>Godbey</a:t>
            </a:r>
            <a:r>
              <a:rPr lang="en-US" dirty="0" smtClean="0">
                <a:latin typeface="Arial" panose="020B0604020202020204" pitchFamily="34" charset="0"/>
                <a:cs typeface="Arial" panose="020B0604020202020204" pitchFamily="34" charset="0"/>
              </a:rPr>
              <a:t>, and Sue </a:t>
            </a:r>
            <a:r>
              <a:rPr lang="en-US" dirty="0" err="1" smtClean="0">
                <a:latin typeface="Arial" panose="020B0604020202020204" pitchFamily="34" charset="0"/>
                <a:cs typeface="Arial" panose="020B0604020202020204" pitchFamily="34" charset="0"/>
              </a:rPr>
              <a:t>Wainscott</a:t>
            </a:r>
            <a:r>
              <a:rPr lang="en-US" dirty="0">
                <a:latin typeface="Arial" panose="020B0604020202020204" pitchFamily="34" charset="0"/>
                <a:cs typeface="Arial" panose="020B0604020202020204" pitchFamily="34" charset="0"/>
              </a:rPr>
              <a:t>.</a:t>
            </a:r>
            <a:r>
              <a:rPr lang="en-US" dirty="0" smtClean="0">
                <a:latin typeface="Arial" panose="020B0604020202020204" pitchFamily="34" charset="0"/>
                <a:cs typeface="Arial" panose="020B0604020202020204" pitchFamily="34" charset="0"/>
              </a:rPr>
              <a:t> (2015). </a:t>
            </a:r>
            <a:r>
              <a:rPr lang="en-US" i="1" dirty="0" smtClean="0">
                <a:latin typeface="Arial" panose="020B0604020202020204" pitchFamily="34" charset="0"/>
                <a:cs typeface="Arial" panose="020B0604020202020204" pitchFamily="34" charset="0"/>
                <a:hlinkClick r:id="rId7"/>
              </a:rPr>
              <a:t>Crossing the Threshold with Threshold Concepts: Redesigning a Library Instruction Plan</a:t>
            </a:r>
            <a:r>
              <a:rPr lang="en-US" dirty="0" smtClean="0">
                <a:latin typeface="Arial" panose="020B0604020202020204" pitchFamily="34" charset="0"/>
                <a:cs typeface="Arial" panose="020B0604020202020204" pitchFamily="34" charset="0"/>
              </a:rPr>
              <a:t>. ACRL 2015.</a:t>
            </a:r>
          </a:p>
          <a:p>
            <a:pPr marL="0" indent="0">
              <a:lnSpc>
                <a:spcPct val="110000"/>
              </a:lnSpc>
              <a:buNone/>
            </a:pPr>
            <a:r>
              <a:rPr lang="en-US" dirty="0" err="1" smtClean="0">
                <a:latin typeface="Arial" panose="020B0604020202020204" pitchFamily="34" charset="0"/>
                <a:cs typeface="Arial" panose="020B0604020202020204" pitchFamily="34" charset="0"/>
              </a:rPr>
              <a:t>Houtman</a:t>
            </a:r>
            <a:r>
              <a:rPr lang="en-US" dirty="0" smtClean="0">
                <a:latin typeface="Arial" panose="020B0604020202020204" pitchFamily="34" charset="0"/>
                <a:cs typeface="Arial" panose="020B0604020202020204" pitchFamily="34" charset="0"/>
              </a:rPr>
              <a:t>, Eveline. (2015).</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t>
            </a:r>
            <a:r>
              <a:rPr lang="en-US" dirty="0" smtClean="0">
                <a:latin typeface="Arial" panose="020B0604020202020204" pitchFamily="34" charset="0"/>
                <a:cs typeface="Arial" panose="020B0604020202020204" pitchFamily="34" charset="0"/>
                <a:hlinkClick r:id="rId8"/>
              </a:rPr>
              <a:t>Teaching </a:t>
            </a:r>
            <a:r>
              <a:rPr lang="en-US" dirty="0">
                <a:latin typeface="Arial" panose="020B0604020202020204" pitchFamily="34" charset="0"/>
                <a:cs typeface="Arial" panose="020B0604020202020204" pitchFamily="34" charset="0"/>
                <a:hlinkClick r:id="rId8"/>
              </a:rPr>
              <a:t>with Big Ideas: How a Late Addition to the ACRL Framework Might Make Us Rethink Threshold </a:t>
            </a:r>
            <a:r>
              <a:rPr lang="en-US" dirty="0" smtClean="0">
                <a:latin typeface="Arial" panose="020B0604020202020204" pitchFamily="34" charset="0"/>
                <a:cs typeface="Arial" panose="020B0604020202020204" pitchFamily="34" charset="0"/>
                <a:hlinkClick r:id="rId8"/>
              </a:rPr>
              <a:t>Concepts</a:t>
            </a:r>
            <a:r>
              <a:rPr lang="en-US" dirty="0" smtClean="0">
                <a:latin typeface="Arial" panose="020B0604020202020204" pitchFamily="34" charset="0"/>
                <a:cs typeface="Arial" panose="020B0604020202020204" pitchFamily="34" charset="0"/>
              </a:rPr>
              <a:t>.” </a:t>
            </a:r>
            <a:r>
              <a:rPr lang="en-US" i="1" dirty="0" err="1" smtClean="0">
                <a:latin typeface="Arial" panose="020B0604020202020204" pitchFamily="34" charset="0"/>
                <a:cs typeface="Arial" panose="020B0604020202020204" pitchFamily="34" charset="0"/>
              </a:rPr>
              <a:t>ACRLog</a:t>
            </a:r>
            <a:r>
              <a:rPr lang="en-US" dirty="0" smtClean="0">
                <a:latin typeface="Arial" panose="020B0604020202020204" pitchFamily="34" charset="0"/>
                <a:cs typeface="Arial" panose="020B0604020202020204" pitchFamily="34" charset="0"/>
              </a:rPr>
              <a:t>. </a:t>
            </a:r>
          </a:p>
          <a:p>
            <a:pPr marL="0" indent="0">
              <a:lnSpc>
                <a:spcPct val="110000"/>
              </a:lnSpc>
              <a:buNone/>
            </a:pPr>
            <a:r>
              <a:rPr lang="en-US" dirty="0" smtClean="0">
                <a:latin typeface="Arial" panose="020B0604020202020204" pitchFamily="34" charset="0"/>
                <a:cs typeface="Arial" panose="020B0604020202020204" pitchFamily="34" charset="0"/>
                <a:hlinkClick r:id="rId9"/>
              </a:rPr>
              <a:t>Information </a:t>
            </a:r>
            <a:r>
              <a:rPr lang="en-US" dirty="0">
                <a:latin typeface="Arial" panose="020B0604020202020204" pitchFamily="34" charset="0"/>
                <a:cs typeface="Arial" panose="020B0604020202020204" pitchFamily="34" charset="0"/>
                <a:hlinkClick r:id="rId9"/>
              </a:rPr>
              <a:t>Literacy Competency Standards for Higher Education</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(2000). Association </a:t>
            </a:r>
            <a:r>
              <a:rPr lang="en-US" dirty="0">
                <a:latin typeface="Arial" panose="020B0604020202020204" pitchFamily="34" charset="0"/>
                <a:cs typeface="Arial" panose="020B0604020202020204" pitchFamily="34" charset="0"/>
              </a:rPr>
              <a:t>of College &amp; Research </a:t>
            </a:r>
            <a:r>
              <a:rPr lang="en-US" dirty="0" smtClean="0">
                <a:latin typeface="Arial" panose="020B0604020202020204" pitchFamily="34" charset="0"/>
                <a:cs typeface="Arial" panose="020B0604020202020204" pitchFamily="34" charset="0"/>
              </a:rPr>
              <a:t>Libraries. </a:t>
            </a:r>
            <a:endParaRPr lang="en-US" dirty="0">
              <a:latin typeface="Arial" panose="020B0604020202020204" pitchFamily="34" charset="0"/>
              <a:cs typeface="Arial" panose="020B0604020202020204" pitchFamily="34" charset="0"/>
            </a:endParaRPr>
          </a:p>
        </p:txBody>
      </p:sp>
      <p:sp>
        <p:nvSpPr>
          <p:cNvPr id="13" name="Title 12"/>
          <p:cNvSpPr>
            <a:spLocks noGrp="1"/>
          </p:cNvSpPr>
          <p:nvPr>
            <p:ph type="title"/>
          </p:nvPr>
        </p:nvSpPr>
        <p:spPr>
          <a:xfrm>
            <a:off x="1522414" y="533400"/>
            <a:ext cx="10058398" cy="1143000"/>
          </a:xfrm>
        </p:spPr>
        <p:txBody>
          <a:bodyPr>
            <a:normAutofit/>
          </a:bodyPr>
          <a:lstStyle/>
          <a:p>
            <a:r>
              <a:rPr lang="en-US" sz="3600" dirty="0" smtClean="0">
                <a:latin typeface="Arial" panose="020B0604020202020204" pitchFamily="34" charset="0"/>
                <a:cs typeface="Arial" panose="020B0604020202020204" pitchFamily="34" charset="0"/>
              </a:rPr>
              <a:t>References </a:t>
            </a:r>
            <a:endParaRPr lang="en-US" sz="3600" dirty="0">
              <a:latin typeface="Arial" panose="020B0604020202020204" pitchFamily="34" charset="0"/>
              <a:cs typeface="Arial" panose="020B0604020202020204" pitchFamily="34" charset="0"/>
            </a:endParaRPr>
          </a:p>
        </p:txBody>
      </p:sp>
      <p:sp>
        <p:nvSpPr>
          <p:cNvPr id="4" name="TextBox 3"/>
          <p:cNvSpPr txBox="1"/>
          <p:nvPr/>
        </p:nvSpPr>
        <p:spPr>
          <a:xfrm>
            <a:off x="9371012" y="468125"/>
            <a:ext cx="2286000" cy="523220"/>
          </a:xfrm>
          <a:prstGeom prst="rect">
            <a:avLst/>
          </a:prstGeom>
          <a:noFill/>
          <a:ln>
            <a:noFill/>
          </a:ln>
        </p:spPr>
        <p:txBody>
          <a:bodyPr wrap="square" rtlCol="0" anchor="ctr" anchorCtr="1">
            <a:spAutoFit/>
          </a:bodyPr>
          <a:lstStyle/>
          <a:p>
            <a:r>
              <a:rPr lang="en-US" sz="2800" b="1" dirty="0">
                <a:latin typeface="Arial" panose="020B0604020202020204" pitchFamily="34" charset="0"/>
                <a:cs typeface="Arial" panose="020B0604020202020204" pitchFamily="34" charset="0"/>
              </a:rPr>
              <a:t>#</a:t>
            </a:r>
            <a:r>
              <a:rPr lang="en-US" sz="2800" b="1" dirty="0" smtClean="0">
                <a:latin typeface="Arial" panose="020B0604020202020204" pitchFamily="34" charset="0"/>
                <a:cs typeface="Arial" panose="020B0604020202020204" pitchFamily="34" charset="0"/>
              </a:rPr>
              <a:t>LVPALA</a:t>
            </a:r>
          </a:p>
        </p:txBody>
      </p:sp>
      <p:sp>
        <p:nvSpPr>
          <p:cNvPr id="2" name="TextBox 1"/>
          <p:cNvSpPr txBox="1"/>
          <p:nvPr/>
        </p:nvSpPr>
        <p:spPr>
          <a:xfrm>
            <a:off x="10133012" y="6031468"/>
            <a:ext cx="1447800" cy="369332"/>
          </a:xfrm>
          <a:prstGeom prst="rect">
            <a:avLst/>
          </a:prstGeom>
          <a:noFill/>
          <a:ln>
            <a:noFill/>
          </a:ln>
        </p:spPr>
        <p:txBody>
          <a:bodyPr wrap="square" rtlCol="0" anchor="ctr" anchorCtr="1">
            <a:spAutoFit/>
          </a:bodyPr>
          <a:lstStyle/>
          <a:p>
            <a:r>
              <a:rPr lang="en-US" dirty="0" smtClean="0">
                <a:latin typeface="Arial" panose="020B0604020202020204" pitchFamily="34" charset="0"/>
                <a:cs typeface="Arial" panose="020B0604020202020204" pitchFamily="34" charset="0"/>
              </a:rPr>
              <a:t>Slide 1 of 3</a:t>
            </a:r>
          </a:p>
        </p:txBody>
      </p:sp>
    </p:spTree>
    <p:extLst>
      <p:ext uri="{BB962C8B-B14F-4D97-AF65-F5344CB8AC3E}">
        <p14:creationId xmlns:p14="http://schemas.microsoft.com/office/powerpoint/2010/main" val="15877248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522414" y="1828800"/>
            <a:ext cx="9982198" cy="4572000"/>
          </a:xfrm>
        </p:spPr>
        <p:txBody>
          <a:bodyPr>
            <a:normAutofit fontScale="77500" lnSpcReduction="20000"/>
          </a:bodyPr>
          <a:lstStyle/>
          <a:p>
            <a:pPr marL="0" indent="0">
              <a:lnSpc>
                <a:spcPct val="110000"/>
              </a:lnSpc>
              <a:buNone/>
            </a:pPr>
            <a:r>
              <a:rPr lang="en-US" dirty="0">
                <a:latin typeface="Arial" panose="020B0604020202020204" pitchFamily="34" charset="0"/>
                <a:cs typeface="Arial" panose="020B0604020202020204" pitchFamily="34" charset="0"/>
              </a:rPr>
              <a:t>Mackey, Thomas P., and Trudi E. Jacobson</a:t>
            </a:r>
            <a:r>
              <a:rPr lang="en-US" dirty="0" smtClean="0">
                <a:latin typeface="Arial" panose="020B0604020202020204" pitchFamily="34" charset="0"/>
                <a:cs typeface="Arial" panose="020B0604020202020204" pitchFamily="34" charset="0"/>
              </a:rPr>
              <a:t>. (2014a). </a:t>
            </a:r>
            <a:r>
              <a:rPr lang="en-US" i="1" dirty="0" err="1">
                <a:latin typeface="Arial" panose="020B0604020202020204" pitchFamily="34" charset="0"/>
                <a:cs typeface="Arial" panose="020B0604020202020204" pitchFamily="34" charset="0"/>
                <a:hlinkClick r:id="rId3"/>
              </a:rPr>
              <a:t>Metaliteracy</a:t>
            </a:r>
            <a:r>
              <a:rPr lang="en-US" i="1" dirty="0">
                <a:latin typeface="Arial" panose="020B0604020202020204" pitchFamily="34" charset="0"/>
                <a:cs typeface="Arial" panose="020B0604020202020204" pitchFamily="34" charset="0"/>
                <a:hlinkClick r:id="rId3"/>
              </a:rPr>
              <a:t>: Reinventing Information Literacy to Empower Learners</a:t>
            </a:r>
            <a:r>
              <a:rPr lang="en-US" dirty="0">
                <a:latin typeface="Arial" panose="020B0604020202020204" pitchFamily="34" charset="0"/>
                <a:cs typeface="Arial" panose="020B0604020202020204" pitchFamily="34" charset="0"/>
              </a:rPr>
              <a:t>. Chicago: ALA </a:t>
            </a:r>
            <a:r>
              <a:rPr lang="en-US" dirty="0" smtClean="0">
                <a:latin typeface="Arial" panose="020B0604020202020204" pitchFamily="34" charset="0"/>
                <a:cs typeface="Arial" panose="020B0604020202020204" pitchFamily="34" charset="0"/>
              </a:rPr>
              <a:t>Neal-Schuman. </a:t>
            </a:r>
          </a:p>
          <a:p>
            <a:pPr marL="0" indent="0">
              <a:lnSpc>
                <a:spcPct val="110000"/>
              </a:lnSpc>
              <a:buNone/>
            </a:pPr>
            <a:r>
              <a:rPr lang="en-US" dirty="0" smtClean="0">
                <a:latin typeface="Arial" panose="020B0604020202020204" pitchFamily="34" charset="0"/>
                <a:cs typeface="Arial" panose="020B0604020202020204" pitchFamily="34" charset="0"/>
              </a:rPr>
              <a:t>---. (2014b). “</a:t>
            </a:r>
            <a:r>
              <a:rPr lang="en-US" dirty="0" smtClean="0">
                <a:latin typeface="Arial" panose="020B0604020202020204" pitchFamily="34" charset="0"/>
                <a:cs typeface="Arial" panose="020B0604020202020204" pitchFamily="34" charset="0"/>
                <a:hlinkClick r:id="rId4"/>
              </a:rPr>
              <a:t>Learning Objectives</a:t>
            </a:r>
            <a:r>
              <a:rPr lang="en-US" dirty="0" smtClean="0">
                <a:latin typeface="Arial" panose="020B0604020202020204" pitchFamily="34" charset="0"/>
                <a:cs typeface="Arial" panose="020B0604020202020204" pitchFamily="34" charset="0"/>
              </a:rPr>
              <a:t>.” </a:t>
            </a:r>
            <a:r>
              <a:rPr lang="en-US" i="1" dirty="0" err="1" smtClean="0">
                <a:latin typeface="Arial" panose="020B0604020202020204" pitchFamily="34" charset="0"/>
                <a:cs typeface="Arial" panose="020B0604020202020204" pitchFamily="34" charset="0"/>
              </a:rPr>
              <a:t>Metaliteracy</a:t>
            </a:r>
            <a:r>
              <a:rPr lang="en-US" dirty="0" smtClean="0">
                <a:latin typeface="Arial" panose="020B0604020202020204" pitchFamily="34" charset="0"/>
                <a:cs typeface="Arial" panose="020B0604020202020204" pitchFamily="34" charset="0"/>
              </a:rPr>
              <a:t>. Metaliteracy.org.</a:t>
            </a:r>
            <a:endParaRPr lang="en-US" dirty="0">
              <a:latin typeface="Arial" panose="020B0604020202020204" pitchFamily="34" charset="0"/>
              <a:cs typeface="Arial" panose="020B0604020202020204" pitchFamily="34" charset="0"/>
            </a:endParaRPr>
          </a:p>
          <a:p>
            <a:pPr marL="0" indent="0">
              <a:lnSpc>
                <a:spcPct val="110000"/>
              </a:lnSpc>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(2011). “</a:t>
            </a:r>
            <a:r>
              <a:rPr lang="en-US" dirty="0" smtClean="0">
                <a:latin typeface="Arial" panose="020B0604020202020204" pitchFamily="34" charset="0"/>
                <a:cs typeface="Arial" panose="020B0604020202020204" pitchFamily="34" charset="0"/>
                <a:hlinkClick r:id="rId5"/>
              </a:rPr>
              <a:t>Reframing </a:t>
            </a:r>
            <a:r>
              <a:rPr lang="en-US" dirty="0">
                <a:latin typeface="Arial" panose="020B0604020202020204" pitchFamily="34" charset="0"/>
                <a:cs typeface="Arial" panose="020B0604020202020204" pitchFamily="34" charset="0"/>
                <a:hlinkClick r:id="rId5"/>
              </a:rPr>
              <a:t>Information Literacy as a </a:t>
            </a:r>
            <a:r>
              <a:rPr lang="en-US" dirty="0" err="1">
                <a:latin typeface="Arial" panose="020B0604020202020204" pitchFamily="34" charset="0"/>
                <a:cs typeface="Arial" panose="020B0604020202020204" pitchFamily="34" charset="0"/>
                <a:hlinkClick r:id="rId5"/>
              </a:rPr>
              <a:t>Metaliteracy</a:t>
            </a:r>
            <a:r>
              <a:rPr lang="en-US" dirty="0" smtClean="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College &amp; Research Libraries</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72.1: 62-78.</a:t>
            </a:r>
            <a:endParaRPr lang="en-US" dirty="0">
              <a:latin typeface="Arial" panose="020B0604020202020204" pitchFamily="34" charset="0"/>
              <a:cs typeface="Arial" panose="020B0604020202020204" pitchFamily="34" charset="0"/>
            </a:endParaRPr>
          </a:p>
          <a:p>
            <a:pPr marL="0" indent="0">
              <a:lnSpc>
                <a:spcPct val="110000"/>
              </a:lnSpc>
              <a:buNone/>
            </a:pPr>
            <a:r>
              <a:rPr lang="en-US" dirty="0" err="1">
                <a:latin typeface="Arial" panose="020B0604020202020204" pitchFamily="34" charset="0"/>
                <a:cs typeface="Arial" panose="020B0604020202020204" pitchFamily="34" charset="0"/>
              </a:rPr>
              <a:t>Mader</a:t>
            </a:r>
            <a:r>
              <a:rPr lang="en-US" dirty="0">
                <a:latin typeface="Arial" panose="020B0604020202020204" pitchFamily="34" charset="0"/>
                <a:cs typeface="Arial" panose="020B0604020202020204" pitchFamily="34" charset="0"/>
              </a:rPr>
              <a:t>, Sharon. </a:t>
            </a:r>
            <a:r>
              <a:rPr lang="en-US" dirty="0" smtClean="0">
                <a:latin typeface="Arial" panose="020B0604020202020204" pitchFamily="34" charset="0"/>
                <a:cs typeface="Arial" panose="020B0604020202020204" pitchFamily="34" charset="0"/>
              </a:rPr>
              <a:t>(2015</a:t>
            </a:r>
            <a:r>
              <a:rPr lang="en-US" dirty="0">
                <a:latin typeface="Arial" panose="020B0604020202020204" pitchFamily="34" charset="0"/>
                <a:cs typeface="Arial" panose="020B0604020202020204" pitchFamily="34" charset="0"/>
              </a:rPr>
              <a:t>). </a:t>
            </a:r>
            <a:r>
              <a:rPr lang="en-US" i="1" u="sng" dirty="0">
                <a:latin typeface="Arial" panose="020B0604020202020204" pitchFamily="34" charset="0"/>
                <a:cs typeface="Arial" panose="020B0604020202020204" pitchFamily="34" charset="0"/>
                <a:hlinkClick r:id="rId6"/>
              </a:rPr>
              <a:t>Putting the </a:t>
            </a:r>
            <a:r>
              <a:rPr lang="en-US" i="1" u="sng" dirty="0" smtClean="0">
                <a:latin typeface="Arial" panose="020B0604020202020204" pitchFamily="34" charset="0"/>
                <a:cs typeface="Arial" panose="020B0604020202020204" pitchFamily="34" charset="0"/>
                <a:hlinkClick r:id="rId6"/>
              </a:rPr>
              <a:t>Framework </a:t>
            </a:r>
            <a:r>
              <a:rPr lang="en-US" i="1" u="sng" dirty="0">
                <a:latin typeface="Arial" panose="020B0604020202020204" pitchFamily="34" charset="0"/>
                <a:cs typeface="Arial" panose="020B0604020202020204" pitchFamily="34" charset="0"/>
                <a:hlinkClick r:id="rId6"/>
              </a:rPr>
              <a:t>for </a:t>
            </a:r>
            <a:r>
              <a:rPr lang="en-US" i="1" u="sng" dirty="0" smtClean="0">
                <a:latin typeface="Arial" panose="020B0604020202020204" pitchFamily="34" charset="0"/>
                <a:cs typeface="Arial" panose="020B0604020202020204" pitchFamily="34" charset="0"/>
                <a:hlinkClick r:id="rId6"/>
              </a:rPr>
              <a:t>Information Literacy </a:t>
            </a:r>
            <a:r>
              <a:rPr lang="en-US" i="1" u="sng" dirty="0">
                <a:latin typeface="Arial" panose="020B0604020202020204" pitchFamily="34" charset="0"/>
                <a:cs typeface="Arial" panose="020B0604020202020204" pitchFamily="34" charset="0"/>
                <a:hlinkClick r:id="rId6"/>
              </a:rPr>
              <a:t>into </a:t>
            </a:r>
            <a:r>
              <a:rPr lang="en-US" i="1" u="sng" dirty="0" smtClean="0">
                <a:latin typeface="Arial" panose="020B0604020202020204" pitchFamily="34" charset="0"/>
                <a:cs typeface="Arial" panose="020B0604020202020204" pitchFamily="34" charset="0"/>
                <a:hlinkClick r:id="rId6"/>
              </a:rPr>
              <a:t>Action</a:t>
            </a:r>
            <a:r>
              <a:rPr lang="en-US" i="1" u="sng" dirty="0">
                <a:latin typeface="Arial" panose="020B0604020202020204" pitchFamily="34" charset="0"/>
                <a:cs typeface="Arial" panose="020B0604020202020204" pitchFamily="34" charset="0"/>
                <a:hlinkClick r:id="rId6"/>
              </a:rPr>
              <a:t>: </a:t>
            </a:r>
            <a:r>
              <a:rPr lang="en-US" i="1" u="sng" dirty="0" smtClean="0">
                <a:latin typeface="Arial" panose="020B0604020202020204" pitchFamily="34" charset="0"/>
                <a:cs typeface="Arial" panose="020B0604020202020204" pitchFamily="34" charset="0"/>
                <a:hlinkClick r:id="rId6"/>
              </a:rPr>
              <a:t>Next Steps</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webinar</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ACRL Presents.</a:t>
            </a:r>
          </a:p>
          <a:p>
            <a:pPr marL="0" indent="0">
              <a:lnSpc>
                <a:spcPct val="110000"/>
              </a:lnSpc>
              <a:buNone/>
            </a:pPr>
            <a:r>
              <a:rPr lang="en-US" dirty="0" smtClean="0">
                <a:latin typeface="Arial" panose="020B0604020202020204" pitchFamily="34" charset="0"/>
                <a:cs typeface="Arial" panose="020B0604020202020204" pitchFamily="34" charset="0"/>
              </a:rPr>
              <a:t>Meyer, Jan, </a:t>
            </a:r>
            <a:r>
              <a:rPr lang="en-US" dirty="0">
                <a:latin typeface="Arial" panose="020B0604020202020204" pitchFamily="34" charset="0"/>
                <a:cs typeface="Arial" panose="020B0604020202020204" pitchFamily="34" charset="0"/>
              </a:rPr>
              <a:t>and </a:t>
            </a:r>
            <a:r>
              <a:rPr lang="en-US" dirty="0" smtClean="0">
                <a:latin typeface="Arial" panose="020B0604020202020204" pitchFamily="34" charset="0"/>
                <a:cs typeface="Arial" panose="020B0604020202020204" pitchFamily="34" charset="0"/>
              </a:rPr>
              <a:t>Ray Land</a:t>
            </a:r>
            <a:r>
              <a:rPr lang="en-US" dirty="0">
                <a:latin typeface="Arial" panose="020B0604020202020204" pitchFamily="34" charset="0"/>
                <a:cs typeface="Arial" panose="020B0604020202020204" pitchFamily="34" charset="0"/>
              </a:rPr>
              <a:t>.</a:t>
            </a:r>
            <a:r>
              <a:rPr lang="en-US" dirty="0" smtClean="0">
                <a:latin typeface="Arial" panose="020B0604020202020204" pitchFamily="34" charset="0"/>
                <a:cs typeface="Arial" panose="020B0604020202020204" pitchFamily="34" charset="0"/>
              </a:rPr>
              <a:t> (2003). </a:t>
            </a:r>
            <a:r>
              <a:rPr lang="en-US" i="1" dirty="0" smtClean="0">
                <a:latin typeface="Arial" panose="020B0604020202020204" pitchFamily="34" charset="0"/>
                <a:cs typeface="Arial" panose="020B0604020202020204" pitchFamily="34" charset="0"/>
                <a:hlinkClick r:id="rId7"/>
              </a:rPr>
              <a:t>Threshold Concepts and Troublesome Knowledge: Linkages to Ways of Thinking and </a:t>
            </a:r>
            <a:r>
              <a:rPr lang="en-US" i="1" dirty="0" err="1" smtClean="0">
                <a:latin typeface="Arial" panose="020B0604020202020204" pitchFamily="34" charset="0"/>
                <a:cs typeface="Arial" panose="020B0604020202020204" pitchFamily="34" charset="0"/>
                <a:hlinkClick r:id="rId7"/>
              </a:rPr>
              <a:t>Practising</a:t>
            </a:r>
            <a:r>
              <a:rPr lang="en-US" i="1" dirty="0">
                <a:latin typeface="Arial" panose="020B0604020202020204" pitchFamily="34" charset="0"/>
                <a:cs typeface="Arial" panose="020B0604020202020204" pitchFamily="34" charset="0"/>
                <a:hlinkClick r:id="rId7"/>
              </a:rPr>
              <a:t> </a:t>
            </a:r>
            <a:r>
              <a:rPr lang="en-US" i="1" dirty="0" smtClean="0">
                <a:latin typeface="Arial" panose="020B0604020202020204" pitchFamily="34" charset="0"/>
                <a:cs typeface="Arial" panose="020B0604020202020204" pitchFamily="34" charset="0"/>
                <a:hlinkClick r:id="rId7"/>
              </a:rPr>
              <a:t>within the Disciplines</a:t>
            </a:r>
            <a:r>
              <a:rPr lang="en-US"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Occasional Report 4. ETL Project, Universities of Edinburgh, Coventry and Durham.</a:t>
            </a:r>
            <a:endParaRPr lang="en-US" dirty="0">
              <a:latin typeface="Arial" panose="020B0604020202020204" pitchFamily="34" charset="0"/>
              <a:cs typeface="Arial" panose="020B0604020202020204" pitchFamily="34" charset="0"/>
            </a:endParaRPr>
          </a:p>
          <a:p>
            <a:pPr marL="0" indent="0">
              <a:lnSpc>
                <a:spcPct val="110000"/>
              </a:lnSpc>
              <a:buNone/>
            </a:pPr>
            <a:r>
              <a:rPr lang="en-US" dirty="0" smtClean="0">
                <a:latin typeface="Arial" panose="020B0604020202020204" pitchFamily="34" charset="0"/>
                <a:cs typeface="Arial" panose="020B0604020202020204" pitchFamily="34" charset="0"/>
              </a:rPr>
              <a:t>Miller, Sara. (2015). </a:t>
            </a:r>
            <a:r>
              <a:rPr lang="en-US" i="1" dirty="0">
                <a:latin typeface="Arial" panose="020B0604020202020204" pitchFamily="34" charset="0"/>
                <a:cs typeface="Arial" panose="020B0604020202020204" pitchFamily="34" charset="0"/>
                <a:hlinkClick r:id="rId8"/>
              </a:rPr>
              <a:t>Information Literacy in the Disciplines: Rethinking Approaches to Student Engagement with Information </a:t>
            </a:r>
            <a:r>
              <a:rPr lang="en-US" i="1" dirty="0" smtClean="0">
                <a:latin typeface="Arial" panose="020B0604020202020204" pitchFamily="34" charset="0"/>
                <a:cs typeface="Arial" panose="020B0604020202020204" pitchFamily="34" charset="0"/>
                <a:hlinkClick r:id="rId8"/>
              </a:rPr>
              <a:t>Sources</a:t>
            </a:r>
            <a:r>
              <a:rPr lang="en-US"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Office of Faculty and Organizational Development, Michigan State University. </a:t>
            </a:r>
            <a:endParaRPr lang="en-US" dirty="0">
              <a:latin typeface="Arial" panose="020B0604020202020204" pitchFamily="34" charset="0"/>
              <a:cs typeface="Arial" panose="020B0604020202020204" pitchFamily="34" charset="0"/>
            </a:endParaRPr>
          </a:p>
          <a:p>
            <a:pPr marL="0" indent="0">
              <a:lnSpc>
                <a:spcPct val="110000"/>
              </a:lnSpc>
              <a:buNone/>
            </a:pPr>
            <a:r>
              <a:rPr lang="en-US" dirty="0" err="1" smtClean="0">
                <a:latin typeface="Arial" panose="020B0604020202020204" pitchFamily="34" charset="0"/>
                <a:cs typeface="Arial" panose="020B0604020202020204" pitchFamily="34" charset="0"/>
              </a:rPr>
              <a:t>Pagowsky</a:t>
            </a:r>
            <a:r>
              <a:rPr lang="en-US" dirty="0" smtClean="0">
                <a:latin typeface="Arial" panose="020B0604020202020204" pitchFamily="34" charset="0"/>
                <a:cs typeface="Arial" panose="020B0604020202020204" pitchFamily="34" charset="0"/>
              </a:rPr>
              <a:t>, Nicole. (2014). </a:t>
            </a:r>
            <a:r>
              <a:rPr lang="en-US" dirty="0" smtClean="0">
                <a:latin typeface="Arial" panose="020B0604020202020204" pitchFamily="34" charset="0"/>
                <a:cs typeface="Arial" panose="020B0604020202020204" pitchFamily="34" charset="0"/>
                <a:hlinkClick r:id="rId9"/>
              </a:rPr>
              <a:t>“#</a:t>
            </a:r>
            <a:r>
              <a:rPr lang="en-US" dirty="0" err="1" smtClean="0">
                <a:latin typeface="Arial" panose="020B0604020202020204" pitchFamily="34" charset="0"/>
                <a:cs typeface="Arial" panose="020B0604020202020204" pitchFamily="34" charset="0"/>
                <a:hlinkClick r:id="rId9"/>
              </a:rPr>
              <a:t>acrlilrevisions</a:t>
            </a:r>
            <a:r>
              <a:rPr lang="en-US" dirty="0" smtClean="0">
                <a:latin typeface="Arial" panose="020B0604020202020204" pitchFamily="34" charset="0"/>
                <a:cs typeface="Arial" panose="020B0604020202020204" pitchFamily="34" charset="0"/>
                <a:hlinkClick r:id="rId9"/>
              </a:rPr>
              <a:t> Next Steps</a:t>
            </a:r>
            <a:r>
              <a:rPr lang="en-US" dirty="0" smtClean="0">
                <a:latin typeface="Arial" panose="020B0604020202020204" pitchFamily="34" charset="0"/>
                <a:cs typeface="Arial" panose="020B0604020202020204" pitchFamily="34" charset="0"/>
              </a:rPr>
              <a:t>.” </a:t>
            </a:r>
            <a:r>
              <a:rPr lang="en-US" i="1" dirty="0" smtClean="0">
                <a:latin typeface="Arial" panose="020B0604020202020204" pitchFamily="34" charset="0"/>
                <a:cs typeface="Arial" panose="020B0604020202020204" pitchFamily="34" charset="0"/>
              </a:rPr>
              <a:t>Nicole </a:t>
            </a:r>
            <a:r>
              <a:rPr lang="en-US" i="1" dirty="0" err="1" smtClean="0">
                <a:latin typeface="Arial" panose="020B0604020202020204" pitchFamily="34" charset="0"/>
                <a:cs typeface="Arial" panose="020B0604020202020204" pitchFamily="34" charset="0"/>
              </a:rPr>
              <a:t>Pagowsky</a:t>
            </a:r>
            <a:r>
              <a:rPr lang="en-US" dirty="0" smtClean="0">
                <a:latin typeface="Arial" panose="020B0604020202020204" pitchFamily="34" charset="0"/>
                <a:cs typeface="Arial" panose="020B0604020202020204" pitchFamily="34" charset="0"/>
              </a:rPr>
              <a:t>.</a:t>
            </a:r>
          </a:p>
        </p:txBody>
      </p:sp>
      <p:sp>
        <p:nvSpPr>
          <p:cNvPr id="13" name="Title 12"/>
          <p:cNvSpPr>
            <a:spLocks noGrp="1"/>
          </p:cNvSpPr>
          <p:nvPr>
            <p:ph type="title"/>
          </p:nvPr>
        </p:nvSpPr>
        <p:spPr>
          <a:xfrm>
            <a:off x="1522414" y="533400"/>
            <a:ext cx="10058398" cy="1143000"/>
          </a:xfrm>
        </p:spPr>
        <p:txBody>
          <a:bodyPr>
            <a:normAutofit/>
          </a:bodyPr>
          <a:lstStyle/>
          <a:p>
            <a:r>
              <a:rPr lang="en-US" sz="3600" dirty="0" smtClean="0">
                <a:latin typeface="Arial" panose="020B0604020202020204" pitchFamily="34" charset="0"/>
                <a:cs typeface="Arial" panose="020B0604020202020204" pitchFamily="34" charset="0"/>
              </a:rPr>
              <a:t>References </a:t>
            </a:r>
            <a:endParaRPr lang="en-US" sz="3600" dirty="0">
              <a:latin typeface="Arial" panose="020B0604020202020204" pitchFamily="34" charset="0"/>
              <a:cs typeface="Arial" panose="020B0604020202020204" pitchFamily="34" charset="0"/>
            </a:endParaRPr>
          </a:p>
        </p:txBody>
      </p:sp>
      <p:sp>
        <p:nvSpPr>
          <p:cNvPr id="4" name="TextBox 3"/>
          <p:cNvSpPr txBox="1"/>
          <p:nvPr/>
        </p:nvSpPr>
        <p:spPr>
          <a:xfrm>
            <a:off x="9371012" y="468125"/>
            <a:ext cx="2286000" cy="523220"/>
          </a:xfrm>
          <a:prstGeom prst="rect">
            <a:avLst/>
          </a:prstGeom>
          <a:noFill/>
          <a:ln>
            <a:noFill/>
          </a:ln>
        </p:spPr>
        <p:txBody>
          <a:bodyPr wrap="square" rtlCol="0" anchor="ctr" anchorCtr="1">
            <a:spAutoFit/>
          </a:bodyPr>
          <a:lstStyle/>
          <a:p>
            <a:r>
              <a:rPr lang="en-US" sz="2800" b="1" dirty="0">
                <a:latin typeface="Arial" panose="020B0604020202020204" pitchFamily="34" charset="0"/>
                <a:cs typeface="Arial" panose="020B0604020202020204" pitchFamily="34" charset="0"/>
              </a:rPr>
              <a:t>#</a:t>
            </a:r>
            <a:r>
              <a:rPr lang="en-US" sz="2800" b="1" dirty="0" smtClean="0">
                <a:latin typeface="Arial" panose="020B0604020202020204" pitchFamily="34" charset="0"/>
                <a:cs typeface="Arial" panose="020B0604020202020204" pitchFamily="34" charset="0"/>
              </a:rPr>
              <a:t>LVPALA</a:t>
            </a:r>
          </a:p>
        </p:txBody>
      </p:sp>
      <p:sp>
        <p:nvSpPr>
          <p:cNvPr id="5" name="TextBox 4"/>
          <p:cNvSpPr txBox="1"/>
          <p:nvPr/>
        </p:nvSpPr>
        <p:spPr>
          <a:xfrm>
            <a:off x="10133012" y="6031468"/>
            <a:ext cx="1447800" cy="369332"/>
          </a:xfrm>
          <a:prstGeom prst="rect">
            <a:avLst/>
          </a:prstGeom>
          <a:noFill/>
          <a:ln>
            <a:noFill/>
          </a:ln>
        </p:spPr>
        <p:txBody>
          <a:bodyPr wrap="square" rtlCol="0" anchor="ctr" anchorCtr="1">
            <a:spAutoFit/>
          </a:bodyPr>
          <a:lstStyle/>
          <a:p>
            <a:r>
              <a:rPr lang="en-US" dirty="0" smtClean="0">
                <a:latin typeface="Arial" panose="020B0604020202020204" pitchFamily="34" charset="0"/>
                <a:cs typeface="Arial" panose="020B0604020202020204" pitchFamily="34" charset="0"/>
              </a:rPr>
              <a:t>Slide 2 of 3</a:t>
            </a:r>
          </a:p>
        </p:txBody>
      </p:sp>
    </p:spTree>
    <p:extLst>
      <p:ext uri="{BB962C8B-B14F-4D97-AF65-F5344CB8AC3E}">
        <p14:creationId xmlns:p14="http://schemas.microsoft.com/office/powerpoint/2010/main" val="31783246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65212" y="1828800"/>
            <a:ext cx="10058402" cy="4191000"/>
          </a:xfrm>
        </p:spPr>
        <p:txBody>
          <a:bodyPr/>
          <a:lstStyle/>
          <a:p>
            <a:pPr marL="0" indent="0" algn="ctr">
              <a:buNone/>
            </a:pPr>
            <a:endParaRPr lang="en-US" dirty="0" smtClean="0">
              <a:latin typeface="Arial" panose="020B0604020202020204" pitchFamily="34" charset="0"/>
              <a:cs typeface="Arial" panose="020B0604020202020204" pitchFamily="34" charset="0"/>
            </a:endParaRPr>
          </a:p>
          <a:p>
            <a:pPr marL="0" indent="0" algn="ctr">
              <a:buNone/>
            </a:pPr>
            <a:endParaRPr lang="en-US" dirty="0" smtClean="0">
              <a:latin typeface="Arial" panose="020B0604020202020204" pitchFamily="34" charset="0"/>
              <a:cs typeface="Arial" panose="020B0604020202020204" pitchFamily="34" charset="0"/>
            </a:endParaRPr>
          </a:p>
          <a:p>
            <a:pPr marL="0" indent="0" algn="ctr">
              <a:buNone/>
            </a:pPr>
            <a:endParaRPr lang="en-US" dirty="0">
              <a:latin typeface="Arial" panose="020B0604020202020204" pitchFamily="34" charset="0"/>
              <a:cs typeface="Arial" panose="020B0604020202020204" pitchFamily="34" charset="0"/>
            </a:endParaRPr>
          </a:p>
          <a:p>
            <a:pPr marL="0" indent="0" algn="ctr">
              <a:buNone/>
            </a:pPr>
            <a:r>
              <a:rPr lang="en-US" sz="4400" dirty="0">
                <a:latin typeface="Arial" panose="020B0604020202020204" pitchFamily="34" charset="0"/>
                <a:cs typeface="Arial" panose="020B0604020202020204" pitchFamily="34" charset="0"/>
              </a:rPr>
              <a:t>http://tinyurl.com/WitekLVPALA2015</a:t>
            </a:r>
          </a:p>
        </p:txBody>
      </p:sp>
      <p:sp>
        <p:nvSpPr>
          <p:cNvPr id="3" name="Title 2"/>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Today’s slides can be found at:</a:t>
            </a:r>
            <a:endParaRPr lang="en-US" dirty="0">
              <a:latin typeface="Arial" panose="020B0604020202020204" pitchFamily="34" charset="0"/>
              <a:cs typeface="Arial" panose="020B0604020202020204" pitchFamily="34" charset="0"/>
            </a:endParaRPr>
          </a:p>
        </p:txBody>
      </p:sp>
      <p:sp>
        <p:nvSpPr>
          <p:cNvPr id="4" name="TextBox 3"/>
          <p:cNvSpPr txBox="1"/>
          <p:nvPr/>
        </p:nvSpPr>
        <p:spPr>
          <a:xfrm>
            <a:off x="9371012" y="468125"/>
            <a:ext cx="2286000" cy="523220"/>
          </a:xfrm>
          <a:prstGeom prst="rect">
            <a:avLst/>
          </a:prstGeom>
          <a:noFill/>
          <a:ln>
            <a:noFill/>
          </a:ln>
        </p:spPr>
        <p:txBody>
          <a:bodyPr wrap="square" rtlCol="0" anchor="ctr" anchorCtr="1">
            <a:spAutoFit/>
          </a:bodyPr>
          <a:lstStyle/>
          <a:p>
            <a:r>
              <a:rPr lang="en-US" sz="2800" b="1" dirty="0">
                <a:latin typeface="Arial" panose="020B0604020202020204" pitchFamily="34" charset="0"/>
                <a:cs typeface="Arial" panose="020B0604020202020204" pitchFamily="34" charset="0"/>
              </a:rPr>
              <a:t>#</a:t>
            </a:r>
            <a:r>
              <a:rPr lang="en-US" sz="2800" b="1" dirty="0" smtClean="0">
                <a:latin typeface="Arial" panose="020B0604020202020204" pitchFamily="34" charset="0"/>
                <a:cs typeface="Arial" panose="020B0604020202020204" pitchFamily="34" charset="0"/>
              </a:rPr>
              <a:t>LVPALA</a:t>
            </a:r>
          </a:p>
        </p:txBody>
      </p:sp>
    </p:spTree>
    <p:extLst>
      <p:ext uri="{BB962C8B-B14F-4D97-AF65-F5344CB8AC3E}">
        <p14:creationId xmlns:p14="http://schemas.microsoft.com/office/powerpoint/2010/main" val="1508476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522414" y="1828800"/>
            <a:ext cx="9829798" cy="4191000"/>
          </a:xfrm>
        </p:spPr>
        <p:txBody>
          <a:bodyPr>
            <a:noAutofit/>
          </a:bodyPr>
          <a:lstStyle/>
          <a:p>
            <a:pPr marL="0" indent="0">
              <a:buNone/>
            </a:pPr>
            <a:r>
              <a:rPr lang="en-US" sz="1600" dirty="0">
                <a:latin typeface="Arial" panose="020B0604020202020204" pitchFamily="34" charset="0"/>
                <a:cs typeface="Arial" panose="020B0604020202020204" pitchFamily="34" charset="0"/>
              </a:rPr>
              <a:t>Sweet</a:t>
            </a:r>
            <a:r>
              <a:rPr lang="en-US" sz="1600" dirty="0" smtClean="0">
                <a:latin typeface="Arial" panose="020B0604020202020204" pitchFamily="34" charset="0"/>
                <a:cs typeface="Arial" panose="020B0604020202020204" pitchFamily="34" charset="0"/>
              </a:rPr>
              <a:t>, Chris. (2010). </a:t>
            </a:r>
            <a:r>
              <a:rPr lang="en-US" sz="1600" i="1" dirty="0" smtClean="0">
                <a:latin typeface="Arial" panose="020B0604020202020204" pitchFamily="34" charset="0"/>
                <a:cs typeface="Arial" panose="020B0604020202020204" pitchFamily="34" charset="0"/>
                <a:hlinkClick r:id="rId3"/>
              </a:rPr>
              <a:t>Writing </a:t>
            </a:r>
            <a:r>
              <a:rPr lang="en-US" sz="1600" i="1" dirty="0">
                <a:latin typeface="Arial" panose="020B0604020202020204" pitchFamily="34" charset="0"/>
                <a:cs typeface="Arial" panose="020B0604020202020204" pitchFamily="34" charset="0"/>
                <a:hlinkClick r:id="rId3"/>
              </a:rPr>
              <a:t>and Refining Information Literacy Learning Outcomes</a:t>
            </a:r>
            <a:r>
              <a:rPr lang="en-US" sz="1600" i="1" dirty="0" smtClean="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LOEX 2010</a:t>
            </a:r>
            <a:r>
              <a:rPr lang="en-US" sz="1600" i="1" dirty="0" smtClean="0">
                <a:latin typeface="Arial" panose="020B0604020202020204" pitchFamily="34" charset="0"/>
                <a:cs typeface="Arial" panose="020B0604020202020204" pitchFamily="34" charset="0"/>
              </a:rPr>
              <a:t>.</a:t>
            </a:r>
            <a:endParaRPr lang="en-US" sz="1600" dirty="0" smtClean="0">
              <a:latin typeface="Arial" panose="020B0604020202020204" pitchFamily="34" charset="0"/>
              <a:cs typeface="Arial" panose="020B0604020202020204" pitchFamily="34" charset="0"/>
            </a:endParaRPr>
          </a:p>
          <a:p>
            <a:pPr marL="0" indent="0">
              <a:buNone/>
            </a:pPr>
            <a:r>
              <a:rPr lang="en-US" sz="1600" dirty="0" smtClean="0">
                <a:latin typeface="Arial" panose="020B0604020202020204" pitchFamily="34" charset="0"/>
                <a:cs typeface="Arial" panose="020B0604020202020204" pitchFamily="34" charset="0"/>
              </a:rPr>
              <a:t>Thomas, Alison B., </a:t>
            </a:r>
            <a:r>
              <a:rPr lang="en-US" sz="1600" dirty="0">
                <a:latin typeface="Arial" panose="020B0604020202020204" pitchFamily="34" charset="0"/>
                <a:cs typeface="Arial" panose="020B0604020202020204" pitchFamily="34" charset="0"/>
              </a:rPr>
              <a:t>and </a:t>
            </a:r>
            <a:r>
              <a:rPr lang="en-US" sz="1600" dirty="0" smtClean="0">
                <a:latin typeface="Arial" panose="020B0604020202020204" pitchFamily="34" charset="0"/>
                <a:cs typeface="Arial" panose="020B0604020202020204" pitchFamily="34" charset="0"/>
              </a:rPr>
              <a:t>Alex R. Hodges</a:t>
            </a:r>
            <a:r>
              <a:rPr lang="en-US" sz="1600" dirty="0">
                <a:latin typeface="Arial" panose="020B0604020202020204" pitchFamily="34" charset="0"/>
                <a:cs typeface="Arial" panose="020B0604020202020204" pitchFamily="34" charset="0"/>
              </a:rPr>
              <a:t>.</a:t>
            </a:r>
            <a:r>
              <a:rPr lang="en-US" sz="1600" dirty="0" smtClean="0">
                <a:latin typeface="Arial" panose="020B0604020202020204" pitchFamily="34" charset="0"/>
                <a:cs typeface="Arial" panose="020B0604020202020204" pitchFamily="34" charset="0"/>
              </a:rPr>
              <a:t> (2015</a:t>
            </a:r>
            <a:r>
              <a:rPr lang="en-US" sz="1600" dirty="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hlinkClick r:id="rId4"/>
              </a:rPr>
              <a:t>Build Sustainable Collaboration: Developing and Assessing </a:t>
            </a:r>
            <a:r>
              <a:rPr lang="en-US" sz="1600" dirty="0" err="1">
                <a:latin typeface="Arial" panose="020B0604020202020204" pitchFamily="34" charset="0"/>
                <a:cs typeface="Arial" panose="020B0604020202020204" pitchFamily="34" charset="0"/>
                <a:hlinkClick r:id="rId4"/>
              </a:rPr>
              <a:t>Metaliteracy</a:t>
            </a:r>
            <a:r>
              <a:rPr lang="en-US" sz="1600" dirty="0">
                <a:latin typeface="Arial" panose="020B0604020202020204" pitchFamily="34" charset="0"/>
                <a:cs typeface="Arial" panose="020B0604020202020204" pitchFamily="34" charset="0"/>
                <a:hlinkClick r:id="rId4"/>
              </a:rPr>
              <a:t> Across Information </a:t>
            </a:r>
            <a:r>
              <a:rPr lang="en-US" sz="1600" dirty="0" smtClean="0">
                <a:latin typeface="Arial" panose="020B0604020202020204" pitchFamily="34" charset="0"/>
                <a:cs typeface="Arial" panose="020B0604020202020204" pitchFamily="34" charset="0"/>
                <a:hlinkClick r:id="rId4"/>
              </a:rPr>
              <a:t>Ecosystems</a:t>
            </a:r>
            <a:r>
              <a:rPr lang="en-US" sz="1600" dirty="0" smtClean="0">
                <a:latin typeface="Arial" panose="020B0604020202020204" pitchFamily="34" charset="0"/>
                <a:cs typeface="Arial" panose="020B0604020202020204" pitchFamily="34" charset="0"/>
              </a:rPr>
              <a:t>.” ACRL 2015 contributed paper.</a:t>
            </a:r>
            <a:endParaRPr lang="en-US" sz="1600" dirty="0">
              <a:latin typeface="Arial" panose="020B0604020202020204" pitchFamily="34" charset="0"/>
              <a:cs typeface="Arial" panose="020B0604020202020204" pitchFamily="34" charset="0"/>
            </a:endParaRPr>
          </a:p>
          <a:p>
            <a:pPr marL="0" indent="0">
              <a:buNone/>
            </a:pPr>
            <a:r>
              <a:rPr lang="en-US" sz="1600" dirty="0">
                <a:latin typeface="Arial" panose="020B0604020202020204" pitchFamily="34" charset="0"/>
                <a:cs typeface="Arial" panose="020B0604020202020204" pitchFamily="34" charset="0"/>
              </a:rPr>
              <a:t>Townsend</a:t>
            </a:r>
            <a:r>
              <a:rPr lang="en-US" sz="1600" dirty="0" smtClean="0">
                <a:latin typeface="Arial" panose="020B0604020202020204" pitchFamily="34" charset="0"/>
                <a:cs typeface="Arial" panose="020B0604020202020204" pitchFamily="34" charset="0"/>
              </a:rPr>
              <a:t>, Lori, Korey </a:t>
            </a:r>
            <a:r>
              <a:rPr lang="en-US" sz="1600" dirty="0" err="1">
                <a:latin typeface="Arial" panose="020B0604020202020204" pitchFamily="34" charset="0"/>
                <a:cs typeface="Arial" panose="020B0604020202020204" pitchFamily="34" charset="0"/>
              </a:rPr>
              <a:t>Brunetti</a:t>
            </a:r>
            <a:r>
              <a:rPr lang="en-US" sz="1600" dirty="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and Amy R. Hofer. (2011). “</a:t>
            </a:r>
            <a:r>
              <a:rPr lang="en-US" sz="1600" dirty="0" smtClean="0">
                <a:latin typeface="Arial" panose="020B0604020202020204" pitchFamily="34" charset="0"/>
                <a:cs typeface="Arial" panose="020B0604020202020204" pitchFamily="34" charset="0"/>
                <a:hlinkClick r:id="rId5"/>
              </a:rPr>
              <a:t>Threshold Concepts and Information Literacy</a:t>
            </a:r>
            <a:r>
              <a:rPr lang="en-US" sz="1600" dirty="0" smtClean="0">
                <a:latin typeface="Arial" panose="020B0604020202020204" pitchFamily="34" charset="0"/>
                <a:cs typeface="Arial" panose="020B0604020202020204" pitchFamily="34" charset="0"/>
              </a:rPr>
              <a:t>.” </a:t>
            </a:r>
            <a:r>
              <a:rPr lang="en-US" sz="1600" i="1" dirty="0" smtClean="0">
                <a:latin typeface="Arial" panose="020B0604020202020204" pitchFamily="34" charset="0"/>
                <a:cs typeface="Arial" panose="020B0604020202020204" pitchFamily="34" charset="0"/>
              </a:rPr>
              <a:t>portal: Libraries and the Academy</a:t>
            </a:r>
            <a:r>
              <a:rPr lang="en-US" sz="1600" dirty="0" smtClean="0">
                <a:latin typeface="Arial" panose="020B0604020202020204" pitchFamily="34" charset="0"/>
                <a:cs typeface="Arial" panose="020B0604020202020204" pitchFamily="34" charset="0"/>
              </a:rPr>
              <a:t> 11.3: 853-869.</a:t>
            </a:r>
            <a:endParaRPr lang="en-US" sz="1600" dirty="0">
              <a:latin typeface="Arial" panose="020B0604020202020204" pitchFamily="34" charset="0"/>
              <a:cs typeface="Arial" panose="020B0604020202020204" pitchFamily="34" charset="0"/>
            </a:endParaRPr>
          </a:p>
          <a:p>
            <a:pPr marL="0" indent="0">
              <a:buNone/>
            </a:pPr>
            <a:r>
              <a:rPr lang="en-US" sz="1600" dirty="0">
                <a:latin typeface="Arial" panose="020B0604020202020204" pitchFamily="34" charset="0"/>
                <a:cs typeface="Arial" panose="020B0604020202020204" pitchFamily="34" charset="0"/>
              </a:rPr>
              <a:t>Wallis, </a:t>
            </a:r>
            <a:r>
              <a:rPr lang="en-US" sz="1600" dirty="0" smtClean="0">
                <a:latin typeface="Arial" panose="020B0604020202020204" pitchFamily="34" charset="0"/>
                <a:cs typeface="Arial" panose="020B0604020202020204" pitchFamily="34" charset="0"/>
              </a:rPr>
              <a:t>Lauren. (2015). “</a:t>
            </a:r>
            <a:r>
              <a:rPr lang="en-US" sz="1600" dirty="0" smtClean="0">
                <a:latin typeface="Arial" panose="020B0604020202020204" pitchFamily="34" charset="0"/>
                <a:cs typeface="Arial" panose="020B0604020202020204" pitchFamily="34" charset="0"/>
                <a:hlinkClick r:id="rId6"/>
              </a:rPr>
              <a:t>A Dear John Letter to the Standards</a:t>
            </a:r>
            <a:r>
              <a:rPr lang="en-US" sz="1600" dirty="0" smtClean="0">
                <a:latin typeface="Arial" panose="020B0604020202020204" pitchFamily="34" charset="0"/>
                <a:cs typeface="Arial" panose="020B0604020202020204" pitchFamily="34" charset="0"/>
              </a:rPr>
              <a:t>.” </a:t>
            </a:r>
            <a:r>
              <a:rPr lang="en-US" sz="1600" i="1" dirty="0" smtClean="0">
                <a:latin typeface="Arial" panose="020B0604020202020204" pitchFamily="34" charset="0"/>
                <a:cs typeface="Arial" panose="020B0604020202020204" pitchFamily="34" charset="0"/>
              </a:rPr>
              <a:t>Do-It-Yourself Library Instruction</a:t>
            </a:r>
            <a:r>
              <a:rPr lang="en-US" sz="1600" dirty="0">
                <a:latin typeface="Arial" panose="020B0604020202020204" pitchFamily="34" charset="0"/>
                <a:cs typeface="Arial" panose="020B0604020202020204" pitchFamily="34" charset="0"/>
              </a:rPr>
              <a:t>.</a:t>
            </a:r>
          </a:p>
          <a:p>
            <a:pPr marL="0" indent="0">
              <a:buNone/>
            </a:pPr>
            <a:r>
              <a:rPr lang="en-US" sz="1600" dirty="0" smtClean="0">
                <a:latin typeface="Arial" panose="020B0604020202020204" pitchFamily="34" charset="0"/>
                <a:cs typeface="Arial" panose="020B0604020202020204" pitchFamily="34" charset="0"/>
              </a:rPr>
              <a:t>Wiggins, Grant, </a:t>
            </a:r>
            <a:r>
              <a:rPr lang="en-US" sz="1600" dirty="0">
                <a:latin typeface="Arial" panose="020B0604020202020204" pitchFamily="34" charset="0"/>
                <a:cs typeface="Arial" panose="020B0604020202020204" pitchFamily="34" charset="0"/>
              </a:rPr>
              <a:t>and </a:t>
            </a:r>
            <a:r>
              <a:rPr lang="en-US" sz="1600" dirty="0" smtClean="0">
                <a:latin typeface="Arial" panose="020B0604020202020204" pitchFamily="34" charset="0"/>
                <a:cs typeface="Arial" panose="020B0604020202020204" pitchFamily="34" charset="0"/>
              </a:rPr>
              <a:t>Jay </a:t>
            </a:r>
            <a:r>
              <a:rPr lang="en-US" sz="1600" dirty="0" err="1" smtClean="0">
                <a:latin typeface="Arial" panose="020B0604020202020204" pitchFamily="34" charset="0"/>
                <a:cs typeface="Arial" panose="020B0604020202020204" pitchFamily="34" charset="0"/>
              </a:rPr>
              <a:t>McTighe</a:t>
            </a:r>
            <a:r>
              <a:rPr lang="en-US" sz="1600" dirty="0" smtClean="0">
                <a:latin typeface="Arial" panose="020B0604020202020204" pitchFamily="34" charset="0"/>
                <a:cs typeface="Arial" panose="020B0604020202020204" pitchFamily="34" charset="0"/>
              </a:rPr>
              <a:t>. (2005). </a:t>
            </a:r>
            <a:r>
              <a:rPr lang="en-US" sz="1600" i="1" dirty="0" smtClean="0">
                <a:latin typeface="Arial" panose="020B0604020202020204" pitchFamily="34" charset="0"/>
                <a:cs typeface="Arial" panose="020B0604020202020204" pitchFamily="34" charset="0"/>
                <a:hlinkClick r:id="rId7"/>
              </a:rPr>
              <a:t>Understanding by Design</a:t>
            </a:r>
            <a:r>
              <a:rPr lang="en-US" sz="1600" dirty="0" smtClean="0">
                <a:latin typeface="Arial" panose="020B0604020202020204" pitchFamily="34" charset="0"/>
                <a:cs typeface="Arial" panose="020B0604020202020204" pitchFamily="34" charset="0"/>
              </a:rPr>
              <a:t>. 2nd Ed</a:t>
            </a:r>
            <a:r>
              <a:rPr lang="en-US" sz="1600" dirty="0">
                <a:latin typeface="Arial" panose="020B0604020202020204" pitchFamily="34" charset="0"/>
                <a:cs typeface="Arial" panose="020B0604020202020204" pitchFamily="34" charset="0"/>
              </a:rPr>
              <a:t>. Alexandria, </a:t>
            </a:r>
            <a:r>
              <a:rPr lang="en-US" sz="1600" dirty="0" smtClean="0">
                <a:latin typeface="Arial" panose="020B0604020202020204" pitchFamily="34" charset="0"/>
                <a:cs typeface="Arial" panose="020B0604020202020204" pitchFamily="34" charset="0"/>
              </a:rPr>
              <a:t>VA: </a:t>
            </a:r>
            <a:r>
              <a:rPr lang="en-US" sz="1600" dirty="0">
                <a:latin typeface="Arial" panose="020B0604020202020204" pitchFamily="34" charset="0"/>
                <a:cs typeface="Arial" panose="020B0604020202020204" pitchFamily="34" charset="0"/>
              </a:rPr>
              <a:t>Association for Supervision and Curriculum </a:t>
            </a:r>
            <a:r>
              <a:rPr lang="en-US" sz="1600" dirty="0" smtClean="0">
                <a:latin typeface="Arial" panose="020B0604020202020204" pitchFamily="34" charset="0"/>
                <a:cs typeface="Arial" panose="020B0604020202020204" pitchFamily="34" charset="0"/>
              </a:rPr>
              <a:t>Development.</a:t>
            </a:r>
            <a:endParaRPr lang="en-US" sz="1600" dirty="0">
              <a:latin typeface="Arial" panose="020B0604020202020204" pitchFamily="34" charset="0"/>
              <a:cs typeface="Arial" panose="020B0604020202020204" pitchFamily="34" charset="0"/>
            </a:endParaRPr>
          </a:p>
          <a:p>
            <a:pPr marL="0" indent="0">
              <a:buNone/>
            </a:pPr>
            <a:r>
              <a:rPr lang="en-US" sz="1600" dirty="0">
                <a:latin typeface="Arial" panose="020B0604020202020204" pitchFamily="34" charset="0"/>
                <a:cs typeface="Arial" panose="020B0604020202020204" pitchFamily="34" charset="0"/>
              </a:rPr>
              <a:t>Witek, Donna, and Teresa </a:t>
            </a:r>
            <a:r>
              <a:rPr lang="en-US" sz="1600" dirty="0" err="1">
                <a:latin typeface="Arial" panose="020B0604020202020204" pitchFamily="34" charset="0"/>
                <a:cs typeface="Arial" panose="020B0604020202020204" pitchFamily="34" charset="0"/>
              </a:rPr>
              <a:t>Grettano</a:t>
            </a:r>
            <a:r>
              <a:rPr lang="en-US" sz="1600" dirty="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(2014). “</a:t>
            </a:r>
            <a:r>
              <a:rPr lang="en-US" sz="1600" dirty="0" smtClean="0">
                <a:latin typeface="Arial" panose="020B0604020202020204" pitchFamily="34" charset="0"/>
                <a:cs typeface="Arial" panose="020B0604020202020204" pitchFamily="34" charset="0"/>
                <a:hlinkClick r:id="rId8"/>
              </a:rPr>
              <a:t>Teaching </a:t>
            </a:r>
            <a:r>
              <a:rPr lang="en-US" sz="1600" dirty="0" err="1">
                <a:latin typeface="Arial" panose="020B0604020202020204" pitchFamily="34" charset="0"/>
                <a:cs typeface="Arial" panose="020B0604020202020204" pitchFamily="34" charset="0"/>
                <a:hlinkClick r:id="rId8"/>
              </a:rPr>
              <a:t>metaliteracy</a:t>
            </a:r>
            <a:r>
              <a:rPr lang="en-US" sz="1600" dirty="0">
                <a:latin typeface="Arial" panose="020B0604020202020204" pitchFamily="34" charset="0"/>
                <a:cs typeface="Arial" panose="020B0604020202020204" pitchFamily="34" charset="0"/>
                <a:hlinkClick r:id="rId8"/>
              </a:rPr>
              <a:t>: a new paradigm in action</a:t>
            </a:r>
            <a:r>
              <a:rPr lang="en-US" sz="1600" dirty="0">
                <a:latin typeface="Arial" panose="020B0604020202020204" pitchFamily="34" charset="0"/>
                <a:cs typeface="Arial" panose="020B0604020202020204" pitchFamily="34" charset="0"/>
              </a:rPr>
              <a:t>.” </a:t>
            </a:r>
            <a:r>
              <a:rPr lang="en-US" sz="1600" i="1" dirty="0">
                <a:latin typeface="Arial" panose="020B0604020202020204" pitchFamily="34" charset="0"/>
                <a:cs typeface="Arial" panose="020B0604020202020204" pitchFamily="34" charset="0"/>
              </a:rPr>
              <a:t>Reference Services Review</a:t>
            </a:r>
            <a:r>
              <a:rPr lang="en-US" sz="1600" dirty="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42.2: </a:t>
            </a:r>
            <a:r>
              <a:rPr lang="en-US" sz="1600" dirty="0">
                <a:latin typeface="Arial" panose="020B0604020202020204" pitchFamily="34" charset="0"/>
                <a:cs typeface="Arial" panose="020B0604020202020204" pitchFamily="34" charset="0"/>
              </a:rPr>
              <a:t>188-208.  </a:t>
            </a:r>
            <a:r>
              <a:rPr lang="en-US" sz="1600" i="1" dirty="0">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
        <p:nvSpPr>
          <p:cNvPr id="13" name="Title 12"/>
          <p:cNvSpPr>
            <a:spLocks noGrp="1"/>
          </p:cNvSpPr>
          <p:nvPr>
            <p:ph type="title"/>
          </p:nvPr>
        </p:nvSpPr>
        <p:spPr>
          <a:xfrm>
            <a:off x="1522414" y="533400"/>
            <a:ext cx="10058398" cy="1143000"/>
          </a:xfrm>
        </p:spPr>
        <p:txBody>
          <a:bodyPr>
            <a:normAutofit/>
          </a:bodyPr>
          <a:lstStyle/>
          <a:p>
            <a:r>
              <a:rPr lang="en-US" sz="3600" dirty="0" smtClean="0">
                <a:latin typeface="Arial" panose="020B0604020202020204" pitchFamily="34" charset="0"/>
                <a:cs typeface="Arial" panose="020B0604020202020204" pitchFamily="34" charset="0"/>
              </a:rPr>
              <a:t>References </a:t>
            </a:r>
            <a:endParaRPr lang="en-US" sz="3600" dirty="0">
              <a:latin typeface="Arial" panose="020B0604020202020204" pitchFamily="34" charset="0"/>
              <a:cs typeface="Arial" panose="020B0604020202020204" pitchFamily="34" charset="0"/>
            </a:endParaRPr>
          </a:p>
        </p:txBody>
      </p:sp>
      <p:sp>
        <p:nvSpPr>
          <p:cNvPr id="4" name="TextBox 3"/>
          <p:cNvSpPr txBox="1"/>
          <p:nvPr/>
        </p:nvSpPr>
        <p:spPr>
          <a:xfrm>
            <a:off x="9371012" y="468125"/>
            <a:ext cx="2286000" cy="523220"/>
          </a:xfrm>
          <a:prstGeom prst="rect">
            <a:avLst/>
          </a:prstGeom>
          <a:noFill/>
          <a:ln>
            <a:noFill/>
          </a:ln>
        </p:spPr>
        <p:txBody>
          <a:bodyPr wrap="square" rtlCol="0" anchor="ctr" anchorCtr="1">
            <a:spAutoFit/>
          </a:bodyPr>
          <a:lstStyle/>
          <a:p>
            <a:r>
              <a:rPr lang="en-US" sz="2800" b="1" dirty="0">
                <a:latin typeface="Arial" panose="020B0604020202020204" pitchFamily="34" charset="0"/>
                <a:cs typeface="Arial" panose="020B0604020202020204" pitchFamily="34" charset="0"/>
              </a:rPr>
              <a:t>#</a:t>
            </a:r>
            <a:r>
              <a:rPr lang="en-US" sz="2800" b="1" dirty="0" smtClean="0">
                <a:latin typeface="Arial" panose="020B0604020202020204" pitchFamily="34" charset="0"/>
                <a:cs typeface="Arial" panose="020B0604020202020204" pitchFamily="34" charset="0"/>
              </a:rPr>
              <a:t>LVPALA</a:t>
            </a:r>
          </a:p>
        </p:txBody>
      </p:sp>
      <p:sp>
        <p:nvSpPr>
          <p:cNvPr id="5" name="TextBox 4"/>
          <p:cNvSpPr txBox="1"/>
          <p:nvPr/>
        </p:nvSpPr>
        <p:spPr>
          <a:xfrm>
            <a:off x="10133012" y="6031468"/>
            <a:ext cx="1447800" cy="369332"/>
          </a:xfrm>
          <a:prstGeom prst="rect">
            <a:avLst/>
          </a:prstGeom>
          <a:noFill/>
          <a:ln>
            <a:noFill/>
          </a:ln>
        </p:spPr>
        <p:txBody>
          <a:bodyPr wrap="square" rtlCol="0" anchor="ctr" anchorCtr="1">
            <a:spAutoFit/>
          </a:bodyPr>
          <a:lstStyle/>
          <a:p>
            <a:r>
              <a:rPr lang="en-US" dirty="0" smtClean="0">
                <a:latin typeface="Arial" panose="020B0604020202020204" pitchFamily="34" charset="0"/>
                <a:cs typeface="Arial" panose="020B0604020202020204" pitchFamily="34" charset="0"/>
              </a:rPr>
              <a:t>Slide 3 of 3</a:t>
            </a:r>
          </a:p>
        </p:txBody>
      </p:sp>
    </p:spTree>
    <p:extLst>
      <p:ext uri="{BB962C8B-B14F-4D97-AF65-F5344CB8AC3E}">
        <p14:creationId xmlns:p14="http://schemas.microsoft.com/office/powerpoint/2010/main" val="4622527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p:txBody>
          <a:bodyPr>
            <a:normAutofit/>
          </a:bodyPr>
          <a:lstStyle/>
          <a:p>
            <a:pPr marL="0" lvl="0" indent="0">
              <a:buNone/>
            </a:pPr>
            <a:endParaRPr lang="en-US" dirty="0" smtClean="0">
              <a:latin typeface="Arial" panose="020B0604020202020204" pitchFamily="34" charset="0"/>
              <a:cs typeface="Arial" panose="020B0604020202020204" pitchFamily="34" charset="0"/>
            </a:endParaRPr>
          </a:p>
          <a:p>
            <a:pPr marL="514350" lvl="0" indent="-514350">
              <a:buFont typeface="+mj-lt"/>
              <a:buAutoNum type="arabicPeriod"/>
            </a:pPr>
            <a:r>
              <a:rPr lang="en-US" sz="3200" dirty="0" smtClean="0">
                <a:latin typeface="Arial" panose="020B0604020202020204" pitchFamily="34" charset="0"/>
                <a:cs typeface="Arial" panose="020B0604020202020204" pitchFamily="34" charset="0"/>
              </a:rPr>
              <a:t>THEORY CRASH COURSE </a:t>
            </a:r>
          </a:p>
          <a:p>
            <a:pPr marL="514350" lvl="0" indent="-514350">
              <a:buFont typeface="+mj-lt"/>
              <a:buAutoNum type="arabicPeriod"/>
            </a:pPr>
            <a:r>
              <a:rPr lang="en-US" sz="3200" dirty="0" smtClean="0">
                <a:latin typeface="Arial" panose="020B0604020202020204" pitchFamily="34" charset="0"/>
                <a:cs typeface="Arial" panose="020B0604020202020204" pitchFamily="34" charset="0"/>
              </a:rPr>
              <a:t>PRAXIS with the Framework</a:t>
            </a:r>
          </a:p>
          <a:p>
            <a:pPr lvl="1">
              <a:spcBef>
                <a:spcPts val="1800"/>
              </a:spcBef>
            </a:pPr>
            <a:r>
              <a:rPr lang="en-US" sz="3000" dirty="0">
                <a:latin typeface="Arial" panose="020B0604020202020204" pitchFamily="34" charset="0"/>
                <a:cs typeface="Arial" panose="020B0604020202020204" pitchFamily="34" charset="0"/>
              </a:rPr>
              <a:t>An Excursus </a:t>
            </a:r>
            <a:r>
              <a:rPr lang="en-US" sz="3000" dirty="0" smtClean="0">
                <a:latin typeface="Arial" panose="020B0604020202020204" pitchFamily="34" charset="0"/>
                <a:cs typeface="Arial" panose="020B0604020202020204" pitchFamily="34" charset="0"/>
              </a:rPr>
              <a:t>on </a:t>
            </a:r>
            <a:r>
              <a:rPr lang="en-US" sz="3000" dirty="0">
                <a:latin typeface="Arial" panose="020B0604020202020204" pitchFamily="34" charset="0"/>
                <a:cs typeface="Arial" panose="020B0604020202020204" pitchFamily="34" charset="0"/>
              </a:rPr>
              <a:t>Learning Outcomes</a:t>
            </a:r>
            <a:endParaRPr lang="en-US" sz="3000" dirty="0" smtClean="0">
              <a:latin typeface="Arial" panose="020B0604020202020204" pitchFamily="34" charset="0"/>
              <a:cs typeface="Arial" panose="020B0604020202020204" pitchFamily="34" charset="0"/>
            </a:endParaRPr>
          </a:p>
          <a:p>
            <a:pPr marL="514350" lvl="0" indent="-514350">
              <a:buFont typeface="+mj-lt"/>
              <a:buAutoNum type="arabicPeriod"/>
            </a:pPr>
            <a:r>
              <a:rPr lang="en-US" sz="3200" dirty="0" smtClean="0">
                <a:latin typeface="Arial" panose="020B0604020202020204" pitchFamily="34" charset="0"/>
                <a:cs typeface="Arial" panose="020B0604020202020204" pitchFamily="34" charset="0"/>
              </a:rPr>
              <a:t>ACTIVITY </a:t>
            </a:r>
            <a:endParaRPr lang="en-US" dirty="0" smtClean="0">
              <a:latin typeface="Arial" panose="020B0604020202020204" pitchFamily="34" charset="0"/>
              <a:cs typeface="Arial" panose="020B0604020202020204" pitchFamily="34" charset="0"/>
            </a:endParaRPr>
          </a:p>
        </p:txBody>
      </p:sp>
      <p:sp>
        <p:nvSpPr>
          <p:cNvPr id="13" name="Title 12"/>
          <p:cNvSpPr>
            <a:spLocks noGrp="1"/>
          </p:cNvSpPr>
          <p:nvPr>
            <p:ph type="title"/>
          </p:nvPr>
        </p:nvSpPr>
        <p:spPr/>
        <p:txBody>
          <a:bodyPr>
            <a:normAutofit/>
          </a:bodyPr>
          <a:lstStyle/>
          <a:p>
            <a:r>
              <a:rPr lang="en-US" sz="3600" dirty="0" smtClean="0">
                <a:latin typeface="Arial" panose="020B0604020202020204" pitchFamily="34" charset="0"/>
                <a:cs typeface="Arial" panose="020B0604020202020204" pitchFamily="34" charset="0"/>
              </a:rPr>
              <a:t>Today’s Passage </a:t>
            </a:r>
            <a:r>
              <a:rPr lang="en-US" sz="3600" i="1" dirty="0" smtClean="0">
                <a:latin typeface="Arial" panose="020B0604020202020204" pitchFamily="34" charset="0"/>
                <a:cs typeface="Arial" panose="020B0604020202020204" pitchFamily="34" charset="0"/>
              </a:rPr>
              <a:t>through</a:t>
            </a:r>
            <a:r>
              <a:rPr lang="en-US" sz="3600" dirty="0" smtClean="0">
                <a:latin typeface="Arial" panose="020B0604020202020204" pitchFamily="34" charset="0"/>
                <a:cs typeface="Arial" panose="020B0604020202020204" pitchFamily="34" charset="0"/>
              </a:rPr>
              <a:t> Theory </a:t>
            </a:r>
            <a:r>
              <a:rPr lang="en-US" sz="3600" i="1" dirty="0" smtClean="0">
                <a:latin typeface="Arial" panose="020B0604020202020204" pitchFamily="34" charset="0"/>
                <a:cs typeface="Arial" panose="020B0604020202020204" pitchFamily="34" charset="0"/>
              </a:rPr>
              <a:t>to</a:t>
            </a:r>
            <a:r>
              <a:rPr lang="en-US" sz="3600" dirty="0" smtClean="0">
                <a:latin typeface="Arial" panose="020B0604020202020204" pitchFamily="34" charset="0"/>
                <a:cs typeface="Arial" panose="020B0604020202020204" pitchFamily="34" charset="0"/>
              </a:rPr>
              <a:t> Praxis</a:t>
            </a:r>
            <a:endParaRPr lang="en-US" sz="3600" dirty="0">
              <a:latin typeface="Arial" panose="020B0604020202020204" pitchFamily="34" charset="0"/>
              <a:cs typeface="Arial" panose="020B0604020202020204" pitchFamily="34" charset="0"/>
            </a:endParaRPr>
          </a:p>
        </p:txBody>
      </p:sp>
      <p:sp>
        <p:nvSpPr>
          <p:cNvPr id="4" name="TextBox 3"/>
          <p:cNvSpPr txBox="1"/>
          <p:nvPr/>
        </p:nvSpPr>
        <p:spPr>
          <a:xfrm>
            <a:off x="9371012" y="468125"/>
            <a:ext cx="2286000" cy="523220"/>
          </a:xfrm>
          <a:prstGeom prst="rect">
            <a:avLst/>
          </a:prstGeom>
          <a:noFill/>
          <a:ln>
            <a:noFill/>
          </a:ln>
        </p:spPr>
        <p:txBody>
          <a:bodyPr wrap="square" rtlCol="0" anchor="ctr" anchorCtr="1">
            <a:spAutoFit/>
          </a:bodyPr>
          <a:lstStyle/>
          <a:p>
            <a:r>
              <a:rPr lang="en-US" sz="2800" b="1" dirty="0">
                <a:latin typeface="Arial" panose="020B0604020202020204" pitchFamily="34" charset="0"/>
                <a:cs typeface="Arial" panose="020B0604020202020204" pitchFamily="34" charset="0"/>
              </a:rPr>
              <a:t>#</a:t>
            </a:r>
            <a:r>
              <a:rPr lang="en-US" sz="2800" b="1" dirty="0" smtClean="0">
                <a:latin typeface="Arial" panose="020B0604020202020204" pitchFamily="34" charset="0"/>
                <a:cs typeface="Arial" panose="020B0604020202020204" pitchFamily="34" charset="0"/>
              </a:rPr>
              <a:t>LVPALA</a:t>
            </a:r>
          </a:p>
        </p:txBody>
      </p:sp>
    </p:spTree>
    <p:extLst>
      <p:ext uri="{BB962C8B-B14F-4D97-AF65-F5344CB8AC3E}">
        <p14:creationId xmlns:p14="http://schemas.microsoft.com/office/powerpoint/2010/main" val="6859963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p:txBody>
          <a:bodyPr>
            <a:normAutofit/>
          </a:bodyPr>
          <a:lstStyle/>
          <a:p>
            <a:pPr marL="0" lvl="0" indent="0">
              <a:buNone/>
            </a:pPr>
            <a:endParaRPr lang="en-US" dirty="0" smtClean="0">
              <a:latin typeface="Arial" panose="020B0604020202020204" pitchFamily="34" charset="0"/>
              <a:cs typeface="Arial" panose="020B0604020202020204" pitchFamily="34" charset="0"/>
            </a:endParaRPr>
          </a:p>
          <a:p>
            <a:r>
              <a:rPr lang="en-US" sz="3200" dirty="0" smtClean="0">
                <a:latin typeface="Arial" panose="020B0604020202020204" pitchFamily="34" charset="0"/>
                <a:cs typeface="Arial" panose="020B0604020202020204" pitchFamily="34" charset="0"/>
              </a:rPr>
              <a:t>Threshold Concept Theory (“TC theory”)</a:t>
            </a:r>
          </a:p>
          <a:p>
            <a:r>
              <a:rPr lang="en-US" sz="3200" dirty="0" smtClean="0">
                <a:latin typeface="Arial" panose="020B0604020202020204" pitchFamily="34" charset="0"/>
                <a:cs typeface="Arial" panose="020B0604020202020204" pitchFamily="34" charset="0"/>
              </a:rPr>
              <a:t>Understanding By Design (</a:t>
            </a:r>
            <a:r>
              <a:rPr lang="en-US" sz="3200" dirty="0" err="1" smtClean="0">
                <a:latin typeface="Arial" panose="020B0604020202020204" pitchFamily="34" charset="0"/>
                <a:cs typeface="Arial" panose="020B0604020202020204" pitchFamily="34" charset="0"/>
              </a:rPr>
              <a:t>UbD</a:t>
            </a:r>
            <a:r>
              <a:rPr lang="en-US" sz="3200" dirty="0" smtClean="0">
                <a:latin typeface="Arial" panose="020B0604020202020204" pitchFamily="34" charset="0"/>
                <a:cs typeface="Arial" panose="020B0604020202020204" pitchFamily="34" charset="0"/>
              </a:rPr>
              <a:t>, “backward design”)</a:t>
            </a:r>
          </a:p>
          <a:p>
            <a:r>
              <a:rPr lang="en-US" sz="3200" dirty="0" err="1" smtClean="0">
                <a:latin typeface="Arial" panose="020B0604020202020204" pitchFamily="34" charset="0"/>
                <a:cs typeface="Arial" panose="020B0604020202020204" pitchFamily="34" charset="0"/>
              </a:rPr>
              <a:t>Metaliteracy</a:t>
            </a:r>
            <a:endParaRPr lang="en-US" sz="3200" dirty="0" smtClean="0">
              <a:latin typeface="Arial" panose="020B0604020202020204" pitchFamily="34" charset="0"/>
              <a:cs typeface="Arial" panose="020B0604020202020204" pitchFamily="34" charset="0"/>
            </a:endParaRPr>
          </a:p>
          <a:p>
            <a:r>
              <a:rPr lang="en-US" sz="3200" dirty="0" smtClean="0">
                <a:latin typeface="Arial" panose="020B0604020202020204" pitchFamily="34" charset="0"/>
                <a:cs typeface="Arial" panose="020B0604020202020204" pitchFamily="34" charset="0"/>
              </a:rPr>
              <a:t>Critical Information Literacy (“</a:t>
            </a:r>
            <a:r>
              <a:rPr lang="en-US" sz="3200" dirty="0" err="1" smtClean="0">
                <a:latin typeface="Arial" panose="020B0604020202020204" pitchFamily="34" charset="0"/>
                <a:cs typeface="Arial" panose="020B0604020202020204" pitchFamily="34" charset="0"/>
              </a:rPr>
              <a:t>crit</a:t>
            </a:r>
            <a:r>
              <a:rPr lang="en-US" sz="3200" dirty="0" smtClean="0">
                <a:latin typeface="Arial" panose="020B0604020202020204" pitchFamily="34" charset="0"/>
                <a:cs typeface="Arial" panose="020B0604020202020204" pitchFamily="34" charset="0"/>
              </a:rPr>
              <a:t> IL”, #</a:t>
            </a:r>
            <a:r>
              <a:rPr lang="en-US" sz="3200" dirty="0" err="1" smtClean="0">
                <a:latin typeface="Arial" panose="020B0604020202020204" pitchFamily="34" charset="0"/>
                <a:cs typeface="Arial" panose="020B0604020202020204" pitchFamily="34" charset="0"/>
              </a:rPr>
              <a:t>critlib</a:t>
            </a:r>
            <a:r>
              <a:rPr lang="en-US" sz="3200" dirty="0" smtClean="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p:txBody>
      </p:sp>
      <p:sp>
        <p:nvSpPr>
          <p:cNvPr id="13" name="Title 12"/>
          <p:cNvSpPr>
            <a:spLocks noGrp="1"/>
          </p:cNvSpPr>
          <p:nvPr>
            <p:ph type="title"/>
          </p:nvPr>
        </p:nvSpPr>
        <p:spPr>
          <a:xfrm>
            <a:off x="1522414" y="533400"/>
            <a:ext cx="10058398" cy="1143000"/>
          </a:xfrm>
        </p:spPr>
        <p:txBody>
          <a:bodyPr>
            <a:normAutofit/>
          </a:bodyPr>
          <a:lstStyle/>
          <a:p>
            <a:r>
              <a:rPr lang="en-US" sz="3600" dirty="0" smtClean="0">
                <a:latin typeface="Arial" panose="020B0604020202020204" pitchFamily="34" charset="0"/>
                <a:cs typeface="Arial" panose="020B0604020202020204" pitchFamily="34" charset="0"/>
              </a:rPr>
              <a:t>Theoretical Approaches to the Framework</a:t>
            </a:r>
            <a:endParaRPr lang="en-US" sz="3600" dirty="0">
              <a:latin typeface="Arial" panose="020B0604020202020204" pitchFamily="34" charset="0"/>
              <a:cs typeface="Arial" panose="020B0604020202020204" pitchFamily="34" charset="0"/>
            </a:endParaRPr>
          </a:p>
        </p:txBody>
      </p:sp>
      <p:sp>
        <p:nvSpPr>
          <p:cNvPr id="4" name="TextBox 3"/>
          <p:cNvSpPr txBox="1"/>
          <p:nvPr/>
        </p:nvSpPr>
        <p:spPr>
          <a:xfrm>
            <a:off x="9371012" y="468125"/>
            <a:ext cx="2286000" cy="523220"/>
          </a:xfrm>
          <a:prstGeom prst="rect">
            <a:avLst/>
          </a:prstGeom>
          <a:noFill/>
          <a:ln>
            <a:noFill/>
          </a:ln>
        </p:spPr>
        <p:txBody>
          <a:bodyPr wrap="square" rtlCol="0" anchor="ctr" anchorCtr="1">
            <a:spAutoFit/>
          </a:bodyPr>
          <a:lstStyle/>
          <a:p>
            <a:r>
              <a:rPr lang="en-US" sz="2800" b="1" dirty="0">
                <a:latin typeface="Arial" panose="020B0604020202020204" pitchFamily="34" charset="0"/>
                <a:cs typeface="Arial" panose="020B0604020202020204" pitchFamily="34" charset="0"/>
              </a:rPr>
              <a:t>#</a:t>
            </a:r>
            <a:r>
              <a:rPr lang="en-US" sz="2800" b="1" dirty="0" smtClean="0">
                <a:latin typeface="Arial" panose="020B0604020202020204" pitchFamily="34" charset="0"/>
                <a:cs typeface="Arial" panose="020B0604020202020204" pitchFamily="34" charset="0"/>
              </a:rPr>
              <a:t>LVPALA</a:t>
            </a:r>
          </a:p>
        </p:txBody>
      </p:sp>
    </p:spTree>
    <p:extLst>
      <p:ext uri="{BB962C8B-B14F-4D97-AF65-F5344CB8AC3E}">
        <p14:creationId xmlns:p14="http://schemas.microsoft.com/office/powerpoint/2010/main" val="2989144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522414" y="1600200"/>
            <a:ext cx="9601200" cy="4724400"/>
          </a:xfrm>
        </p:spPr>
        <p:txBody>
          <a:bodyPr>
            <a:normAutofit fontScale="92500" lnSpcReduction="20000"/>
          </a:bodyPr>
          <a:lstStyle/>
          <a:p>
            <a:pPr marL="0" lvl="0" indent="0">
              <a:buNone/>
            </a:pPr>
            <a:endParaRPr lang="en-US" dirty="0" smtClean="0">
              <a:latin typeface="Arial" panose="020B0604020202020204" pitchFamily="34" charset="0"/>
              <a:cs typeface="Arial" panose="020B0604020202020204" pitchFamily="34" charset="0"/>
            </a:endParaRPr>
          </a:p>
          <a:p>
            <a:pPr>
              <a:lnSpc>
                <a:spcPct val="100000"/>
              </a:lnSpc>
            </a:pPr>
            <a:r>
              <a:rPr lang="en-US" sz="3200" dirty="0" smtClean="0">
                <a:latin typeface="Arial" panose="020B0604020202020204" pitchFamily="34" charset="0"/>
                <a:cs typeface="Arial" panose="020B0604020202020204" pitchFamily="34" charset="0"/>
              </a:rPr>
              <a:t>Meyer &amp; Land (</a:t>
            </a:r>
            <a:r>
              <a:rPr lang="en-US" sz="3200" dirty="0" smtClean="0">
                <a:latin typeface="Arial" panose="020B0604020202020204" pitchFamily="34" charset="0"/>
                <a:cs typeface="Arial" panose="020B0604020202020204" pitchFamily="34" charset="0"/>
                <a:hlinkClick r:id="rId3"/>
              </a:rPr>
              <a:t>2003</a:t>
            </a:r>
            <a:r>
              <a:rPr lang="en-US" sz="3200" dirty="0" smtClean="0">
                <a:latin typeface="Arial" panose="020B0604020202020204" pitchFamily="34" charset="0"/>
                <a:cs typeface="Arial" panose="020B0604020202020204" pitchFamily="34" charset="0"/>
              </a:rPr>
              <a:t>); </a:t>
            </a:r>
            <a:r>
              <a:rPr lang="en-US" sz="3200" dirty="0" err="1" smtClean="0">
                <a:latin typeface="Arial" panose="020B0604020202020204" pitchFamily="34" charset="0"/>
                <a:cs typeface="Arial" panose="020B0604020202020204" pitchFamily="34" charset="0"/>
              </a:rPr>
              <a:t>Brunetti</a:t>
            </a:r>
            <a:r>
              <a:rPr lang="en-US" sz="3200" dirty="0" smtClean="0">
                <a:latin typeface="Arial" panose="020B0604020202020204" pitchFamily="34" charset="0"/>
                <a:cs typeface="Arial" panose="020B0604020202020204" pitchFamily="34" charset="0"/>
              </a:rPr>
              <a:t>, Hofer, &amp; Townsend (</a:t>
            </a:r>
            <a:r>
              <a:rPr lang="en-US" sz="3200" dirty="0" smtClean="0">
                <a:latin typeface="Arial" panose="020B0604020202020204" pitchFamily="34" charset="0"/>
                <a:cs typeface="Arial" panose="020B0604020202020204" pitchFamily="34" charset="0"/>
                <a:hlinkClick r:id="rId4"/>
              </a:rPr>
              <a:t>2015</a:t>
            </a:r>
            <a:r>
              <a:rPr lang="en-US" sz="3200" dirty="0" smtClean="0">
                <a:latin typeface="Arial" panose="020B0604020202020204" pitchFamily="34" charset="0"/>
                <a:cs typeface="Arial" panose="020B0604020202020204" pitchFamily="34" charset="0"/>
              </a:rPr>
              <a:t>)</a:t>
            </a:r>
          </a:p>
          <a:p>
            <a:pPr>
              <a:lnSpc>
                <a:spcPct val="100000"/>
              </a:lnSpc>
            </a:pPr>
            <a:r>
              <a:rPr lang="en-US" sz="3200" dirty="0" smtClean="0">
                <a:latin typeface="Arial" panose="020B0604020202020204" pitchFamily="34" charset="0"/>
                <a:cs typeface="Arial" panose="020B0604020202020204" pitchFamily="34" charset="0"/>
              </a:rPr>
              <a:t>“core ideas and processes that define the ways of thinking and practicing for a discipline” (Townsend, </a:t>
            </a:r>
            <a:r>
              <a:rPr lang="en-US" sz="3200" dirty="0" err="1" smtClean="0">
                <a:latin typeface="Arial" panose="020B0604020202020204" pitchFamily="34" charset="0"/>
                <a:cs typeface="Arial" panose="020B0604020202020204" pitchFamily="34" charset="0"/>
              </a:rPr>
              <a:t>Brunetti</a:t>
            </a:r>
            <a:r>
              <a:rPr lang="en-US" sz="3200" dirty="0" smtClean="0">
                <a:latin typeface="Arial" panose="020B0604020202020204" pitchFamily="34" charset="0"/>
                <a:cs typeface="Arial" panose="020B0604020202020204" pitchFamily="34" charset="0"/>
              </a:rPr>
              <a:t>, &amp; Hofer, </a:t>
            </a:r>
            <a:r>
              <a:rPr lang="en-US" sz="3200" dirty="0" smtClean="0">
                <a:latin typeface="Arial" panose="020B0604020202020204" pitchFamily="34" charset="0"/>
                <a:cs typeface="Arial" panose="020B0604020202020204" pitchFamily="34" charset="0"/>
                <a:hlinkClick r:id="rId5"/>
              </a:rPr>
              <a:t>2011</a:t>
            </a:r>
            <a:r>
              <a:rPr lang="en-US" sz="3200" dirty="0" smtClean="0">
                <a:latin typeface="Arial" panose="020B0604020202020204" pitchFamily="34" charset="0"/>
                <a:cs typeface="Arial" panose="020B0604020202020204" pitchFamily="34" charset="0"/>
              </a:rPr>
              <a:t>)</a:t>
            </a:r>
            <a:endParaRPr lang="en-US" sz="3000" dirty="0" smtClean="0">
              <a:latin typeface="Arial" panose="020B0604020202020204" pitchFamily="34" charset="0"/>
              <a:cs typeface="Arial" panose="020B0604020202020204" pitchFamily="34" charset="0"/>
            </a:endParaRPr>
          </a:p>
          <a:p>
            <a:pPr>
              <a:lnSpc>
                <a:spcPct val="100000"/>
              </a:lnSpc>
            </a:pPr>
            <a:r>
              <a:rPr lang="en-US" sz="3200" dirty="0" smtClean="0">
                <a:latin typeface="Arial" panose="020B0604020202020204" pitchFamily="34" charset="0"/>
                <a:cs typeface="Arial" panose="020B0604020202020204" pitchFamily="34" charset="0"/>
              </a:rPr>
              <a:t>thresholds, </a:t>
            </a:r>
            <a:r>
              <a:rPr lang="en-US" sz="3200" dirty="0" err="1" smtClean="0">
                <a:latin typeface="Arial" panose="020B0604020202020204" pitchFamily="34" charset="0"/>
                <a:cs typeface="Arial" panose="020B0604020202020204" pitchFamily="34" charset="0"/>
              </a:rPr>
              <a:t>liminality</a:t>
            </a:r>
            <a:r>
              <a:rPr lang="en-US" sz="3200" dirty="0" smtClean="0">
                <a:latin typeface="Arial" panose="020B0604020202020204" pitchFamily="34" charset="0"/>
                <a:cs typeface="Arial" panose="020B0604020202020204" pitchFamily="34" charset="0"/>
              </a:rPr>
              <a:t>, stuck places, “ah ha” lightbulb moments</a:t>
            </a:r>
          </a:p>
          <a:p>
            <a:pPr>
              <a:lnSpc>
                <a:spcPct val="100000"/>
              </a:lnSpc>
            </a:pPr>
            <a:r>
              <a:rPr lang="en-US" sz="3200" dirty="0" smtClean="0">
                <a:latin typeface="Arial" panose="020B0604020202020204" pitchFamily="34" charset="0"/>
                <a:cs typeface="Arial" panose="020B0604020202020204" pitchFamily="34" charset="0"/>
              </a:rPr>
              <a:t>Examples in practice: Miller (</a:t>
            </a:r>
            <a:r>
              <a:rPr lang="en-US" sz="3200" dirty="0" smtClean="0">
                <a:latin typeface="Arial" panose="020B0604020202020204" pitchFamily="34" charset="0"/>
                <a:cs typeface="Arial" panose="020B0604020202020204" pitchFamily="34" charset="0"/>
                <a:hlinkClick r:id="rId6"/>
              </a:rPr>
              <a:t>2015</a:t>
            </a:r>
            <a:r>
              <a:rPr lang="en-US" sz="3200" dirty="0" smtClean="0">
                <a:latin typeface="Arial" panose="020B0604020202020204" pitchFamily="34" charset="0"/>
                <a:cs typeface="Arial" panose="020B0604020202020204" pitchFamily="34" charset="0"/>
              </a:rPr>
              <a:t>)</a:t>
            </a:r>
            <a:r>
              <a:rPr lang="en-US" sz="3200" dirty="0">
                <a:latin typeface="Arial" panose="020B0604020202020204" pitchFamily="34" charset="0"/>
                <a:cs typeface="Arial" panose="020B0604020202020204" pitchFamily="34" charset="0"/>
              </a:rPr>
              <a:t>;</a:t>
            </a:r>
            <a:r>
              <a:rPr lang="en-US" sz="3200" dirty="0" smtClean="0">
                <a:latin typeface="Arial" panose="020B0604020202020204" pitchFamily="34" charset="0"/>
                <a:cs typeface="Arial" panose="020B0604020202020204" pitchFamily="34" charset="0"/>
              </a:rPr>
              <a:t> Goodman, </a:t>
            </a:r>
            <a:r>
              <a:rPr lang="en-US" sz="3200" dirty="0" err="1" smtClean="0">
                <a:latin typeface="Arial" panose="020B0604020202020204" pitchFamily="34" charset="0"/>
                <a:cs typeface="Arial" panose="020B0604020202020204" pitchFamily="34" charset="0"/>
              </a:rPr>
              <a:t>Godbey</a:t>
            </a:r>
            <a:r>
              <a:rPr lang="en-US" sz="3200" dirty="0" smtClean="0">
                <a:latin typeface="Arial" panose="020B0604020202020204" pitchFamily="34" charset="0"/>
                <a:cs typeface="Arial" panose="020B0604020202020204" pitchFamily="34" charset="0"/>
              </a:rPr>
              <a:t>, &amp; </a:t>
            </a:r>
            <a:r>
              <a:rPr lang="en-US" sz="3200" dirty="0" err="1" smtClean="0">
                <a:latin typeface="Arial" panose="020B0604020202020204" pitchFamily="34" charset="0"/>
                <a:cs typeface="Arial" panose="020B0604020202020204" pitchFamily="34" charset="0"/>
              </a:rPr>
              <a:t>Wainscott</a:t>
            </a:r>
            <a:r>
              <a:rPr lang="en-US" sz="3200" dirty="0" smtClean="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hlinkClick r:id="rId7"/>
              </a:rPr>
              <a:t>2015</a:t>
            </a:r>
            <a:r>
              <a:rPr lang="en-US" sz="3200" dirty="0" smtClean="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p:txBody>
      </p:sp>
      <p:sp>
        <p:nvSpPr>
          <p:cNvPr id="13" name="Title 12"/>
          <p:cNvSpPr>
            <a:spLocks noGrp="1"/>
          </p:cNvSpPr>
          <p:nvPr>
            <p:ph type="title"/>
          </p:nvPr>
        </p:nvSpPr>
        <p:spPr>
          <a:xfrm>
            <a:off x="1522414" y="533400"/>
            <a:ext cx="10058398" cy="1143000"/>
          </a:xfrm>
        </p:spPr>
        <p:txBody>
          <a:bodyPr>
            <a:normAutofit/>
          </a:bodyPr>
          <a:lstStyle/>
          <a:p>
            <a:r>
              <a:rPr lang="en-US" sz="3600" dirty="0" smtClean="0">
                <a:latin typeface="Arial" panose="020B0604020202020204" pitchFamily="34" charset="0"/>
                <a:cs typeface="Arial" panose="020B0604020202020204" pitchFamily="34" charset="0"/>
              </a:rPr>
              <a:t>Threshold Concept Theory</a:t>
            </a:r>
            <a:endParaRPr lang="en-US" sz="3600" dirty="0">
              <a:latin typeface="Arial" panose="020B0604020202020204" pitchFamily="34" charset="0"/>
              <a:cs typeface="Arial" panose="020B0604020202020204" pitchFamily="34" charset="0"/>
            </a:endParaRPr>
          </a:p>
        </p:txBody>
      </p:sp>
      <p:sp>
        <p:nvSpPr>
          <p:cNvPr id="4" name="TextBox 3"/>
          <p:cNvSpPr txBox="1"/>
          <p:nvPr/>
        </p:nvSpPr>
        <p:spPr>
          <a:xfrm>
            <a:off x="9371012" y="468125"/>
            <a:ext cx="2286000" cy="523220"/>
          </a:xfrm>
          <a:prstGeom prst="rect">
            <a:avLst/>
          </a:prstGeom>
          <a:noFill/>
          <a:ln>
            <a:noFill/>
          </a:ln>
        </p:spPr>
        <p:txBody>
          <a:bodyPr wrap="square" rtlCol="0" anchor="ctr" anchorCtr="1">
            <a:spAutoFit/>
          </a:bodyPr>
          <a:lstStyle/>
          <a:p>
            <a:r>
              <a:rPr lang="en-US" sz="2800" b="1" dirty="0">
                <a:latin typeface="Arial" panose="020B0604020202020204" pitchFamily="34" charset="0"/>
                <a:cs typeface="Arial" panose="020B0604020202020204" pitchFamily="34" charset="0"/>
              </a:rPr>
              <a:t>#</a:t>
            </a:r>
            <a:r>
              <a:rPr lang="en-US" sz="2800" b="1" dirty="0" smtClean="0">
                <a:latin typeface="Arial" panose="020B0604020202020204" pitchFamily="34" charset="0"/>
                <a:cs typeface="Arial" panose="020B0604020202020204" pitchFamily="34" charset="0"/>
              </a:rPr>
              <a:t>LVPALA</a:t>
            </a:r>
          </a:p>
        </p:txBody>
      </p:sp>
    </p:spTree>
    <p:extLst>
      <p:ext uri="{BB962C8B-B14F-4D97-AF65-F5344CB8AC3E}">
        <p14:creationId xmlns:p14="http://schemas.microsoft.com/office/powerpoint/2010/main" val="35273524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522414" y="1524000"/>
            <a:ext cx="9601200" cy="4724400"/>
          </a:xfrm>
        </p:spPr>
        <p:txBody>
          <a:bodyPr>
            <a:normAutofit/>
          </a:bodyPr>
          <a:lstStyle/>
          <a:p>
            <a:pPr marL="0" lvl="0" indent="0">
              <a:buNone/>
            </a:pPr>
            <a:endParaRPr lang="en-US" dirty="0" smtClean="0">
              <a:latin typeface="Arial" panose="020B0604020202020204" pitchFamily="34" charset="0"/>
              <a:cs typeface="Arial" panose="020B0604020202020204" pitchFamily="34" charset="0"/>
            </a:endParaRPr>
          </a:p>
          <a:p>
            <a:r>
              <a:rPr lang="en-US" sz="3000" dirty="0" smtClean="0">
                <a:latin typeface="Arial" panose="020B0604020202020204" pitchFamily="34" charset="0"/>
                <a:cs typeface="Arial" panose="020B0604020202020204" pitchFamily="34" charset="0"/>
              </a:rPr>
              <a:t>Wiggins &amp; </a:t>
            </a:r>
            <a:r>
              <a:rPr lang="en-US" sz="3000" dirty="0" err="1" smtClean="0">
                <a:latin typeface="Arial" panose="020B0604020202020204" pitchFamily="34" charset="0"/>
                <a:cs typeface="Arial" panose="020B0604020202020204" pitchFamily="34" charset="0"/>
              </a:rPr>
              <a:t>McTighe</a:t>
            </a:r>
            <a:r>
              <a:rPr lang="en-US" sz="3000" dirty="0" smtClean="0">
                <a:latin typeface="Arial" panose="020B0604020202020204" pitchFamily="34" charset="0"/>
                <a:cs typeface="Arial" panose="020B0604020202020204" pitchFamily="34" charset="0"/>
              </a:rPr>
              <a:t> (</a:t>
            </a:r>
            <a:r>
              <a:rPr lang="en-US" sz="3000" dirty="0" smtClean="0">
                <a:latin typeface="Arial" panose="020B0604020202020204" pitchFamily="34" charset="0"/>
                <a:cs typeface="Arial" panose="020B0604020202020204" pitchFamily="34" charset="0"/>
                <a:hlinkClick r:id="rId3"/>
              </a:rPr>
              <a:t>2005</a:t>
            </a:r>
            <a:r>
              <a:rPr lang="en-US" sz="3000" dirty="0" smtClean="0">
                <a:latin typeface="Arial" panose="020B0604020202020204" pitchFamily="34" charset="0"/>
                <a:cs typeface="Arial" panose="020B0604020202020204" pitchFamily="34" charset="0"/>
              </a:rPr>
              <a:t>)</a:t>
            </a:r>
          </a:p>
          <a:p>
            <a:r>
              <a:rPr lang="en-US" sz="3000" dirty="0" smtClean="0">
                <a:latin typeface="Arial" panose="020B0604020202020204" pitchFamily="34" charset="0"/>
                <a:cs typeface="Arial" panose="020B0604020202020204" pitchFamily="34" charset="0"/>
              </a:rPr>
              <a:t>“How do we make it more likely—by our design—that more students really understand what they are asked to learn?” (Wiggins &amp; </a:t>
            </a:r>
            <a:r>
              <a:rPr lang="en-US" sz="3000" dirty="0" err="1" smtClean="0">
                <a:latin typeface="Arial" panose="020B0604020202020204" pitchFamily="34" charset="0"/>
                <a:cs typeface="Arial" panose="020B0604020202020204" pitchFamily="34" charset="0"/>
              </a:rPr>
              <a:t>McTighe</a:t>
            </a:r>
            <a:r>
              <a:rPr lang="en-US" sz="3000" dirty="0" smtClean="0">
                <a:latin typeface="Arial" panose="020B0604020202020204" pitchFamily="34" charset="0"/>
                <a:cs typeface="Arial" panose="020B0604020202020204" pitchFamily="34" charset="0"/>
              </a:rPr>
              <a:t>, </a:t>
            </a:r>
            <a:r>
              <a:rPr lang="en-US" sz="3000" dirty="0">
                <a:latin typeface="Arial" panose="020B0604020202020204" pitchFamily="34" charset="0"/>
                <a:cs typeface="Arial" panose="020B0604020202020204" pitchFamily="34" charset="0"/>
                <a:hlinkClick r:id="rId3"/>
              </a:rPr>
              <a:t>2005</a:t>
            </a:r>
            <a:r>
              <a:rPr lang="en-US" sz="3000" dirty="0" smtClean="0">
                <a:latin typeface="Arial" panose="020B0604020202020204" pitchFamily="34" charset="0"/>
                <a:cs typeface="Arial" panose="020B0604020202020204" pitchFamily="34" charset="0"/>
              </a:rPr>
              <a:t>)</a:t>
            </a:r>
          </a:p>
          <a:p>
            <a:r>
              <a:rPr lang="en-US" sz="3000" dirty="0" smtClean="0">
                <a:latin typeface="Arial" panose="020B0604020202020204" pitchFamily="34" charset="0"/>
                <a:cs typeface="Arial" panose="020B0604020202020204" pitchFamily="34" charset="0"/>
              </a:rPr>
              <a:t>backward design, spiral curriculum, big ideas + enduring understandings</a:t>
            </a:r>
          </a:p>
          <a:p>
            <a:r>
              <a:rPr lang="en-US" sz="3000" dirty="0" smtClean="0">
                <a:latin typeface="Arial" panose="020B0604020202020204" pitchFamily="34" charset="0"/>
                <a:cs typeface="Arial" panose="020B0604020202020204" pitchFamily="34" charset="0"/>
              </a:rPr>
              <a:t>Examples in practice: </a:t>
            </a:r>
            <a:r>
              <a:rPr lang="en-US" sz="3000" dirty="0" err="1" smtClean="0">
                <a:latin typeface="Arial" panose="020B0604020202020204" pitchFamily="34" charset="0"/>
                <a:cs typeface="Arial" panose="020B0604020202020204" pitchFamily="34" charset="0"/>
              </a:rPr>
              <a:t>Pagowsky</a:t>
            </a:r>
            <a:r>
              <a:rPr lang="en-US" sz="3000" dirty="0" smtClean="0">
                <a:latin typeface="Arial" panose="020B0604020202020204" pitchFamily="34" charset="0"/>
                <a:cs typeface="Arial" panose="020B0604020202020204" pitchFamily="34" charset="0"/>
              </a:rPr>
              <a:t> (</a:t>
            </a:r>
            <a:r>
              <a:rPr lang="en-US" sz="3000" dirty="0" smtClean="0">
                <a:latin typeface="Arial" panose="020B0604020202020204" pitchFamily="34" charset="0"/>
                <a:cs typeface="Arial" panose="020B0604020202020204" pitchFamily="34" charset="0"/>
                <a:hlinkClick r:id="rId4"/>
              </a:rPr>
              <a:t>2014</a:t>
            </a:r>
            <a:r>
              <a:rPr lang="en-US" sz="3000" dirty="0" smtClean="0">
                <a:latin typeface="Arial" panose="020B0604020202020204" pitchFamily="34" charset="0"/>
                <a:cs typeface="Arial" panose="020B0604020202020204" pitchFamily="34" charset="0"/>
              </a:rPr>
              <a:t>); </a:t>
            </a:r>
            <a:r>
              <a:rPr lang="en-US" sz="3000" dirty="0" err="1" smtClean="0">
                <a:latin typeface="Arial" panose="020B0604020202020204" pitchFamily="34" charset="0"/>
                <a:cs typeface="Arial" panose="020B0604020202020204" pitchFamily="34" charset="0"/>
              </a:rPr>
              <a:t>Houtman</a:t>
            </a:r>
            <a:r>
              <a:rPr lang="en-US" sz="3000" dirty="0" smtClean="0">
                <a:latin typeface="Arial" panose="020B0604020202020204" pitchFamily="34" charset="0"/>
                <a:cs typeface="Arial" panose="020B0604020202020204" pitchFamily="34" charset="0"/>
              </a:rPr>
              <a:t> (</a:t>
            </a:r>
            <a:r>
              <a:rPr lang="en-US" sz="3000" dirty="0" smtClean="0">
                <a:latin typeface="Arial" panose="020B0604020202020204" pitchFamily="34" charset="0"/>
                <a:cs typeface="Arial" panose="020B0604020202020204" pitchFamily="34" charset="0"/>
                <a:hlinkClick r:id="rId5"/>
              </a:rPr>
              <a:t>2015</a:t>
            </a:r>
            <a:r>
              <a:rPr lang="en-US" sz="3000" dirty="0" smtClean="0">
                <a:latin typeface="Arial" panose="020B0604020202020204" pitchFamily="34" charset="0"/>
                <a:cs typeface="Arial" panose="020B0604020202020204" pitchFamily="34" charset="0"/>
              </a:rPr>
              <a:t>) </a:t>
            </a:r>
          </a:p>
        </p:txBody>
      </p:sp>
      <p:sp>
        <p:nvSpPr>
          <p:cNvPr id="13" name="Title 12"/>
          <p:cNvSpPr>
            <a:spLocks noGrp="1"/>
          </p:cNvSpPr>
          <p:nvPr>
            <p:ph type="title"/>
          </p:nvPr>
        </p:nvSpPr>
        <p:spPr>
          <a:xfrm>
            <a:off x="1522414" y="533400"/>
            <a:ext cx="10058398" cy="1143000"/>
          </a:xfrm>
        </p:spPr>
        <p:txBody>
          <a:bodyPr>
            <a:normAutofit/>
          </a:bodyPr>
          <a:lstStyle/>
          <a:p>
            <a:r>
              <a:rPr lang="en-US" sz="3600" dirty="0" smtClean="0">
                <a:latin typeface="Arial" panose="020B0604020202020204" pitchFamily="34" charset="0"/>
                <a:cs typeface="Arial" panose="020B0604020202020204" pitchFamily="34" charset="0"/>
              </a:rPr>
              <a:t>Understanding </a:t>
            </a:r>
            <a:r>
              <a:rPr lang="en-US" sz="3600" dirty="0">
                <a:latin typeface="Arial" panose="020B0604020202020204" pitchFamily="34" charset="0"/>
                <a:cs typeface="Arial" panose="020B0604020202020204" pitchFamily="34" charset="0"/>
              </a:rPr>
              <a:t>b</a:t>
            </a:r>
            <a:r>
              <a:rPr lang="en-US" sz="3600" dirty="0" smtClean="0">
                <a:latin typeface="Arial" panose="020B0604020202020204" pitchFamily="34" charset="0"/>
                <a:cs typeface="Arial" panose="020B0604020202020204" pitchFamily="34" charset="0"/>
              </a:rPr>
              <a:t>y Design (</a:t>
            </a:r>
            <a:r>
              <a:rPr lang="en-US" sz="3600" dirty="0" err="1" smtClean="0">
                <a:latin typeface="Arial" panose="020B0604020202020204" pitchFamily="34" charset="0"/>
                <a:cs typeface="Arial" panose="020B0604020202020204" pitchFamily="34" charset="0"/>
              </a:rPr>
              <a:t>UbD</a:t>
            </a:r>
            <a:r>
              <a:rPr lang="en-US" sz="3600" dirty="0" smtClean="0">
                <a:latin typeface="Arial" panose="020B0604020202020204" pitchFamily="34" charset="0"/>
                <a:cs typeface="Arial" panose="020B0604020202020204" pitchFamily="34" charset="0"/>
              </a:rPr>
              <a:t>)</a:t>
            </a:r>
            <a:endParaRPr lang="en-US" sz="3600" dirty="0">
              <a:latin typeface="Arial" panose="020B0604020202020204" pitchFamily="34" charset="0"/>
              <a:cs typeface="Arial" panose="020B0604020202020204" pitchFamily="34" charset="0"/>
            </a:endParaRPr>
          </a:p>
        </p:txBody>
      </p:sp>
      <p:sp>
        <p:nvSpPr>
          <p:cNvPr id="4" name="TextBox 3"/>
          <p:cNvSpPr txBox="1"/>
          <p:nvPr/>
        </p:nvSpPr>
        <p:spPr>
          <a:xfrm>
            <a:off x="9371012" y="468125"/>
            <a:ext cx="2286000" cy="523220"/>
          </a:xfrm>
          <a:prstGeom prst="rect">
            <a:avLst/>
          </a:prstGeom>
          <a:noFill/>
          <a:ln>
            <a:noFill/>
          </a:ln>
        </p:spPr>
        <p:txBody>
          <a:bodyPr wrap="square" rtlCol="0" anchor="ctr" anchorCtr="1">
            <a:spAutoFit/>
          </a:bodyPr>
          <a:lstStyle/>
          <a:p>
            <a:r>
              <a:rPr lang="en-US" sz="2800" b="1" dirty="0">
                <a:latin typeface="Arial" panose="020B0604020202020204" pitchFamily="34" charset="0"/>
                <a:cs typeface="Arial" panose="020B0604020202020204" pitchFamily="34" charset="0"/>
              </a:rPr>
              <a:t>#</a:t>
            </a:r>
            <a:r>
              <a:rPr lang="en-US" sz="2800" b="1" dirty="0" smtClean="0">
                <a:latin typeface="Arial" panose="020B0604020202020204" pitchFamily="34" charset="0"/>
                <a:cs typeface="Arial" panose="020B0604020202020204" pitchFamily="34" charset="0"/>
              </a:rPr>
              <a:t>LVPALA</a:t>
            </a:r>
          </a:p>
        </p:txBody>
      </p:sp>
    </p:spTree>
    <p:extLst>
      <p:ext uri="{BB962C8B-B14F-4D97-AF65-F5344CB8AC3E}">
        <p14:creationId xmlns:p14="http://schemas.microsoft.com/office/powerpoint/2010/main" val="13043076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522414" y="1600200"/>
            <a:ext cx="10058398" cy="4953000"/>
          </a:xfrm>
        </p:spPr>
        <p:txBody>
          <a:bodyPr>
            <a:normAutofit fontScale="92500" lnSpcReduction="10000"/>
          </a:bodyPr>
          <a:lstStyle/>
          <a:p>
            <a:pPr marL="0" lvl="0" indent="0">
              <a:buNone/>
            </a:pPr>
            <a:endParaRPr lang="en-US" dirty="0" smtClean="0">
              <a:latin typeface="Arial" panose="020B0604020202020204" pitchFamily="34" charset="0"/>
              <a:cs typeface="Arial" panose="020B0604020202020204" pitchFamily="34" charset="0"/>
            </a:endParaRPr>
          </a:p>
          <a:p>
            <a:r>
              <a:rPr lang="en-US" sz="3200" dirty="0" smtClean="0">
                <a:latin typeface="Arial" panose="020B0604020202020204" pitchFamily="34" charset="0"/>
                <a:cs typeface="Arial" panose="020B0604020202020204" pitchFamily="34" charset="0"/>
              </a:rPr>
              <a:t>Mackey &amp; Jacobson (</a:t>
            </a:r>
            <a:r>
              <a:rPr lang="en-US" sz="3200" dirty="0" smtClean="0">
                <a:latin typeface="Arial" panose="020B0604020202020204" pitchFamily="34" charset="0"/>
                <a:cs typeface="Arial" panose="020B0604020202020204" pitchFamily="34" charset="0"/>
                <a:hlinkClick r:id="rId3"/>
              </a:rPr>
              <a:t>2011</a:t>
            </a:r>
            <a:r>
              <a:rPr lang="en-US" sz="3200" dirty="0" smtClean="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hlinkClick r:id="rId4"/>
              </a:rPr>
              <a:t>2014a</a:t>
            </a:r>
            <a:r>
              <a:rPr lang="en-US" sz="3200" dirty="0" smtClean="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hlinkClick r:id="rId5"/>
              </a:rPr>
              <a:t>2014b</a:t>
            </a:r>
            <a:r>
              <a:rPr lang="en-US" sz="3200" dirty="0" smtClean="0">
                <a:latin typeface="Arial" panose="020B0604020202020204" pitchFamily="34" charset="0"/>
                <a:cs typeface="Arial" panose="020B0604020202020204" pitchFamily="34" charset="0"/>
              </a:rPr>
              <a:t>)</a:t>
            </a:r>
          </a:p>
          <a:p>
            <a:r>
              <a:rPr lang="en-US" sz="3200" dirty="0" smtClean="0">
                <a:latin typeface="Arial" panose="020B0604020202020204" pitchFamily="34" charset="0"/>
                <a:cs typeface="Arial" panose="020B0604020202020204" pitchFamily="34" charset="0"/>
              </a:rPr>
              <a:t>“expands the scope of traditional information skills … to include the collaborative production and sharing of information in participatory digital environments” (Mackey &amp; Jacobson, </a:t>
            </a:r>
            <a:r>
              <a:rPr lang="en-US" sz="3200" dirty="0" smtClean="0">
                <a:latin typeface="Arial" panose="020B0604020202020204" pitchFamily="34" charset="0"/>
                <a:cs typeface="Arial" panose="020B0604020202020204" pitchFamily="34" charset="0"/>
                <a:hlinkClick r:id="rId4"/>
              </a:rPr>
              <a:t>2014a</a:t>
            </a:r>
            <a:r>
              <a:rPr lang="en-US" sz="3200" dirty="0" smtClean="0">
                <a:latin typeface="Arial" panose="020B0604020202020204" pitchFamily="34" charset="0"/>
                <a:cs typeface="Arial" panose="020B0604020202020204" pitchFamily="34" charset="0"/>
              </a:rPr>
              <a:t>) </a:t>
            </a:r>
          </a:p>
          <a:p>
            <a:r>
              <a:rPr lang="en-US" sz="3200" dirty="0" smtClean="0">
                <a:latin typeface="Arial" panose="020B0604020202020204" pitchFamily="34" charset="0"/>
                <a:cs typeface="Arial" panose="020B0604020202020204" pitchFamily="34" charset="0"/>
              </a:rPr>
              <a:t>Non-linear decentered matrix of behaviors, literacy about one’s own literacy, participatory environments, “producers not consumers”</a:t>
            </a:r>
          </a:p>
          <a:p>
            <a:r>
              <a:rPr lang="en-US" sz="3200" dirty="0" smtClean="0">
                <a:latin typeface="Arial" panose="020B0604020202020204" pitchFamily="34" charset="0"/>
                <a:cs typeface="Arial" panose="020B0604020202020204" pitchFamily="34" charset="0"/>
              </a:rPr>
              <a:t>Examples in practice: Witek &amp; </a:t>
            </a:r>
            <a:r>
              <a:rPr lang="en-US" sz="3200" dirty="0" err="1" smtClean="0">
                <a:latin typeface="Arial" panose="020B0604020202020204" pitchFamily="34" charset="0"/>
                <a:cs typeface="Arial" panose="020B0604020202020204" pitchFamily="34" charset="0"/>
              </a:rPr>
              <a:t>Grettano</a:t>
            </a:r>
            <a:r>
              <a:rPr lang="en-US" sz="3200" dirty="0" smtClean="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hlinkClick r:id="rId6"/>
              </a:rPr>
              <a:t>2014</a:t>
            </a:r>
            <a:r>
              <a:rPr lang="en-US" sz="3200" dirty="0" smtClean="0">
                <a:latin typeface="Arial" panose="020B0604020202020204" pitchFamily="34" charset="0"/>
                <a:cs typeface="Arial" panose="020B0604020202020204" pitchFamily="34" charset="0"/>
              </a:rPr>
              <a:t>); Thomas &amp; Hodges (</a:t>
            </a:r>
            <a:r>
              <a:rPr lang="en-US" sz="3200" dirty="0" smtClean="0">
                <a:latin typeface="Arial" panose="020B0604020202020204" pitchFamily="34" charset="0"/>
                <a:cs typeface="Arial" panose="020B0604020202020204" pitchFamily="34" charset="0"/>
                <a:hlinkClick r:id="rId7"/>
              </a:rPr>
              <a:t>2015</a:t>
            </a:r>
            <a:r>
              <a:rPr lang="en-US" sz="3200" dirty="0" smtClean="0">
                <a:latin typeface="Arial" panose="020B0604020202020204" pitchFamily="34" charset="0"/>
                <a:cs typeface="Arial" panose="020B0604020202020204" pitchFamily="34" charset="0"/>
              </a:rPr>
              <a:t>)</a:t>
            </a:r>
            <a:endParaRPr lang="en-US" dirty="0" smtClean="0">
              <a:latin typeface="Arial" panose="020B0604020202020204" pitchFamily="34" charset="0"/>
              <a:cs typeface="Arial" panose="020B0604020202020204" pitchFamily="34" charset="0"/>
            </a:endParaRPr>
          </a:p>
        </p:txBody>
      </p:sp>
      <p:sp>
        <p:nvSpPr>
          <p:cNvPr id="13" name="Title 12"/>
          <p:cNvSpPr>
            <a:spLocks noGrp="1"/>
          </p:cNvSpPr>
          <p:nvPr>
            <p:ph type="title"/>
          </p:nvPr>
        </p:nvSpPr>
        <p:spPr>
          <a:xfrm>
            <a:off x="1522414" y="533400"/>
            <a:ext cx="10058398" cy="1143000"/>
          </a:xfrm>
        </p:spPr>
        <p:txBody>
          <a:bodyPr>
            <a:normAutofit/>
          </a:bodyPr>
          <a:lstStyle/>
          <a:p>
            <a:r>
              <a:rPr lang="en-US" sz="3600" dirty="0" err="1" smtClean="0">
                <a:latin typeface="Arial" panose="020B0604020202020204" pitchFamily="34" charset="0"/>
                <a:cs typeface="Arial" panose="020B0604020202020204" pitchFamily="34" charset="0"/>
              </a:rPr>
              <a:t>Metaliteracy</a:t>
            </a:r>
            <a:endParaRPr lang="en-US" sz="3600" dirty="0">
              <a:latin typeface="Arial" panose="020B0604020202020204" pitchFamily="34" charset="0"/>
              <a:cs typeface="Arial" panose="020B0604020202020204" pitchFamily="34" charset="0"/>
            </a:endParaRPr>
          </a:p>
        </p:txBody>
      </p:sp>
      <p:sp>
        <p:nvSpPr>
          <p:cNvPr id="4" name="TextBox 3"/>
          <p:cNvSpPr txBox="1"/>
          <p:nvPr/>
        </p:nvSpPr>
        <p:spPr>
          <a:xfrm>
            <a:off x="9371012" y="468125"/>
            <a:ext cx="2286000" cy="523220"/>
          </a:xfrm>
          <a:prstGeom prst="rect">
            <a:avLst/>
          </a:prstGeom>
          <a:noFill/>
          <a:ln>
            <a:noFill/>
          </a:ln>
        </p:spPr>
        <p:txBody>
          <a:bodyPr wrap="square" rtlCol="0" anchor="ctr" anchorCtr="1">
            <a:spAutoFit/>
          </a:bodyPr>
          <a:lstStyle/>
          <a:p>
            <a:r>
              <a:rPr lang="en-US" sz="2800" b="1" dirty="0">
                <a:latin typeface="Arial" panose="020B0604020202020204" pitchFamily="34" charset="0"/>
                <a:cs typeface="Arial" panose="020B0604020202020204" pitchFamily="34" charset="0"/>
              </a:rPr>
              <a:t>#</a:t>
            </a:r>
            <a:r>
              <a:rPr lang="en-US" sz="2800" b="1" dirty="0" smtClean="0">
                <a:latin typeface="Arial" panose="020B0604020202020204" pitchFamily="34" charset="0"/>
                <a:cs typeface="Arial" panose="020B0604020202020204" pitchFamily="34" charset="0"/>
              </a:rPr>
              <a:t>LVPALA</a:t>
            </a:r>
          </a:p>
        </p:txBody>
      </p:sp>
    </p:spTree>
    <p:extLst>
      <p:ext uri="{BB962C8B-B14F-4D97-AF65-F5344CB8AC3E}">
        <p14:creationId xmlns:p14="http://schemas.microsoft.com/office/powerpoint/2010/main" val="29332821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522414" y="1524000"/>
            <a:ext cx="10058398" cy="5105400"/>
          </a:xfrm>
        </p:spPr>
        <p:txBody>
          <a:bodyPr>
            <a:normAutofit fontScale="92500"/>
          </a:bodyPr>
          <a:lstStyle/>
          <a:p>
            <a:pPr marL="0" lvl="0" indent="0">
              <a:buNone/>
            </a:pPr>
            <a:endParaRPr lang="en-US" dirty="0" smtClean="0">
              <a:latin typeface="Arial" panose="020B0604020202020204" pitchFamily="34" charset="0"/>
              <a:cs typeface="Arial" panose="020B0604020202020204" pitchFamily="34" charset="0"/>
            </a:endParaRPr>
          </a:p>
          <a:p>
            <a:pPr>
              <a:lnSpc>
                <a:spcPct val="100000"/>
              </a:lnSpc>
            </a:pPr>
            <a:r>
              <a:rPr lang="en-US" sz="3200" dirty="0" err="1" smtClean="0">
                <a:latin typeface="Arial" panose="020B0604020202020204" pitchFamily="34" charset="0"/>
                <a:cs typeface="Arial" panose="020B0604020202020204" pitchFamily="34" charset="0"/>
              </a:rPr>
              <a:t>Elmborg</a:t>
            </a:r>
            <a:r>
              <a:rPr lang="en-US" sz="3200" dirty="0" smtClean="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hlinkClick r:id="rId3"/>
              </a:rPr>
              <a:t>2006</a:t>
            </a:r>
            <a:r>
              <a:rPr lang="en-US" sz="3200" dirty="0" smtClean="0">
                <a:latin typeface="Arial" panose="020B0604020202020204" pitchFamily="34" charset="0"/>
                <a:cs typeface="Arial" panose="020B0604020202020204" pitchFamily="34" charset="0"/>
              </a:rPr>
              <a:t>); </a:t>
            </a:r>
            <a:r>
              <a:rPr lang="en-US" sz="3200" dirty="0" err="1" smtClean="0">
                <a:latin typeface="Arial" panose="020B0604020202020204" pitchFamily="34" charset="0"/>
                <a:cs typeface="Arial" panose="020B0604020202020204" pitchFamily="34" charset="0"/>
              </a:rPr>
              <a:t>Accardi</a:t>
            </a:r>
            <a:r>
              <a:rPr lang="en-US" sz="3200" dirty="0" smtClean="0">
                <a:latin typeface="Arial" panose="020B0604020202020204" pitchFamily="34" charset="0"/>
                <a:cs typeface="Arial" panose="020B0604020202020204" pitchFamily="34" charset="0"/>
              </a:rPr>
              <a:t>, </a:t>
            </a:r>
            <a:r>
              <a:rPr lang="en-US" sz="3200" dirty="0" err="1" smtClean="0">
                <a:latin typeface="Arial" panose="020B0604020202020204" pitchFamily="34" charset="0"/>
                <a:cs typeface="Arial" panose="020B0604020202020204" pitchFamily="34" charset="0"/>
              </a:rPr>
              <a:t>Drabinski</a:t>
            </a:r>
            <a:r>
              <a:rPr lang="en-US" sz="3200" dirty="0" smtClean="0">
                <a:latin typeface="Arial" panose="020B0604020202020204" pitchFamily="34" charset="0"/>
                <a:cs typeface="Arial" panose="020B0604020202020204" pitchFamily="34" charset="0"/>
              </a:rPr>
              <a:t>, &amp; </a:t>
            </a:r>
            <a:r>
              <a:rPr lang="en-US" sz="3200" dirty="0" err="1" smtClean="0">
                <a:latin typeface="Arial" panose="020B0604020202020204" pitchFamily="34" charset="0"/>
                <a:cs typeface="Arial" panose="020B0604020202020204" pitchFamily="34" charset="0"/>
              </a:rPr>
              <a:t>Kumbier</a:t>
            </a:r>
            <a:r>
              <a:rPr lang="en-US" sz="3200" dirty="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a:t>
            </a:r>
            <a:r>
              <a:rPr lang="en-US" sz="3200" dirty="0" smtClean="0">
                <a:latin typeface="Arial" panose="020B0604020202020204" pitchFamily="34" charset="0"/>
                <a:cs typeface="Arial" panose="020B0604020202020204" pitchFamily="34" charset="0"/>
                <a:hlinkClick r:id="rId4"/>
              </a:rPr>
              <a:t>2010</a:t>
            </a:r>
            <a:r>
              <a:rPr lang="en-US" sz="3200" dirty="0" smtClean="0">
                <a:latin typeface="Arial" panose="020B0604020202020204" pitchFamily="34" charset="0"/>
                <a:cs typeface="Arial" panose="020B0604020202020204" pitchFamily="34" charset="0"/>
              </a:rPr>
              <a:t>)</a:t>
            </a:r>
          </a:p>
          <a:p>
            <a:pPr>
              <a:lnSpc>
                <a:spcPct val="100000"/>
              </a:lnSpc>
            </a:pPr>
            <a:r>
              <a:rPr lang="en-US" sz="3200" dirty="0" smtClean="0">
                <a:latin typeface="Arial" panose="020B0604020202020204" pitchFamily="34" charset="0"/>
                <a:cs typeface="Arial" panose="020B0604020202020204" pitchFamily="34" charset="0"/>
              </a:rPr>
              <a:t>IL as “the comprehension of an entire system of thought and the ways that information flows in that system” as well as “the capacity to critically evaluate the system itself” (</a:t>
            </a:r>
            <a:r>
              <a:rPr lang="en-US" sz="3200" dirty="0" err="1" smtClean="0">
                <a:latin typeface="Arial" panose="020B0604020202020204" pitchFamily="34" charset="0"/>
                <a:cs typeface="Arial" panose="020B0604020202020204" pitchFamily="34" charset="0"/>
              </a:rPr>
              <a:t>Elmborg</a:t>
            </a: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hlinkClick r:id="rId3"/>
              </a:rPr>
              <a:t>2006</a:t>
            </a:r>
            <a:r>
              <a:rPr lang="en-US" sz="3200" dirty="0" smtClean="0">
                <a:latin typeface="Arial" panose="020B0604020202020204" pitchFamily="34" charset="0"/>
                <a:cs typeface="Arial" panose="020B0604020202020204" pitchFamily="34" charset="0"/>
              </a:rPr>
              <a:t>).</a:t>
            </a:r>
            <a:endParaRPr lang="en-US" sz="3000" dirty="0" smtClean="0">
              <a:latin typeface="Arial" panose="020B0604020202020204" pitchFamily="34" charset="0"/>
              <a:cs typeface="Arial" panose="020B0604020202020204" pitchFamily="34" charset="0"/>
            </a:endParaRPr>
          </a:p>
          <a:p>
            <a:pPr>
              <a:lnSpc>
                <a:spcPct val="100000"/>
              </a:lnSpc>
            </a:pPr>
            <a:r>
              <a:rPr lang="en-US" sz="3200" dirty="0">
                <a:latin typeface="Arial" panose="020B0604020202020204" pitchFamily="34" charset="0"/>
                <a:cs typeface="Arial" panose="020B0604020202020204" pitchFamily="34" charset="0"/>
              </a:rPr>
              <a:t>m</a:t>
            </a:r>
            <a:r>
              <a:rPr lang="en-US" sz="3200" dirty="0" smtClean="0">
                <a:latin typeface="Arial" panose="020B0604020202020204" pitchFamily="34" charset="0"/>
                <a:cs typeface="Arial" panose="020B0604020202020204" pitchFamily="34" charset="0"/>
              </a:rPr>
              <a:t>yth of neutrality; power structures underpinning information; information privilege </a:t>
            </a:r>
          </a:p>
          <a:p>
            <a:pPr>
              <a:lnSpc>
                <a:spcPct val="100000"/>
              </a:lnSpc>
            </a:pPr>
            <a:r>
              <a:rPr lang="en-US" sz="3200" dirty="0" smtClean="0">
                <a:latin typeface="Arial" panose="020B0604020202020204" pitchFamily="34" charset="0"/>
                <a:cs typeface="Arial" panose="020B0604020202020204" pitchFamily="34" charset="0"/>
              </a:rPr>
              <a:t>Examples in practice: </a:t>
            </a:r>
            <a:r>
              <a:rPr lang="en-US" sz="3200" dirty="0" err="1">
                <a:latin typeface="Arial" panose="020B0604020202020204" pitchFamily="34" charset="0"/>
                <a:cs typeface="Arial" panose="020B0604020202020204" pitchFamily="34" charset="0"/>
              </a:rPr>
              <a:t>Pagowsky</a:t>
            </a:r>
            <a:r>
              <a:rPr lang="en-US" sz="3200" dirty="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hlinkClick r:id="rId5"/>
              </a:rPr>
              <a:t>2014</a:t>
            </a:r>
            <a:r>
              <a:rPr lang="en-US" sz="3200" dirty="0" smtClean="0">
                <a:latin typeface="Arial" panose="020B0604020202020204" pitchFamily="34" charset="0"/>
                <a:cs typeface="Arial" panose="020B0604020202020204" pitchFamily="34" charset="0"/>
              </a:rPr>
              <a:t>); Wallis (</a:t>
            </a:r>
            <a:r>
              <a:rPr lang="en-US" sz="3200" dirty="0" smtClean="0">
                <a:latin typeface="Arial" panose="020B0604020202020204" pitchFamily="34" charset="0"/>
                <a:cs typeface="Arial" panose="020B0604020202020204" pitchFamily="34" charset="0"/>
                <a:hlinkClick r:id="rId6"/>
              </a:rPr>
              <a:t>2015</a:t>
            </a:r>
            <a:r>
              <a:rPr lang="en-US" sz="3200" dirty="0" smtClean="0">
                <a:latin typeface="Arial" panose="020B0604020202020204" pitchFamily="34" charset="0"/>
                <a:cs typeface="Arial" panose="020B0604020202020204" pitchFamily="34" charset="0"/>
              </a:rPr>
              <a:t>)</a:t>
            </a:r>
            <a:endParaRPr lang="en-US" dirty="0" smtClean="0">
              <a:latin typeface="Arial" panose="020B0604020202020204" pitchFamily="34" charset="0"/>
              <a:cs typeface="Arial" panose="020B0604020202020204" pitchFamily="34" charset="0"/>
            </a:endParaRPr>
          </a:p>
        </p:txBody>
      </p:sp>
      <p:sp>
        <p:nvSpPr>
          <p:cNvPr id="13" name="Title 12"/>
          <p:cNvSpPr>
            <a:spLocks noGrp="1"/>
          </p:cNvSpPr>
          <p:nvPr>
            <p:ph type="title"/>
          </p:nvPr>
        </p:nvSpPr>
        <p:spPr>
          <a:xfrm>
            <a:off x="1522414" y="533400"/>
            <a:ext cx="10058398" cy="1143000"/>
          </a:xfrm>
        </p:spPr>
        <p:txBody>
          <a:bodyPr>
            <a:normAutofit/>
          </a:bodyPr>
          <a:lstStyle/>
          <a:p>
            <a:r>
              <a:rPr lang="en-US" sz="3600" dirty="0" smtClean="0">
                <a:latin typeface="Arial" panose="020B0604020202020204" pitchFamily="34" charset="0"/>
                <a:cs typeface="Arial" panose="020B0604020202020204" pitchFamily="34" charset="0"/>
              </a:rPr>
              <a:t>Critical Information Literacy</a:t>
            </a:r>
            <a:endParaRPr lang="en-US" sz="3600" dirty="0">
              <a:latin typeface="Arial" panose="020B0604020202020204" pitchFamily="34" charset="0"/>
              <a:cs typeface="Arial" panose="020B0604020202020204" pitchFamily="34" charset="0"/>
            </a:endParaRPr>
          </a:p>
        </p:txBody>
      </p:sp>
      <p:sp>
        <p:nvSpPr>
          <p:cNvPr id="4" name="TextBox 3"/>
          <p:cNvSpPr txBox="1"/>
          <p:nvPr/>
        </p:nvSpPr>
        <p:spPr>
          <a:xfrm>
            <a:off x="9371012" y="468125"/>
            <a:ext cx="2286000" cy="523220"/>
          </a:xfrm>
          <a:prstGeom prst="rect">
            <a:avLst/>
          </a:prstGeom>
          <a:noFill/>
          <a:ln>
            <a:noFill/>
          </a:ln>
        </p:spPr>
        <p:txBody>
          <a:bodyPr wrap="square" rtlCol="0" anchor="ctr" anchorCtr="1">
            <a:spAutoFit/>
          </a:bodyPr>
          <a:lstStyle/>
          <a:p>
            <a:r>
              <a:rPr lang="en-US" sz="2800" b="1" dirty="0">
                <a:latin typeface="Arial" panose="020B0604020202020204" pitchFamily="34" charset="0"/>
                <a:cs typeface="Arial" panose="020B0604020202020204" pitchFamily="34" charset="0"/>
              </a:rPr>
              <a:t>#</a:t>
            </a:r>
            <a:r>
              <a:rPr lang="en-US" sz="2800" b="1" dirty="0" smtClean="0">
                <a:latin typeface="Arial" panose="020B0604020202020204" pitchFamily="34" charset="0"/>
                <a:cs typeface="Arial" panose="020B0604020202020204" pitchFamily="34" charset="0"/>
              </a:rPr>
              <a:t>LVPALA</a:t>
            </a:r>
          </a:p>
        </p:txBody>
      </p:sp>
    </p:spTree>
    <p:extLst>
      <p:ext uri="{BB962C8B-B14F-4D97-AF65-F5344CB8AC3E}">
        <p14:creationId xmlns:p14="http://schemas.microsoft.com/office/powerpoint/2010/main" val="24307908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55812" y="3576308"/>
            <a:ext cx="8458198" cy="1143001"/>
          </a:xfrm>
        </p:spPr>
        <p:txBody>
          <a:bodyPr/>
          <a:lstStyle/>
          <a:p>
            <a:r>
              <a:rPr lang="en-US" dirty="0" smtClean="0">
                <a:latin typeface="Arial" panose="020B0604020202020204" pitchFamily="34" charset="0"/>
                <a:cs typeface="Arial" panose="020B0604020202020204" pitchFamily="34" charset="0"/>
              </a:rPr>
              <a:t>THEORY      PRAXIS </a:t>
            </a:r>
            <a:endParaRPr lang="en-US" dirty="0">
              <a:latin typeface="Arial" panose="020B0604020202020204" pitchFamily="34" charset="0"/>
              <a:cs typeface="Arial" panose="020B0604020202020204" pitchFamily="34" charset="0"/>
            </a:endParaRPr>
          </a:p>
        </p:txBody>
      </p:sp>
      <p:sp>
        <p:nvSpPr>
          <p:cNvPr id="5" name="Text Placeholder 4"/>
          <p:cNvSpPr>
            <a:spLocks noGrp="1"/>
          </p:cNvSpPr>
          <p:nvPr>
            <p:ph type="body" idx="1"/>
          </p:nvPr>
        </p:nvSpPr>
        <p:spPr/>
        <p:txBody>
          <a:bodyPr>
            <a:normAutofit/>
          </a:bodyPr>
          <a:lstStyle/>
          <a:p>
            <a:r>
              <a:rPr lang="en-US" sz="3600" dirty="0" smtClean="0">
                <a:latin typeface="Arial" panose="020B0604020202020204" pitchFamily="34" charset="0"/>
                <a:cs typeface="Arial" panose="020B0604020202020204" pitchFamily="34" charset="0"/>
              </a:rPr>
              <a:t>Information Literacy Instruction Supported by the Framework</a:t>
            </a:r>
            <a:endParaRPr lang="en-US" sz="3600" dirty="0">
              <a:latin typeface="Arial" panose="020B0604020202020204" pitchFamily="34" charset="0"/>
              <a:cs typeface="Arial" panose="020B0604020202020204" pitchFamily="34" charset="0"/>
            </a:endParaRPr>
          </a:p>
        </p:txBody>
      </p:sp>
      <p:sp>
        <p:nvSpPr>
          <p:cNvPr id="8" name="Curved Down Arrow 7"/>
          <p:cNvSpPr/>
          <p:nvPr/>
        </p:nvSpPr>
        <p:spPr>
          <a:xfrm rot="10800000">
            <a:off x="4037012" y="4719309"/>
            <a:ext cx="3581400" cy="1257301"/>
          </a:xfrm>
          <a:prstGeom prst="curvedDownArrow">
            <a:avLst>
              <a:gd name="adj1" fmla="val 33792"/>
              <a:gd name="adj2" fmla="val 72215"/>
              <a:gd name="adj3" fmla="val 29132"/>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solidFill>
                <a:schemeClr val="tx1"/>
              </a:solidFill>
              <a:latin typeface="Arial" panose="020B0604020202020204" pitchFamily="34" charset="0"/>
              <a:cs typeface="Arial" panose="020B0604020202020204" pitchFamily="34" charset="0"/>
            </a:endParaRPr>
          </a:p>
        </p:txBody>
      </p:sp>
      <p:sp>
        <p:nvSpPr>
          <p:cNvPr id="9" name="Curved Down Arrow 8"/>
          <p:cNvSpPr/>
          <p:nvPr/>
        </p:nvSpPr>
        <p:spPr>
          <a:xfrm>
            <a:off x="4241771" y="2253606"/>
            <a:ext cx="3581400" cy="1257301"/>
          </a:xfrm>
          <a:prstGeom prst="curvedDownArrow">
            <a:avLst>
              <a:gd name="adj1" fmla="val 33792"/>
              <a:gd name="adj2" fmla="val 72215"/>
              <a:gd name="adj3" fmla="val 29132"/>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solidFill>
                <a:schemeClr val="tx1"/>
              </a:solidFill>
              <a:latin typeface="Arial" panose="020B0604020202020204" pitchFamily="34" charset="0"/>
              <a:cs typeface="Arial" panose="020B0604020202020204" pitchFamily="34" charset="0"/>
            </a:endParaRPr>
          </a:p>
        </p:txBody>
      </p:sp>
      <p:sp>
        <p:nvSpPr>
          <p:cNvPr id="6" name="TextBox 5"/>
          <p:cNvSpPr txBox="1"/>
          <p:nvPr/>
        </p:nvSpPr>
        <p:spPr>
          <a:xfrm>
            <a:off x="9371012" y="468125"/>
            <a:ext cx="2286000" cy="523220"/>
          </a:xfrm>
          <a:prstGeom prst="rect">
            <a:avLst/>
          </a:prstGeom>
          <a:noFill/>
          <a:ln>
            <a:noFill/>
          </a:ln>
        </p:spPr>
        <p:txBody>
          <a:bodyPr wrap="square" rtlCol="0" anchor="ctr" anchorCtr="1">
            <a:spAutoFit/>
          </a:bodyPr>
          <a:lstStyle/>
          <a:p>
            <a:r>
              <a:rPr lang="en-US" sz="2800" b="1" dirty="0">
                <a:latin typeface="Arial" panose="020B0604020202020204" pitchFamily="34" charset="0"/>
                <a:cs typeface="Arial" panose="020B0604020202020204" pitchFamily="34" charset="0"/>
              </a:rPr>
              <a:t>#</a:t>
            </a:r>
            <a:r>
              <a:rPr lang="en-US" sz="2800" b="1" dirty="0" smtClean="0">
                <a:latin typeface="Arial" panose="020B0604020202020204" pitchFamily="34" charset="0"/>
                <a:cs typeface="Arial" panose="020B0604020202020204" pitchFamily="34" charset="0"/>
              </a:rPr>
              <a:t>LVPALA</a:t>
            </a:r>
          </a:p>
        </p:txBody>
      </p:sp>
    </p:spTree>
    <p:extLst>
      <p:ext uri="{BB962C8B-B14F-4D97-AF65-F5344CB8AC3E}">
        <p14:creationId xmlns:p14="http://schemas.microsoft.com/office/powerpoint/2010/main" val="1498224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Vertical and Horizontal design templat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Vertical and Horizontal design template" id="{937EFE6A-8CE5-4A5C-8AD7-E2948927A036}" vid="{D6F8E6E7-0932-4929-AF45-A0C96E4D3BC0}"/>
    </a:ext>
  </a:extLst>
</a:theme>
</file>

<file path=ppt/theme/theme2.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FA80C33-DBF0-414D-A0CF-0F4E51886A2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Vertical and horizontal design slides</Template>
  <TotalTime>0</TotalTime>
  <Words>5022</Words>
  <Application>Microsoft Office PowerPoint</Application>
  <PresentationFormat>Custom</PresentationFormat>
  <Paragraphs>424</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굴림</vt:lpstr>
      <vt:lpstr>Arial</vt:lpstr>
      <vt:lpstr>Century Gothic</vt:lpstr>
      <vt:lpstr>Wingdings</vt:lpstr>
      <vt:lpstr>Vertical and Horizontal design template</vt:lpstr>
      <vt:lpstr>Flexible Frames for Pedagogical Practice: Using the Framework for Information Literacy for Higher Education</vt:lpstr>
      <vt:lpstr>Today’s slides can be found at:</vt:lpstr>
      <vt:lpstr>Today’s Passage through Theory to Praxis</vt:lpstr>
      <vt:lpstr>Theoretical Approaches to the Framework</vt:lpstr>
      <vt:lpstr>Threshold Concept Theory</vt:lpstr>
      <vt:lpstr>Understanding by Design (UbD)</vt:lpstr>
      <vt:lpstr>Metaliteracy</vt:lpstr>
      <vt:lpstr>Critical Information Literacy</vt:lpstr>
      <vt:lpstr>THEORY      PRAXIS </vt:lpstr>
      <vt:lpstr>Standards to Framework</vt:lpstr>
      <vt:lpstr>Standards to Framework</vt:lpstr>
      <vt:lpstr>An Excursus on Learning Outcomes</vt:lpstr>
      <vt:lpstr>An Excursus on Learning Outcomes</vt:lpstr>
      <vt:lpstr>An Excursus on Learning Outcomes</vt:lpstr>
      <vt:lpstr>Implications for Practice/Praxis:</vt:lpstr>
      <vt:lpstr>ACTIVITY</vt:lpstr>
      <vt:lpstr>Group Share / Q&amp;A / Discussion / Idea Sharing  Donna Witek ~ @donnarosemary  donna.witek@scranton.edu </vt:lpstr>
      <vt:lpstr>References </vt:lpstr>
      <vt:lpstr>References </vt:lpstr>
      <vt:lpstr>References </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2015-05-19T21:32:18Z</dcterms:created>
  <dcterms:modified xsi:type="dcterms:W3CDTF">2015-05-29T22:53:58Z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TC034606069991</vt:lpwstr>
  </property>
</Properties>
</file>