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vnd.openxmlformats-officedocument.presentationml.slide+xml"/>
  <Override PartName="/docProps/app.xml" ContentType="application/vnd.openxmlformats-officedocument.extended-properties+xml"/>
  <Default Extension="jpeg" ContentType="image/jpeg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7.xml" ContentType="application/vnd.openxmlformats-officedocument.presentationml.slideLayout+xml"/>
  <Default Extension="jpg" ContentType="image/jpeg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viewProps.xml" ContentType="application/vnd.openxmlformats-officedocument.presentationml.viewProps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7" r:id="rId4"/>
    <p:sldId id="258" r:id="rId5"/>
    <p:sldId id="269" r:id="rId6"/>
    <p:sldId id="259" r:id="rId7"/>
    <p:sldId id="261" r:id="rId8"/>
    <p:sldId id="262" r:id="rId9"/>
    <p:sldId id="263" r:id="rId10"/>
    <p:sldId id="265" r:id="rId11"/>
    <p:sldId id="264" r:id="rId12"/>
    <p:sldId id="270" r:id="rId13"/>
    <p:sldId id="268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34" autoAdjust="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2E258-A28A-4262-A232-B9A9F4BD0BAF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CA7A6-1AC1-427F-A85B-B71FD7E7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6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CA7A6-1AC1-427F-A85B-B71FD7E75B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22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CA7A6-1AC1-427F-A85B-B71FD7E75B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78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CA7A6-1AC1-427F-A85B-B71FD7E75B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1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71BE-8B2F-4AC3-B812-D4FF7566D1D8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0C9B-A220-4948-978C-38B16C2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6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71BE-8B2F-4AC3-B812-D4FF7566D1D8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0C9B-A220-4948-978C-38B16C2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08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71BE-8B2F-4AC3-B812-D4FF7566D1D8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0C9B-A220-4948-978C-38B16C2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7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71BE-8B2F-4AC3-B812-D4FF7566D1D8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0C9B-A220-4948-978C-38B16C2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7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71BE-8B2F-4AC3-B812-D4FF7566D1D8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0C9B-A220-4948-978C-38B16C2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8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71BE-8B2F-4AC3-B812-D4FF7566D1D8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0C9B-A220-4948-978C-38B16C2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1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71BE-8B2F-4AC3-B812-D4FF7566D1D8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0C9B-A220-4948-978C-38B16C2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1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71BE-8B2F-4AC3-B812-D4FF7566D1D8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0C9B-A220-4948-978C-38B16C2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71BE-8B2F-4AC3-B812-D4FF7566D1D8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0C9B-A220-4948-978C-38B16C2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0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71BE-8B2F-4AC3-B812-D4FF7566D1D8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0C9B-A220-4948-978C-38B16C2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1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71BE-8B2F-4AC3-B812-D4FF7566D1D8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0C9B-A220-4948-978C-38B16C2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4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B71BE-8B2F-4AC3-B812-D4FF7566D1D8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20C9B-A220-4948-978C-38B16C2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6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D1-aSIUP4w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jpu-NWYm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6/11/20/business/media/how-fake-news-spreads.html?_r=0" TargetMode="External"/><Relationship Id="rId2" Type="http://schemas.openxmlformats.org/officeDocument/2006/relationships/hyperlink" Target="http://abcnews.go.com/Technology/fake-news-stories-make-real-news-headlines/story?id=4384538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bcnews.go.com/" TargetMode="External"/><Relationship Id="rId2" Type="http://schemas.openxmlformats.org/officeDocument/2006/relationships/hyperlink" Target="http://abcnews.com.co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nopes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latin typeface="Segoe Print" panose="02000600000000000000" pitchFamily="2" charset="0"/>
              </a:rPr>
              <a:t>Evaluating Information</a:t>
            </a:r>
            <a:endParaRPr lang="en-US" sz="7200" b="1" dirty="0">
              <a:latin typeface="Segoe Print" panose="020006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Q</a:t>
            </a:r>
            <a:r>
              <a:rPr lang="en-US" sz="6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uestion </a:t>
            </a:r>
            <a:r>
              <a:rPr lang="en-US" sz="6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E</a:t>
            </a:r>
            <a:r>
              <a:rPr lang="en-US" sz="6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verything</a:t>
            </a:r>
            <a:endParaRPr lang="en-US" sz="6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5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Forte" panose="03060902040502070203" pitchFamily="66" charset="0"/>
              </a:rPr>
              <a:t>Understand Bias</a:t>
            </a:r>
            <a:endParaRPr lang="en-US" sz="7200" b="1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pic>
        <p:nvPicPr>
          <p:cNvPr id="1026" name="Picture 2" descr="Image result for right left and center news sourc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17638"/>
            <a:ext cx="7467600" cy="528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67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Forte" panose="03060902040502070203" pitchFamily="66" charset="0"/>
              </a:rPr>
              <a:t>CRAAP TEST</a:t>
            </a:r>
            <a:endParaRPr lang="en-US" sz="7200" b="1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Currency: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 WHEN</a:t>
            </a:r>
            <a:r>
              <a:rPr lang="en-US" dirty="0" smtClean="0">
                <a:latin typeface="Segoe Print" panose="02000600000000000000" pitchFamily="2" charset="0"/>
              </a:rPr>
              <a:t> WAS IT WRITTEN? </a:t>
            </a:r>
          </a:p>
          <a:p>
            <a:pPr marL="0" indent="0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Relevance: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 HOW</a:t>
            </a:r>
            <a:r>
              <a:rPr lang="en-US" dirty="0" smtClean="0">
                <a:latin typeface="Segoe Print" panose="02000600000000000000" pitchFamily="2" charset="0"/>
              </a:rPr>
              <a:t> DO YOU WANT TO USE IT? </a:t>
            </a:r>
          </a:p>
          <a:p>
            <a:pPr marL="0" indent="0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Accuracy: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 WHAT</a:t>
            </a:r>
            <a:r>
              <a:rPr lang="en-US" dirty="0" smtClean="0">
                <a:latin typeface="Segoe Print" panose="02000600000000000000" pitchFamily="2" charset="0"/>
              </a:rPr>
              <a:t> DOES IT SAY? </a:t>
            </a:r>
          </a:p>
          <a:p>
            <a:pPr marL="0" indent="0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Authority: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 WHO</a:t>
            </a:r>
            <a:r>
              <a:rPr lang="en-US" dirty="0" smtClean="0">
                <a:latin typeface="Segoe Print" panose="02000600000000000000" pitchFamily="2" charset="0"/>
              </a:rPr>
              <a:t> IS RESPONSIBLE FOR IT?  </a:t>
            </a:r>
          </a:p>
          <a:p>
            <a:pPr marL="0" indent="0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Purpose: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 WHY</a:t>
            </a:r>
            <a:r>
              <a:rPr lang="en-US" dirty="0" smtClean="0">
                <a:latin typeface="Segoe Print" panose="02000600000000000000" pitchFamily="2" charset="0"/>
              </a:rPr>
              <a:t> WAS IT WRITTEN?  </a:t>
            </a:r>
            <a:endParaRPr lang="en-US" dirty="0">
              <a:latin typeface="Segoe Print" panose="02000600000000000000" pitchFamily="2" charset="0"/>
            </a:endParaRPr>
          </a:p>
        </p:txBody>
      </p:sp>
      <p:pic>
        <p:nvPicPr>
          <p:cNvPr id="4" name="Picture 3" descr="Original file ‎ (SVG file, nominally 19 × 20 pixels, file size: 2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0799" y="2670994"/>
            <a:ext cx="217215" cy="228600"/>
          </a:xfrm>
          <a:prstGeom prst="rect">
            <a:avLst/>
          </a:prstGeom>
        </p:spPr>
      </p:pic>
      <p:pic>
        <p:nvPicPr>
          <p:cNvPr id="5" name="Picture 4" descr="Original file ‎ (SVG file, nominally 19 × 20 pixels, file size: 2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9429" y="4724400"/>
            <a:ext cx="21721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Forte" panose="03060902040502070203" pitchFamily="66" charset="0"/>
              </a:rPr>
              <a:t>EPIC </a:t>
            </a:r>
            <a:endParaRPr lang="en-US" sz="8000" b="1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>
                <a:latin typeface="Segoe Print" panose="02000600000000000000" pitchFamily="2" charset="0"/>
              </a:rPr>
              <a:t>Education</a:t>
            </a:r>
            <a:r>
              <a:rPr lang="en-US" sz="4000" b="1" dirty="0" smtClean="0">
                <a:latin typeface="Segoe Print" panose="02000600000000000000" pitchFamily="2" charset="0"/>
              </a:rPr>
              <a:t>: </a:t>
            </a:r>
          </a:p>
          <a:p>
            <a:pPr marL="0" indent="0">
              <a:buNone/>
            </a:pPr>
            <a:r>
              <a:rPr lang="en-US" sz="2600" dirty="0" smtClean="0">
                <a:latin typeface="Segoe Print" panose="02000600000000000000" pitchFamily="2" charset="0"/>
              </a:rPr>
              <a:t>   Does the author “</a:t>
            </a:r>
            <a:r>
              <a:rPr lang="en-US" sz="26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know of</a:t>
            </a:r>
            <a:r>
              <a:rPr lang="en-US" sz="2600" dirty="0" smtClean="0">
                <a:latin typeface="Segoe Print" panose="02000600000000000000" pitchFamily="2" charset="0"/>
              </a:rPr>
              <a:t>”? </a:t>
            </a:r>
            <a:endParaRPr lang="en-US" sz="26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egoe Print" panose="02000600000000000000" pitchFamily="2" charset="0"/>
              </a:rPr>
              <a:t>Proximity:</a:t>
            </a:r>
          </a:p>
          <a:p>
            <a:pPr marL="0" indent="0">
              <a:buNone/>
            </a:pPr>
            <a:r>
              <a:rPr lang="en-US" sz="2600" dirty="0">
                <a:latin typeface="Segoe Print" panose="02000600000000000000" pitchFamily="2" charset="0"/>
              </a:rPr>
              <a:t>   How </a:t>
            </a:r>
            <a:r>
              <a:rPr lang="en-US" sz="2600" dirty="0">
                <a:solidFill>
                  <a:srgbClr val="FF0000"/>
                </a:solidFill>
                <a:latin typeface="Segoe Print" panose="02000600000000000000" pitchFamily="2" charset="0"/>
              </a:rPr>
              <a:t>close</a:t>
            </a:r>
            <a:r>
              <a:rPr lang="en-US" sz="2600" dirty="0">
                <a:latin typeface="Segoe Print" panose="02000600000000000000" pitchFamily="2" charset="0"/>
              </a:rPr>
              <a:t> is author to the story</a:t>
            </a:r>
            <a:r>
              <a:rPr lang="en-US" sz="2600" dirty="0" smtClean="0">
                <a:latin typeface="Segoe Print" panose="02000600000000000000" pitchFamily="2" charset="0"/>
              </a:rPr>
              <a:t>?</a:t>
            </a:r>
            <a:endParaRPr lang="en-US" sz="2600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sz="4000" b="1" smtClean="0">
                <a:latin typeface="Segoe Print" panose="02000600000000000000" pitchFamily="2" charset="0"/>
              </a:rPr>
              <a:t>Integrity:</a:t>
            </a:r>
            <a:endParaRPr lang="en-US" sz="4000" b="1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Segoe Print" panose="02000600000000000000" pitchFamily="2" charset="0"/>
              </a:rPr>
              <a:t>   Can we </a:t>
            </a:r>
            <a:r>
              <a:rPr lang="en-US" sz="24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trust</a:t>
            </a:r>
            <a:r>
              <a:rPr lang="en-US" sz="2400" dirty="0" smtClean="0">
                <a:latin typeface="Segoe Print" panose="02000600000000000000" pitchFamily="2" charset="0"/>
              </a:rPr>
              <a:t> this person? </a:t>
            </a:r>
            <a:endParaRPr lang="en-US" sz="24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egoe Print" panose="02000600000000000000" pitchFamily="2" charset="0"/>
              </a:rPr>
              <a:t>Competence: </a:t>
            </a:r>
          </a:p>
          <a:p>
            <a:pPr marL="0" indent="0">
              <a:buNone/>
            </a:pPr>
            <a:r>
              <a:rPr lang="en-US" sz="2400" dirty="0">
                <a:latin typeface="Segoe Print" panose="02000600000000000000" pitchFamily="2" charset="0"/>
              </a:rPr>
              <a:t>   Does the author “</a:t>
            </a:r>
            <a:r>
              <a:rPr lang="en-US" sz="2400" dirty="0">
                <a:solidFill>
                  <a:srgbClr val="FF0000"/>
                </a:solidFill>
                <a:latin typeface="Segoe Print" panose="02000600000000000000" pitchFamily="2" charset="0"/>
              </a:rPr>
              <a:t>know how</a:t>
            </a:r>
            <a:r>
              <a:rPr lang="en-US" sz="2400" dirty="0">
                <a:latin typeface="Segoe Print" panose="02000600000000000000" pitchFamily="2" charset="0"/>
              </a:rPr>
              <a:t>”?</a:t>
            </a:r>
          </a:p>
          <a:p>
            <a:pPr marL="0" indent="0">
              <a:buNone/>
            </a:pPr>
            <a:endParaRPr lang="en-US" sz="2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6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Critically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476328"/>
            <a:ext cx="4067656" cy="5649835"/>
          </a:xfrm>
        </p:spPr>
      </p:pic>
    </p:spTree>
    <p:extLst>
      <p:ext uri="{BB962C8B-B14F-4D97-AF65-F5344CB8AC3E}">
        <p14:creationId xmlns:p14="http://schemas.microsoft.com/office/powerpoint/2010/main" val="109150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Forte" panose="03060902040502070203" pitchFamily="66" charset="0"/>
              </a:rPr>
              <a:t>Created By: </a:t>
            </a:r>
            <a:endParaRPr lang="en-US" sz="7200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6858000" cy="3794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Segoe Print" panose="02000600000000000000" pitchFamily="2" charset="0"/>
              </a:rPr>
              <a:t>Jen Hasse</a:t>
            </a:r>
          </a:p>
          <a:p>
            <a:pPr marL="0" indent="0">
              <a:buNone/>
            </a:pPr>
            <a:r>
              <a:rPr lang="en-US" dirty="0" smtClean="0">
                <a:latin typeface="Segoe Print" panose="02000600000000000000" pitchFamily="2" charset="0"/>
              </a:rPr>
              <a:t>Information Literacy Librarian </a:t>
            </a:r>
          </a:p>
          <a:p>
            <a:pPr marL="0" indent="0">
              <a:buNone/>
            </a:pPr>
            <a:r>
              <a:rPr lang="en-US" dirty="0" smtClean="0">
                <a:latin typeface="Segoe Print" panose="02000600000000000000" pitchFamily="2" charset="0"/>
              </a:rPr>
              <a:t>Holy Spirit Library </a:t>
            </a:r>
          </a:p>
          <a:p>
            <a:pPr marL="0" indent="0">
              <a:buNone/>
            </a:pPr>
            <a:r>
              <a:rPr lang="en-US" dirty="0" smtClean="0">
                <a:latin typeface="Segoe Print" panose="02000600000000000000" pitchFamily="2" charset="0"/>
              </a:rPr>
              <a:t>Cabrini University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cabrini university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36" y="4773214"/>
            <a:ext cx="4259465" cy="170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19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Forte" panose="03060902040502070203" pitchFamily="66" charset="0"/>
              </a:rPr>
              <a:t>Mandela Effect </a:t>
            </a:r>
            <a:endParaRPr lang="en-US" sz="6600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17475"/>
            <a:ext cx="2743200" cy="226560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95400"/>
            <a:ext cx="3282485" cy="3224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953000"/>
            <a:ext cx="3717524" cy="1630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0"/>
            <a:ext cx="2195082" cy="17194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84813"/>
            <a:ext cx="2667000" cy="232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Forte" panose="03060902040502070203" pitchFamily="66" charset="0"/>
              </a:rPr>
              <a:t>Stereotypes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1"/>
            <a:ext cx="634059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903893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egoe Print" panose="02000600000000000000" pitchFamily="2" charset="0"/>
              </a:rPr>
              <a:t> “</a:t>
            </a:r>
            <a:r>
              <a:rPr lang="en-US" sz="3200" b="1" dirty="0" smtClean="0">
                <a:latin typeface="Segoe Print" panose="02000600000000000000" pitchFamily="2" charset="0"/>
              </a:rPr>
              <a:t>cognitive shortcuts</a:t>
            </a:r>
            <a:r>
              <a:rPr lang="en-US" sz="2000" b="1" dirty="0" smtClean="0">
                <a:latin typeface="Segoe Print" panose="02000600000000000000" pitchFamily="2" charset="0"/>
              </a:rPr>
              <a:t>” that lead to bias </a:t>
            </a:r>
            <a:endParaRPr lang="en-US" sz="20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9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Forte" panose="03060902040502070203" pitchFamily="66" charset="0"/>
              </a:rPr>
              <a:t>Confirmation Bias </a:t>
            </a:r>
            <a:endParaRPr lang="en-US" sz="7200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Segoe Print" panose="02000600000000000000" pitchFamily="2" charset="0"/>
              </a:rPr>
              <a:t>	Once </a:t>
            </a:r>
            <a:r>
              <a:rPr lang="en-US" dirty="0">
                <a:latin typeface="Segoe Print" panose="02000600000000000000" pitchFamily="2" charset="0"/>
              </a:rPr>
              <a:t>we have formed a view, we embrace information that </a:t>
            </a:r>
            <a:r>
              <a:rPr lang="en-US" b="1" dirty="0">
                <a:latin typeface="Segoe Print" panose="02000600000000000000" pitchFamily="2" charset="0"/>
              </a:rPr>
              <a:t>confirms that view </a:t>
            </a:r>
            <a:r>
              <a:rPr lang="en-US" dirty="0">
                <a:latin typeface="Segoe Print" panose="02000600000000000000" pitchFamily="2" charset="0"/>
              </a:rPr>
              <a:t>while </a:t>
            </a:r>
            <a:r>
              <a:rPr lang="en-US" b="1" dirty="0">
                <a:latin typeface="Segoe Print" panose="02000600000000000000" pitchFamily="2" charset="0"/>
              </a:rPr>
              <a:t>ignoring, or rejecting, information that casts doubt on it</a:t>
            </a:r>
            <a:r>
              <a:rPr lang="en-US" dirty="0">
                <a:latin typeface="Segoe Print" panose="02000600000000000000" pitchFamily="2" charset="0"/>
              </a:rPr>
              <a:t>. </a:t>
            </a:r>
            <a:endParaRPr lang="en-US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	</a:t>
            </a:r>
            <a:r>
              <a:rPr lang="en-US" dirty="0" smtClean="0">
                <a:latin typeface="Segoe Print" panose="02000600000000000000" pitchFamily="2" charset="0"/>
              </a:rPr>
              <a:t>Confirmation </a:t>
            </a:r>
            <a:r>
              <a:rPr lang="en-US" dirty="0">
                <a:latin typeface="Segoe Print" panose="02000600000000000000" pitchFamily="2" charset="0"/>
              </a:rPr>
              <a:t>bias suggests that we don’t perceive circumstances objectively. We pick out those bits of data that </a:t>
            </a:r>
            <a:r>
              <a:rPr lang="en-US" b="1" dirty="0">
                <a:latin typeface="Segoe Print" panose="02000600000000000000" pitchFamily="2" charset="0"/>
              </a:rPr>
              <a:t>make us feel good because they confirm our prejudices</a:t>
            </a:r>
            <a:r>
              <a:rPr lang="en-US" b="1" dirty="0" smtClean="0">
                <a:latin typeface="Segoe Print" panose="02000600000000000000" pitchFamily="2" charset="0"/>
              </a:rPr>
              <a:t>.</a:t>
            </a:r>
            <a:r>
              <a:rPr lang="en-US" dirty="0" smtClean="0">
                <a:latin typeface="Segoe Print" panose="02000600000000000000" pitchFamily="2" charset="0"/>
              </a:rPr>
              <a:t> </a:t>
            </a:r>
          </a:p>
          <a:p>
            <a:pPr marL="0" indent="0">
              <a:buNone/>
            </a:pPr>
            <a:endParaRPr lang="en-US" sz="12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Segoe Print" panose="02000600000000000000" pitchFamily="2" charset="0"/>
              </a:rPr>
              <a:t> - https://www.psychologytoday.com/blog/science-choice/201504/what-is-confirmation-bias</a:t>
            </a:r>
            <a:endParaRPr lang="en-US" sz="12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0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Forte" panose="03060902040502070203" pitchFamily="66" charset="0"/>
              </a:rPr>
              <a:t>Filter Bubble </a:t>
            </a:r>
            <a:endParaRPr lang="en-US" sz="7200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40" y="1524000"/>
            <a:ext cx="7032260" cy="3925477"/>
          </a:xfrm>
        </p:spPr>
      </p:pic>
      <p:sp>
        <p:nvSpPr>
          <p:cNvPr id="5" name="TextBox 4"/>
          <p:cNvSpPr txBox="1"/>
          <p:nvPr/>
        </p:nvSpPr>
        <p:spPr>
          <a:xfrm>
            <a:off x="685800" y="5648146"/>
            <a:ext cx="8305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egoe Print" panose="02000600000000000000" pitchFamily="2" charset="0"/>
              </a:rPr>
              <a:t>“The internet is showing us what it thinks we want to see, not necessarily what we need to see” – Eli </a:t>
            </a:r>
            <a:r>
              <a:rPr lang="en-US" b="1" dirty="0" err="1" smtClean="0">
                <a:latin typeface="Segoe Print" panose="02000600000000000000" pitchFamily="2" charset="0"/>
              </a:rPr>
              <a:t>Pariser</a:t>
            </a:r>
            <a:r>
              <a:rPr lang="en-US" b="1" dirty="0" smtClean="0">
                <a:latin typeface="Segoe Print" panose="02000600000000000000" pitchFamily="2" charset="0"/>
              </a:rPr>
              <a:t>, TED Talk 2011</a:t>
            </a:r>
          </a:p>
          <a:p>
            <a:endParaRPr lang="en-US" sz="800" b="1" dirty="0" smtClean="0">
              <a:latin typeface="Segoe Print" panose="02000600000000000000" pitchFamily="2" charset="0"/>
            </a:endParaRPr>
          </a:p>
          <a:p>
            <a:r>
              <a:rPr lang="en-US" sz="1400" b="1" dirty="0">
                <a:latin typeface="Segoe Print" panose="02000600000000000000" pitchFamily="2" charset="0"/>
              </a:rPr>
              <a:t>http://graphics.wsj.com.via.snip.ly/ni3b3#http://graphics.wsj.com/blue-feed-red-feed/ </a:t>
            </a:r>
          </a:p>
        </p:txBody>
      </p:sp>
    </p:spTree>
    <p:extLst>
      <p:ext uri="{BB962C8B-B14F-4D97-AF65-F5344CB8AC3E}">
        <p14:creationId xmlns:p14="http://schemas.microsoft.com/office/powerpoint/2010/main" val="110539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1524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Forte" panose="03060902040502070203" pitchFamily="66" charset="0"/>
              </a:rPr>
              <a:t>What happens when we fail to check our bias?  </a:t>
            </a:r>
            <a:endParaRPr lang="en-US" sz="6000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pic>
        <p:nvPicPr>
          <p:cNvPr id="6" name="Content Placeholder 5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09800"/>
            <a:ext cx="7282830" cy="3763963"/>
          </a:xfrm>
        </p:spPr>
      </p:pic>
    </p:spTree>
    <p:extLst>
      <p:ext uri="{BB962C8B-B14F-4D97-AF65-F5344CB8AC3E}">
        <p14:creationId xmlns:p14="http://schemas.microsoft.com/office/powerpoint/2010/main" val="72069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630362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Forte" panose="03060902040502070203" pitchFamily="66" charset="0"/>
              </a:rPr>
              <a:t>What is “fake news?”</a:t>
            </a:r>
            <a:endParaRPr lang="en-US" sz="7200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382000" cy="3992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Segoe Print" panose="02000600000000000000" pitchFamily="2" charset="0"/>
              </a:rPr>
              <a:t>Who is creating it? </a:t>
            </a:r>
          </a:p>
          <a:p>
            <a:pPr marL="0" indent="0">
              <a:buNone/>
            </a:pPr>
            <a:r>
              <a:rPr lang="en-US" dirty="0" smtClean="0">
                <a:latin typeface="Segoe Print" panose="02000600000000000000" pitchFamily="2" charset="0"/>
              </a:rPr>
              <a:t>Where is it coming from? </a:t>
            </a:r>
          </a:p>
          <a:p>
            <a:pPr marL="0" indent="0">
              <a:buNone/>
            </a:pPr>
            <a:r>
              <a:rPr lang="en-US" dirty="0" smtClean="0">
                <a:latin typeface="Segoe Print" panose="02000600000000000000" pitchFamily="2" charset="0"/>
              </a:rPr>
              <a:t>Why are people creating it?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dirty="0" smtClean="0">
                <a:hlinkClick r:id="rId2"/>
              </a:rPr>
              <a:t>http://abcnews.go.com/Technology/fake-news-stories-make-real-news-headlines/story?id=43845383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>
                <a:hlinkClick r:id="rId3"/>
              </a:rPr>
              <a:t>https://www.nytimes.com/2016/11/20/business/media/how-fake-news-spreads.html?_r=0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9628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Forte" panose="03060902040502070203" pitchFamily="66" charset="0"/>
              </a:rPr>
              <a:t>Examine: </a:t>
            </a:r>
            <a:endParaRPr lang="en-US" sz="7200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Segoe Print" panose="02000600000000000000" pitchFamily="2" charset="0"/>
              </a:rPr>
              <a:t>1. URL: </a:t>
            </a:r>
            <a:r>
              <a:rPr lang="en-US" dirty="0" smtClean="0">
                <a:hlinkClick r:id="rId2"/>
              </a:rPr>
              <a:t>http://abcnews.com.co/</a:t>
            </a:r>
            <a:r>
              <a:rPr lang="en-US" dirty="0" smtClean="0"/>
              <a:t>  vs. 	   	         </a:t>
            </a:r>
            <a:r>
              <a:rPr lang="en-US" dirty="0" smtClean="0">
                <a:hlinkClick r:id="rId3"/>
              </a:rPr>
              <a:t>http://abcnews.go.com/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>
                <a:latin typeface="Segoe Print" panose="02000600000000000000" pitchFamily="2" charset="0"/>
              </a:rPr>
              <a:t>2. </a:t>
            </a:r>
            <a:r>
              <a:rPr lang="en-US" dirty="0">
                <a:latin typeface="Segoe Print" panose="02000600000000000000" pitchFamily="2" charset="0"/>
              </a:rPr>
              <a:t>G</a:t>
            </a:r>
            <a:r>
              <a:rPr lang="en-US" dirty="0" smtClean="0">
                <a:latin typeface="Segoe Print" panose="02000600000000000000" pitchFamily="2" charset="0"/>
              </a:rPr>
              <a:t>rammar, spelling, graphics &amp;  	overall design</a:t>
            </a:r>
          </a:p>
          <a:p>
            <a:pPr marL="0" indent="0">
              <a:buNone/>
            </a:pPr>
            <a:r>
              <a:rPr lang="en-US" dirty="0" smtClean="0">
                <a:latin typeface="Segoe Print" panose="02000600000000000000" pitchFamily="2" charset="0"/>
              </a:rPr>
              <a:t>3. </a:t>
            </a:r>
            <a:r>
              <a:rPr lang="en-US" dirty="0">
                <a:latin typeface="Segoe Print" panose="02000600000000000000" pitchFamily="2" charset="0"/>
              </a:rPr>
              <a:t>A</a:t>
            </a:r>
            <a:r>
              <a:rPr lang="en-US" dirty="0" smtClean="0">
                <a:latin typeface="Segoe Print" panose="02000600000000000000" pitchFamily="2" charset="0"/>
              </a:rPr>
              <a:t>uthor &amp; Publisher </a:t>
            </a:r>
          </a:p>
          <a:p>
            <a:pPr marL="0" indent="0">
              <a:buNone/>
            </a:pPr>
            <a:r>
              <a:rPr lang="en-US" dirty="0" smtClean="0">
                <a:latin typeface="Segoe Print" panose="02000600000000000000" pitchFamily="2" charset="0"/>
              </a:rPr>
              <a:t>4. Your own response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Forte" panose="03060902040502070203" pitchFamily="66" charset="0"/>
              </a:rPr>
              <a:t>Verify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latin typeface="Segoe Print" panose="02000600000000000000" pitchFamily="2" charset="0"/>
              </a:rPr>
              <a:t>1. Is anyone else writing about this 	story? If so, who? </a:t>
            </a:r>
          </a:p>
          <a:p>
            <a:pPr marL="0" indent="0">
              <a:buNone/>
            </a:pPr>
            <a:r>
              <a:rPr lang="en-US" dirty="0" smtClean="0">
                <a:latin typeface="Segoe Print" panose="02000600000000000000" pitchFamily="2" charset="0"/>
              </a:rPr>
              <a:t>2. What evidence does the site provide 	to prove their claim – is this valid 	evidence? </a:t>
            </a:r>
          </a:p>
          <a:p>
            <a:pPr marL="0" indent="0">
              <a:buNone/>
            </a:pPr>
            <a:r>
              <a:rPr lang="en-US" dirty="0" smtClean="0">
                <a:latin typeface="Segoe Print" panose="02000600000000000000" pitchFamily="2" charset="0"/>
              </a:rPr>
              <a:t>3. Read the “about us” 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4</a:t>
            </a:r>
            <a:r>
              <a:rPr lang="en-US" dirty="0" smtClean="0">
                <a:latin typeface="Segoe Print" panose="02000600000000000000" pitchFamily="2" charset="0"/>
              </a:rPr>
              <a:t>. Check </a:t>
            </a:r>
            <a:r>
              <a:rPr lang="en-US" dirty="0" smtClean="0">
                <a:latin typeface="Segoe Print" panose="02000600000000000000" pitchFamily="2" charset="0"/>
                <a:hlinkClick r:id="rId2"/>
              </a:rPr>
              <a:t>snopes.com </a:t>
            </a:r>
            <a:r>
              <a:rPr lang="en-US" dirty="0" smtClean="0">
                <a:latin typeface="Segoe Print" panose="02000600000000000000" pitchFamily="2" charset="0"/>
              </a:rPr>
              <a:t>or other fact-	checking sites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225</Words>
  <Application>Microsoft Office PowerPoint</Application>
  <PresentationFormat>On-screen Show (4:3)</PresentationFormat>
  <Paragraphs>63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Bookman Old Style</vt:lpstr>
      <vt:lpstr>Calibri</vt:lpstr>
      <vt:lpstr>Forte</vt:lpstr>
      <vt:lpstr>Segoe Print</vt:lpstr>
      <vt:lpstr>Office Theme</vt:lpstr>
      <vt:lpstr>Evaluating Information</vt:lpstr>
      <vt:lpstr>Mandela Effect </vt:lpstr>
      <vt:lpstr>Stereotypes </vt:lpstr>
      <vt:lpstr>Confirmation Bias </vt:lpstr>
      <vt:lpstr>Filter Bubble </vt:lpstr>
      <vt:lpstr>What happens when we fail to check our bias?  </vt:lpstr>
      <vt:lpstr>What is “fake news?”</vt:lpstr>
      <vt:lpstr>Examine: </vt:lpstr>
      <vt:lpstr>Verify</vt:lpstr>
      <vt:lpstr>Understand Bias</vt:lpstr>
      <vt:lpstr>CRAAP TEST</vt:lpstr>
      <vt:lpstr>EPIC </vt:lpstr>
      <vt:lpstr>Think Critically</vt:lpstr>
      <vt:lpstr>Created By: </vt:lpstr>
    </vt:vector>
  </TitlesOfParts>
  <Company>Cabrini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Evaluating Information in an “alternative facts” world</dc:title>
  <dc:creator>Hasse, Jennifer</dc:creator>
  <cp:lastModifiedBy>Hasse, Jennifer</cp:lastModifiedBy>
  <cp:revision>26</cp:revision>
  <dcterms:created xsi:type="dcterms:W3CDTF">2017-01-24T21:07:19Z</dcterms:created>
  <dcterms:modified xsi:type="dcterms:W3CDTF">2017-03-17T13:48:58Z</dcterms:modified>
</cp:coreProperties>
</file>