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261" r:id="rId2"/>
    <p:sldId id="262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1889" autoAdjust="0"/>
  </p:normalViewPr>
  <p:slideViewPr>
    <p:cSldViewPr>
      <p:cViewPr varScale="1">
        <p:scale>
          <a:sx n="104" d="100"/>
          <a:sy n="104" d="100"/>
        </p:scale>
        <p:origin x="1755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wforum.org/2015/05/12/americas-changing-religious-landscape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bs.org/video/pbs-newshour-the-gospel-of-jesus-wife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on the</a:t>
            </a:r>
            <a:r>
              <a:rPr lang="en-US" baseline="0" dirty="0" smtClean="0"/>
              <a:t> changes in religious affiliation, and including drop in all Christian traditions listed above, see the full report: </a:t>
            </a:r>
            <a:r>
              <a:rPr lang="en-US" dirty="0" smtClean="0">
                <a:hlinkClick r:id="rId3"/>
              </a:rPr>
              <a:t>https://www.pewforum.org/2015/05/12/americas-changing-religious-landscape/</a:t>
            </a:r>
            <a:endParaRPr lang="en-US" dirty="0" smtClean="0"/>
          </a:p>
          <a:p>
            <a:r>
              <a:rPr lang="en-US" dirty="0" smtClean="0"/>
              <a:t>Non-Christian</a:t>
            </a:r>
            <a:r>
              <a:rPr lang="en-US" baseline="0" dirty="0" smtClean="0"/>
              <a:t> faiths include Judaism, Islam, Buddhism, Hinduism and other global religions.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63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15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0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33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08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43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URL for</a:t>
            </a:r>
            <a:r>
              <a:rPr lang="en-US" baseline="0" dirty="0" smtClean="0"/>
              <a:t> PBS News Hour clip: </a:t>
            </a:r>
            <a:r>
              <a:rPr lang="en-US" dirty="0" smtClean="0">
                <a:hlinkClick r:id="rId3"/>
              </a:rPr>
              <a:t>https://www.pbs.org/video/pbs-newshour-the-gospel-of-jesus-wife/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66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Briefly</a:t>
            </a:r>
            <a:r>
              <a:rPr lang="en-US" baseline="0" dirty="0" smtClean="0"/>
              <a:t> discuss how biases exist across the disciplines. Refer to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Tushingham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Fulkerson, and Hill;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Wellmon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Piper;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Erosheva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67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3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2A9B7A3-89C7-4444-BB11-FE08B3C3A3C4}"/>
              </a:ext>
            </a:extLst>
          </p:cNvPr>
          <p:cNvSpPr txBox="1">
            <a:spLocks/>
          </p:cNvSpPr>
          <p:nvPr userDrawn="1"/>
        </p:nvSpPr>
        <p:spPr>
          <a:xfrm>
            <a:off x="3124200" y="635634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Teaching About Fake News: Lesson Plans for Different Disciplines and Audiences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684C66B-C538-404A-85C9-1E4AEB659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Search the ACRL Sandbox for more with #</a:t>
            </a:r>
            <a:r>
              <a:rPr lang="en-US" dirty="0" err="1"/>
              <a:t>fakenews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99AC4C-6278-E347-9557-E56541852D36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E666A2-83BD-1341-829D-BE5B62BDE060}"/>
              </a:ext>
            </a:extLst>
          </p:cNvPr>
          <p:cNvSpPr/>
          <p:nvPr userDrawn="1"/>
        </p:nvSpPr>
        <p:spPr>
          <a:xfrm>
            <a:off x="6556248" y="6301421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5265"/>
            <a:ext cx="2895600" cy="365125"/>
          </a:xfrm>
        </p:spPr>
        <p:txBody>
          <a:bodyPr/>
          <a:lstStyle/>
          <a:p>
            <a:r>
              <a:rPr lang="en-US" dirty="0"/>
              <a:t>Teaching About Fake News: Lesson Plans for Different Disciplines and Audiences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24BDA0-E35D-4A46-B47B-77B6E095B4A9}"/>
              </a:ext>
            </a:extLst>
          </p:cNvPr>
          <p:cNvSpPr txBox="1"/>
          <p:nvPr userDrawn="1"/>
        </p:nvSpPr>
        <p:spPr>
          <a:xfrm>
            <a:off x="6553200" y="6308725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82B1F9-A70E-2E46-9F4F-A2C55B4FAA8B}"/>
              </a:ext>
            </a:extLst>
          </p:cNvPr>
          <p:cNvSpPr/>
          <p:nvPr userDrawn="1"/>
        </p:nvSpPr>
        <p:spPr>
          <a:xfrm>
            <a:off x="6364161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ABF082-2F5F-5E49-A124-55AC2F6739F9}"/>
              </a:ext>
            </a:extLst>
          </p:cNvPr>
          <p:cNvSpPr/>
          <p:nvPr userDrawn="1"/>
        </p:nvSpPr>
        <p:spPr>
          <a:xfrm>
            <a:off x="65532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0D9DE4-FBDB-1646-94F9-CF876238B706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E967F8-6155-6D47-BB87-255E1AAC2B12}"/>
              </a:ext>
            </a:extLst>
          </p:cNvPr>
          <p:cNvSpPr/>
          <p:nvPr userDrawn="1"/>
        </p:nvSpPr>
        <p:spPr>
          <a:xfrm>
            <a:off x="65532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9FB97B-349F-D148-B20D-40574C53DDD8}"/>
              </a:ext>
            </a:extLst>
          </p:cNvPr>
          <p:cNvSpPr/>
          <p:nvPr userDrawn="1"/>
        </p:nvSpPr>
        <p:spPr>
          <a:xfrm>
            <a:off x="64008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7B039D-F181-A446-8060-73F040205C75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AE8485-A027-7442-A042-10C70A7EBEC2}"/>
              </a:ext>
            </a:extLst>
          </p:cNvPr>
          <p:cNvSpPr/>
          <p:nvPr userDrawn="1"/>
        </p:nvSpPr>
        <p:spPr>
          <a:xfrm>
            <a:off x="6477000" y="6308127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Teaching About Fake News: Lesson Plans for Different Disciplines and Audiences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Search the ACRL Sandbox for more with #</a:t>
            </a:r>
            <a:r>
              <a:rPr lang="en-US" dirty="0" err="1"/>
              <a:t>fakenews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DA6261-D0F5-1E40-840C-41BE4379294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2" y="5323168"/>
            <a:ext cx="2298287" cy="15303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bs.org/video/pbs-newshour-the-gospel-of-jesus-wif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92793-D84E-114F-802E-449F8CC240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Revelatory Reading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456B1-5C9B-8748-A950-181F55B627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Understanding, Critiquing, and Unveiling Religious </a:t>
            </a:r>
            <a:r>
              <a:rPr lang="en-US" dirty="0" smtClean="0"/>
              <a:t>News Stories</a:t>
            </a:r>
          </a:p>
        </p:txBody>
      </p:sp>
    </p:spTree>
    <p:extLst>
      <p:ext uri="{BB962C8B-B14F-4D97-AF65-F5344CB8AC3E}">
        <p14:creationId xmlns:p14="http://schemas.microsoft.com/office/powerpoint/2010/main" val="390217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isn’t speaking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Are there omitted voices?</a:t>
            </a:r>
          </a:p>
          <a:p>
            <a:pPr>
              <a:lnSpc>
                <a:spcPct val="150000"/>
              </a:lnSpc>
            </a:pPr>
            <a:r>
              <a:rPr lang="en-US" dirty="0"/>
              <a:t>Are marginalized voices needed?</a:t>
            </a:r>
          </a:p>
          <a:p>
            <a:pPr>
              <a:lnSpc>
                <a:spcPct val="150000"/>
              </a:lnSpc>
            </a:pPr>
            <a:r>
              <a:rPr lang="en-US" dirty="0"/>
              <a:t>Biases in peer review </a:t>
            </a:r>
          </a:p>
        </p:txBody>
      </p:sp>
    </p:spTree>
    <p:extLst>
      <p:ext uri="{BB962C8B-B14F-4D97-AF65-F5344CB8AC3E}">
        <p14:creationId xmlns:p14="http://schemas.microsoft.com/office/powerpoint/2010/main" val="3738294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at (fake) news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Follow the story </a:t>
            </a:r>
          </a:p>
          <a:p>
            <a:pPr>
              <a:lnSpc>
                <a:spcPct val="150000"/>
              </a:lnSpc>
            </a:pPr>
            <a:r>
              <a:rPr lang="en-US" dirty="0"/>
              <a:t>Importance of subsequent reporting </a:t>
            </a:r>
          </a:p>
          <a:p>
            <a:pPr>
              <a:lnSpc>
                <a:spcPct val="150000"/>
              </a:lnSpc>
            </a:pPr>
            <a:r>
              <a:rPr lang="en-US" dirty="0"/>
              <a:t>Look for corroboration </a:t>
            </a:r>
          </a:p>
        </p:txBody>
      </p:sp>
    </p:spTree>
    <p:extLst>
      <p:ext uri="{BB962C8B-B14F-4D97-AF65-F5344CB8AC3E}">
        <p14:creationId xmlns:p14="http://schemas.microsoft.com/office/powerpoint/2010/main" val="1151891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Religion and fake news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Pope addresses fake news</a:t>
            </a:r>
          </a:p>
          <a:p>
            <a:pPr>
              <a:lnSpc>
                <a:spcPct val="150000"/>
              </a:lnSpc>
            </a:pPr>
            <a:r>
              <a:rPr lang="en-US" dirty="0"/>
              <a:t>Religion: subject and interpretive lens </a:t>
            </a:r>
          </a:p>
          <a:p>
            <a:pPr>
              <a:lnSpc>
                <a:spcPct val="150000"/>
              </a:lnSpc>
            </a:pPr>
            <a:r>
              <a:rPr lang="en-US" dirty="0"/>
              <a:t>Role of critical reflection</a:t>
            </a:r>
          </a:p>
          <a:p>
            <a:pPr>
              <a:lnSpc>
                <a:spcPct val="150000"/>
              </a:lnSpc>
            </a:pPr>
            <a:r>
              <a:rPr lang="en-US" dirty="0"/>
              <a:t>Liberation theology as tool  </a:t>
            </a:r>
          </a:p>
        </p:txBody>
      </p:sp>
    </p:spTree>
    <p:extLst>
      <p:ext uri="{BB962C8B-B14F-4D97-AF65-F5344CB8AC3E}">
        <p14:creationId xmlns:p14="http://schemas.microsoft.com/office/powerpoint/2010/main" val="22144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Religious landscape in America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Evangelical Protestant		25.4%</a:t>
            </a:r>
          </a:p>
          <a:p>
            <a:r>
              <a:rPr lang="en-US" dirty="0"/>
              <a:t>Unaffiliated 			</a:t>
            </a:r>
            <a:r>
              <a:rPr lang="en-US" dirty="0" smtClean="0"/>
              <a:t>	22.8</a:t>
            </a:r>
            <a:r>
              <a:rPr lang="en-US" dirty="0"/>
              <a:t>%</a:t>
            </a:r>
          </a:p>
          <a:p>
            <a:r>
              <a:rPr lang="en-US" dirty="0"/>
              <a:t>Roman Catholic			20.8%</a:t>
            </a:r>
          </a:p>
          <a:p>
            <a:r>
              <a:rPr lang="en-US" dirty="0"/>
              <a:t>Mainline Protestant 		14.7%</a:t>
            </a:r>
          </a:p>
          <a:p>
            <a:r>
              <a:rPr lang="en-US" dirty="0"/>
              <a:t>Non-Christian faiths		</a:t>
            </a:r>
            <a:r>
              <a:rPr lang="en-US" dirty="0" smtClean="0"/>
              <a:t>	5.9%*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02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Religion and fake news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Impact of belief systems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Dogmatic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Fundamentalist </a:t>
            </a:r>
          </a:p>
        </p:txBody>
      </p:sp>
    </p:spTree>
    <p:extLst>
      <p:ext uri="{BB962C8B-B14F-4D97-AF65-F5344CB8AC3E}">
        <p14:creationId xmlns:p14="http://schemas.microsoft.com/office/powerpoint/2010/main" val="2967086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Liberation theology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Contextual approach: Latin America </a:t>
            </a:r>
          </a:p>
          <a:p>
            <a:pPr>
              <a:lnSpc>
                <a:spcPct val="150000"/>
              </a:lnSpc>
            </a:pPr>
            <a:r>
              <a:rPr lang="en-US" dirty="0"/>
              <a:t>Direct response to poverty</a:t>
            </a:r>
          </a:p>
          <a:p>
            <a:pPr>
              <a:lnSpc>
                <a:spcPct val="150000"/>
              </a:lnSpc>
            </a:pPr>
            <a:r>
              <a:rPr lang="en-US" dirty="0"/>
              <a:t>Freedom from oppressive systems </a:t>
            </a:r>
          </a:p>
          <a:p>
            <a:pPr>
              <a:lnSpc>
                <a:spcPct val="150000"/>
              </a:lnSpc>
            </a:pPr>
            <a:r>
              <a:rPr lang="en-US" dirty="0"/>
              <a:t>Salvation as earthly potential </a:t>
            </a:r>
          </a:p>
        </p:txBody>
      </p:sp>
    </p:spTree>
    <p:extLst>
      <p:ext uri="{BB962C8B-B14F-4D97-AF65-F5344CB8AC3E}">
        <p14:creationId xmlns:p14="http://schemas.microsoft.com/office/powerpoint/2010/main" val="620061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Liberation theology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Praxis: action and reflection </a:t>
            </a:r>
          </a:p>
          <a:p>
            <a:pPr>
              <a:lnSpc>
                <a:spcPct val="150000"/>
              </a:lnSpc>
            </a:pPr>
            <a:r>
              <a:rPr lang="en-US" dirty="0"/>
              <a:t>Right action vs. right belief </a:t>
            </a:r>
          </a:p>
          <a:p>
            <a:pPr>
              <a:lnSpc>
                <a:spcPct val="150000"/>
              </a:lnSpc>
            </a:pPr>
            <a:r>
              <a:rPr lang="en-US" dirty="0"/>
              <a:t>Role of social analysis </a:t>
            </a:r>
          </a:p>
          <a:p>
            <a:pPr>
              <a:lnSpc>
                <a:spcPct val="150000"/>
              </a:lnSpc>
            </a:pPr>
            <a:r>
              <a:rPr lang="en-US" dirty="0"/>
              <a:t>Secondary role of belief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95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Freire’s stages of consciousness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Magical consciousness </a:t>
            </a:r>
          </a:p>
          <a:p>
            <a:pPr>
              <a:lnSpc>
                <a:spcPct val="150000"/>
              </a:lnSpc>
            </a:pPr>
            <a:r>
              <a:rPr lang="en-US" dirty="0"/>
              <a:t>Naïve consciousness </a:t>
            </a:r>
          </a:p>
          <a:p>
            <a:pPr>
              <a:lnSpc>
                <a:spcPct val="150000"/>
              </a:lnSpc>
            </a:pPr>
            <a:r>
              <a:rPr lang="en-US" dirty="0"/>
              <a:t>Critical consciousness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19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decides what’s important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Identify represented voices</a:t>
            </a:r>
          </a:p>
          <a:p>
            <a:pPr>
              <a:lnSpc>
                <a:spcPct val="150000"/>
              </a:lnSpc>
            </a:pPr>
            <a:r>
              <a:rPr lang="en-US" dirty="0"/>
              <a:t>Is a community marginalized? </a:t>
            </a:r>
          </a:p>
        </p:txBody>
      </p:sp>
    </p:spTree>
    <p:extLst>
      <p:ext uri="{BB962C8B-B14F-4D97-AF65-F5344CB8AC3E}">
        <p14:creationId xmlns:p14="http://schemas.microsoft.com/office/powerpoint/2010/main" val="3629443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Gospel of Jesus’s Wife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hlinkClick r:id="rId3"/>
              </a:rPr>
              <a:t>PBS News Hour Clip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Determine origin story</a:t>
            </a:r>
          </a:p>
          <a:p>
            <a:pPr>
              <a:lnSpc>
                <a:spcPct val="150000"/>
              </a:lnSpc>
            </a:pPr>
            <a:r>
              <a:rPr lang="en-US" dirty="0"/>
              <a:t>Role of peer review </a:t>
            </a:r>
          </a:p>
        </p:txBody>
      </p:sp>
    </p:spTree>
    <p:extLst>
      <p:ext uri="{BB962C8B-B14F-4D97-AF65-F5344CB8AC3E}">
        <p14:creationId xmlns:p14="http://schemas.microsoft.com/office/powerpoint/2010/main" val="667427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On-screen Show (4:3)</PresentationFormat>
  <Paragraphs>59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Revelatory Reading</vt:lpstr>
      <vt:lpstr>Religion and fake news</vt:lpstr>
      <vt:lpstr>Religious landscape in America</vt:lpstr>
      <vt:lpstr>Religion and fake news</vt:lpstr>
      <vt:lpstr>Liberation theology </vt:lpstr>
      <vt:lpstr>Liberation theology </vt:lpstr>
      <vt:lpstr>Freire’s stages of consciousness </vt:lpstr>
      <vt:lpstr>Who decides what’s important </vt:lpstr>
      <vt:lpstr>Gospel of Jesus’s Wife</vt:lpstr>
      <vt:lpstr>Who isn’t speaking </vt:lpstr>
      <vt:lpstr>Looking at (fake) news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2012-08-24T00:53:15Z</dcterms:created>
  <dcterms:modified xsi:type="dcterms:W3CDTF">2021-08-12T18:35:21Z</dcterms:modified>
</cp:coreProperties>
</file>