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3"/>
  </p:notesMasterIdLst>
  <p:sldIdLst>
    <p:sldId id="256" r:id="rId5"/>
    <p:sldId id="258" r:id="rId6"/>
    <p:sldId id="261" r:id="rId7"/>
    <p:sldId id="262" r:id="rId8"/>
    <p:sldId id="266" r:id="rId9"/>
    <p:sldId id="269" r:id="rId10"/>
    <p:sldId id="270" r:id="rId11"/>
    <p:sldId id="259" r:id="rId12"/>
    <p:sldId id="267" r:id="rId13"/>
    <p:sldId id="268" r:id="rId14"/>
    <p:sldId id="273" r:id="rId15"/>
    <p:sldId id="272" r:id="rId16"/>
    <p:sldId id="263" r:id="rId17"/>
    <p:sldId id="271" r:id="rId18"/>
    <p:sldId id="274" r:id="rId19"/>
    <p:sldId id="275" r:id="rId20"/>
    <p:sldId id="276" r:id="rId21"/>
    <p:sldId id="277"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ED7E2C-8441-07FB-FF16-3B3C1D3891C0}" v="35" dt="2024-06-18T15:58:44.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4694"/>
  </p:normalViewPr>
  <p:slideViewPr>
    <p:cSldViewPr snapToGrid="0">
      <p:cViewPr varScale="1">
        <p:scale>
          <a:sx n="161" d="100"/>
          <a:sy n="161" d="100"/>
        </p:scale>
        <p:origin x="720"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556da640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556da640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56da64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56da64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Individual teams can share out for 3-5 minutes at a time,</a:t>
            </a:r>
            <a:r>
              <a:rPr lang="en-US" baseline="0" dirty="0"/>
              <a:t> then open up for class discussion</a:t>
            </a:r>
            <a:endParaRPr lang="en-US" dirty="0"/>
          </a:p>
        </p:txBody>
      </p:sp>
    </p:spTree>
    <p:extLst>
      <p:ext uri="{BB962C8B-B14F-4D97-AF65-F5344CB8AC3E}">
        <p14:creationId xmlns:p14="http://schemas.microsoft.com/office/powerpoint/2010/main" val="930590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7def3a2b8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7def3a2b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displays the variable sub-categories within the Demographics category. Plus, blog post option are on the right side of this pane. Use the data dictionary (at very top of page) to get more information of each variable and source.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40489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7def3a2b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7def3a2b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Select a Data Points from the menu of a subject. For instances, select Quality of Life &gt;&gt; Quality of Life Locations &gt;&gt; Grocery Store Locations</a:t>
            </a:r>
            <a:endParaRPr dirty="0"/>
          </a:p>
        </p:txBody>
      </p:sp>
    </p:spTree>
    <p:extLst>
      <p:ext uri="{BB962C8B-B14F-4D97-AF65-F5344CB8AC3E}">
        <p14:creationId xmlns:p14="http://schemas.microsoft.com/office/powerpoint/2010/main" val="1923659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556da640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556da640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7def3a2b8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7def3a2b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displays the variable sub-categories within the Demographics category. Plus, blog post option are on the right side of this pane. Use the data dictionary (at very top of page) to get more information of each variable and source.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69979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56da64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56da64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Individual teams can share out for 3-5 minutes at a time,</a:t>
            </a:r>
            <a:r>
              <a:rPr lang="en-US" baseline="0" dirty="0"/>
              <a:t> then open up for class discussion</a:t>
            </a:r>
            <a:endParaRPr lang="en-US" dirty="0"/>
          </a:p>
        </p:txBody>
      </p:sp>
    </p:spTree>
    <p:extLst>
      <p:ext uri="{BB962C8B-B14F-4D97-AF65-F5344CB8AC3E}">
        <p14:creationId xmlns:p14="http://schemas.microsoft.com/office/powerpoint/2010/main" val="3704834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56da64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56da64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Individual teams can share out for 3-5 minutes at a time,</a:t>
            </a:r>
            <a:r>
              <a:rPr lang="en-US" baseline="0" dirty="0"/>
              <a:t> then open up for class discussion</a:t>
            </a:r>
            <a:endParaRPr lang="en-US" dirty="0"/>
          </a:p>
        </p:txBody>
      </p:sp>
    </p:spTree>
    <p:extLst>
      <p:ext uri="{BB962C8B-B14F-4D97-AF65-F5344CB8AC3E}">
        <p14:creationId xmlns:p14="http://schemas.microsoft.com/office/powerpoint/2010/main" val="1474017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56da64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56da64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Individual teams can share out for 3-5 minutes at a time,</a:t>
            </a:r>
            <a:r>
              <a:rPr lang="en-US" baseline="0" dirty="0"/>
              <a:t> then open up for class discussion</a:t>
            </a:r>
            <a:endParaRPr lang="en-US" dirty="0"/>
          </a:p>
        </p:txBody>
      </p:sp>
    </p:spTree>
    <p:extLst>
      <p:ext uri="{BB962C8B-B14F-4D97-AF65-F5344CB8AC3E}">
        <p14:creationId xmlns:p14="http://schemas.microsoft.com/office/powerpoint/2010/main" val="167190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56da64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56da64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Individual teams can share out for 3-5 minutes at a time,</a:t>
            </a:r>
            <a:r>
              <a:rPr lang="en-US" baseline="0" dirty="0"/>
              <a:t> then open up for class discussion</a:t>
            </a:r>
            <a:endParaRPr lang="en-US" dirty="0"/>
          </a:p>
        </p:txBody>
      </p:sp>
    </p:spTree>
    <p:extLst>
      <p:ext uri="{BB962C8B-B14F-4D97-AF65-F5344CB8AC3E}">
        <p14:creationId xmlns:p14="http://schemas.microsoft.com/office/powerpoint/2010/main" val="122833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7def3a2b8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7def3a2b8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displays the variable sub-categories within the Demographics category. Plus, blog post option are on the right side of this pane. Use the data dictionary (at very top of page) to get more information of each variable and source.</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556da640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556da640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7def3a2b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7def3a2b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Select a Data Points from the menu of a subject. For instances, select Quality of Life &gt;&gt; Quality of Life Locations &gt;&gt; Grocery Store Locations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556da640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556da640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map of Albuquerque, NM displays one variable (data layer) on poverty at the Census tract level, which ranges by percentage, and Quality of Life data points displaying groceries stores (orange squares). Review the data layer and data point info boxes to get the specific information and to make adjustments to display. Pay attention to the source and date of each data layer and data point.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1961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7def3a2b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7def3a2b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Select a Data Points from the menu of a subject. For instances, select Quality of Life &gt;&gt; Quality of Life Locations &gt;&gt; Grocery Store Locations</a:t>
            </a:r>
            <a:endParaRPr dirty="0"/>
          </a:p>
        </p:txBody>
      </p:sp>
    </p:spTree>
    <p:extLst>
      <p:ext uri="{BB962C8B-B14F-4D97-AF65-F5344CB8AC3E}">
        <p14:creationId xmlns:p14="http://schemas.microsoft.com/office/powerpoint/2010/main" val="3312512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77def3a2b8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77def3a2b8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1485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56da64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56da64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556da64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556da64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US" dirty="0"/>
              <a:t>meaningful may depend on the health layer being chosen. For example, male/female</a:t>
            </a:r>
            <a:r>
              <a:rPr lang="en-US" baseline="0" dirty="0"/>
              <a:t> may not be meaningful for influenza, but may be for issues such as gender violence. </a:t>
            </a:r>
          </a:p>
          <a:p>
            <a:pPr marL="171450" indent="-171450">
              <a:buFont typeface="Arial" panose="020B0604020202020204" pitchFamily="34" charset="0"/>
              <a:buChar char="•"/>
            </a:pPr>
            <a:r>
              <a:rPr lang="en-US" baseline="0" dirty="0"/>
              <a:t>The instructor may choose to prescribe one or more of these layers, depending on the nature of the class.</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092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www.census.gov/programs-surveys/acs/guidance/estimates.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06244"/>
            <a:ext cx="8520600" cy="1354006"/>
          </a:xfrm>
          <a:prstGeom prst="rect">
            <a:avLst/>
          </a:prstGeom>
        </p:spPr>
        <p:txBody>
          <a:bodyPr spcFirstLastPara="1" wrap="square" lIns="91425" tIns="91425" rIns="91425" bIns="91425" anchor="b" anchorCtr="0">
            <a:noAutofit/>
          </a:bodyPr>
          <a:lstStyle/>
          <a:p>
            <a:pPr lvl="0">
              <a:lnSpc>
                <a:spcPct val="80000"/>
              </a:lnSpc>
            </a:pPr>
            <a:r>
              <a:rPr lang="en-US" sz="3900" b="1" dirty="0">
                <a:solidFill>
                  <a:schemeClr val="lt1"/>
                </a:solidFill>
                <a:latin typeface="Raleway"/>
                <a:ea typeface="Raleway"/>
                <a:cs typeface="Raleway"/>
                <a:sym typeface="Raleway"/>
              </a:rPr>
              <a:t>Intro to Mapping Data: </a:t>
            </a:r>
            <a:br>
              <a:rPr lang="en-US" sz="3900" b="1" dirty="0">
                <a:solidFill>
                  <a:schemeClr val="lt1"/>
                </a:solidFill>
                <a:latin typeface="Raleway"/>
                <a:ea typeface="Raleway"/>
                <a:cs typeface="Raleway"/>
                <a:sym typeface="Raleway"/>
              </a:rPr>
            </a:br>
            <a:r>
              <a:rPr lang="en-US" sz="2200" dirty="0">
                <a:solidFill>
                  <a:schemeClr val="lt1"/>
                </a:solidFill>
                <a:latin typeface="Raleway"/>
                <a:ea typeface="Raleway"/>
                <a:cs typeface="Raleway"/>
                <a:sym typeface="Raleway"/>
              </a:rPr>
              <a:t>Using PolicyMap &amp; Social Explorer to investigate potential impact of socioeconomic variables on public health issues</a:t>
            </a:r>
            <a:endParaRPr sz="3900" dirty="0">
              <a:solidFill>
                <a:schemeClr val="lt1"/>
              </a:solidFill>
              <a:latin typeface="Raleway"/>
              <a:ea typeface="Raleway"/>
              <a:cs typeface="Raleway"/>
              <a:sym typeface="Raleway"/>
            </a:endParaRPr>
          </a:p>
        </p:txBody>
      </p:sp>
      <p:sp>
        <p:nvSpPr>
          <p:cNvPr id="55" name="Google Shape;55;p13"/>
          <p:cNvSpPr txBox="1">
            <a:spLocks noGrp="1"/>
          </p:cNvSpPr>
          <p:nvPr>
            <p:ph type="subTitle" idx="1"/>
          </p:nvPr>
        </p:nvSpPr>
        <p:spPr>
          <a:xfrm>
            <a:off x="1148308" y="2240101"/>
            <a:ext cx="7456983" cy="1686300"/>
          </a:xfrm>
          <a:prstGeom prst="rect">
            <a:avLst/>
          </a:prstGeom>
        </p:spPr>
        <p:txBody>
          <a:bodyPr spcFirstLastPara="1" wrap="square" lIns="91425" tIns="91425" rIns="91425" bIns="91425" anchor="t" anchorCtr="0">
            <a:noAutofit/>
          </a:bodyPr>
          <a:lstStyle/>
          <a:p>
            <a:pPr marL="0" indent="0" algn="l">
              <a:lnSpc>
                <a:spcPct val="90000"/>
              </a:lnSpc>
            </a:pPr>
            <a:r>
              <a:rPr lang="en-US" sz="2000" b="1" dirty="0">
                <a:solidFill>
                  <a:schemeClr val="lt1"/>
                </a:solidFill>
                <a:latin typeface="Raleway"/>
                <a:ea typeface="Raleway"/>
                <a:cs typeface="Raleway"/>
                <a:sym typeface="Raleway"/>
              </a:rPr>
              <a:t>Todd Quinn, MLIS		   Sarah  Shrum Davis, MPH</a:t>
            </a:r>
          </a:p>
          <a:p>
            <a:pPr marL="0" lvl="0" indent="0" algn="l">
              <a:lnSpc>
                <a:spcPct val="90000"/>
              </a:lnSpc>
            </a:pPr>
            <a:r>
              <a:rPr lang="en-US" sz="2000" dirty="0">
                <a:solidFill>
                  <a:schemeClr val="lt1"/>
                </a:solidFill>
                <a:latin typeface="Raleway"/>
                <a:ea typeface="Raleway"/>
                <a:cs typeface="Raleway"/>
                <a:sym typeface="Raleway"/>
              </a:rPr>
              <a:t>Social Sciences Librarian	Lecturer / Researcher</a:t>
            </a:r>
          </a:p>
          <a:p>
            <a:pPr marL="0" lvl="0" indent="0" algn="l">
              <a:lnSpc>
                <a:spcPct val="90000"/>
              </a:lnSpc>
            </a:pPr>
            <a:r>
              <a:rPr lang="en-US" sz="2000" dirty="0">
                <a:solidFill>
                  <a:schemeClr val="lt1"/>
                </a:solidFill>
                <a:latin typeface="Raleway"/>
                <a:ea typeface="Raleway"/>
                <a:cs typeface="Raleway"/>
                <a:sym typeface="Raleway"/>
              </a:rPr>
              <a:t>University Libraries		College of Population Health</a:t>
            </a:r>
          </a:p>
          <a:p>
            <a:pPr marL="0" lvl="0" indent="0" algn="l">
              <a:lnSpc>
                <a:spcPct val="90000"/>
              </a:lnSpc>
            </a:pPr>
            <a:r>
              <a:rPr lang="en-US" sz="2000" dirty="0">
                <a:solidFill>
                  <a:schemeClr val="lt1"/>
                </a:solidFill>
                <a:latin typeface="Raleway"/>
                <a:ea typeface="Raleway"/>
                <a:cs typeface="Raleway"/>
                <a:sym typeface="Raleway"/>
              </a:rPr>
              <a:t>University of New Mexico	University of New Mexico</a:t>
            </a:r>
            <a:endParaRPr lang="en-US" sz="1800" dirty="0">
              <a:solidFill>
                <a:srgbClr val="D8AB0B"/>
              </a:solidFill>
              <a:latin typeface="Raleway"/>
              <a:ea typeface="Raleway"/>
              <a:cs typeface="Raleway"/>
              <a:sym typeface="Raleway"/>
            </a:endParaRPr>
          </a:p>
        </p:txBody>
      </p:sp>
      <p:sp>
        <p:nvSpPr>
          <p:cNvPr id="4" name="AutoShape 2">
            <a:extLst>
              <a:ext uri="{FF2B5EF4-FFF2-40B4-BE49-F238E27FC236}">
                <a16:creationId xmlns:a16="http://schemas.microsoft.com/office/drawing/2014/main" id="{E65F30C0-9592-4BE9-A7A0-DDAE603D8F5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id="{9E0EFB7B-B4AE-4486-B238-5741974F9CA1}"/>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A7B1705E-FFB9-422A-97CA-54B96F5FFD9D}"/>
              </a:ext>
            </a:extLst>
          </p:cNvPr>
          <p:cNvSpPr txBox="1"/>
          <p:nvPr/>
        </p:nvSpPr>
        <p:spPr>
          <a:xfrm>
            <a:off x="0" y="4076409"/>
            <a:ext cx="9144000" cy="1067091"/>
          </a:xfrm>
          <a:prstGeom prst="rect">
            <a:avLst/>
          </a:prstGeom>
          <a:solidFill>
            <a:schemeClr val="bg1"/>
          </a:solidFill>
        </p:spPr>
        <p:txBody>
          <a:bodyPr wrap="square" rtlCol="0">
            <a:spAutoFit/>
          </a:bodyPr>
          <a:lstStyle/>
          <a:p>
            <a:endParaRPr lang="en-US" dirty="0"/>
          </a:p>
        </p:txBody>
      </p:sp>
      <p:pic>
        <p:nvPicPr>
          <p:cNvPr id="14" name="Google Shape;71;p15">
            <a:extLst>
              <a:ext uri="{FF2B5EF4-FFF2-40B4-BE49-F238E27FC236}">
                <a16:creationId xmlns:a16="http://schemas.microsoft.com/office/drawing/2014/main" id="{C87DE8D8-7E29-4D46-827B-629266DFB511}"/>
              </a:ext>
            </a:extLst>
          </p:cNvPr>
          <p:cNvPicPr preferRelativeResize="0"/>
          <p:nvPr/>
        </p:nvPicPr>
        <p:blipFill>
          <a:blip r:embed="rId3">
            <a:alphaModFix/>
          </a:blip>
          <a:stretch>
            <a:fillRect/>
          </a:stretch>
        </p:blipFill>
        <p:spPr>
          <a:xfrm>
            <a:off x="311700" y="4270805"/>
            <a:ext cx="2660903" cy="706516"/>
          </a:xfrm>
          <a:prstGeom prst="rect">
            <a:avLst/>
          </a:prstGeom>
          <a:noFill/>
          <a:ln>
            <a:noFill/>
          </a:ln>
        </p:spPr>
      </p:pic>
      <p:pic>
        <p:nvPicPr>
          <p:cNvPr id="3" name="Picture 2" descr="Shape&#10;&#10;Description automatically generated with low confidence">
            <a:extLst>
              <a:ext uri="{FF2B5EF4-FFF2-40B4-BE49-F238E27FC236}">
                <a16:creationId xmlns:a16="http://schemas.microsoft.com/office/drawing/2014/main" id="{CA461701-FBC5-9842-58E9-5AD814E85FBD}"/>
              </a:ext>
            </a:extLst>
          </p:cNvPr>
          <p:cNvPicPr>
            <a:picLocks noChangeAspect="1"/>
          </p:cNvPicPr>
          <p:nvPr/>
        </p:nvPicPr>
        <p:blipFill>
          <a:blip r:embed="rId4"/>
          <a:stretch>
            <a:fillRect/>
          </a:stretch>
        </p:blipFill>
        <p:spPr>
          <a:xfrm>
            <a:off x="7468427" y="3725151"/>
            <a:ext cx="1363873" cy="13638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76"/>
        <p:cNvGrpSpPr/>
        <p:nvPr/>
      </p:nvGrpSpPr>
      <p:grpSpPr>
        <a:xfrm>
          <a:off x="0" y="0"/>
          <a:ext cx="0" cy="0"/>
          <a:chOff x="0" y="0"/>
          <a:chExt cx="0" cy="0"/>
        </a:xfrm>
      </p:grpSpPr>
      <p:sp>
        <p:nvSpPr>
          <p:cNvPr id="77" name="Google Shape;77;p16"/>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311700" y="189600"/>
            <a:ext cx="8520600" cy="572700"/>
          </a:xfrm>
          <a:prstGeom prst="rect">
            <a:avLst/>
          </a:prstGeom>
        </p:spPr>
        <p:txBody>
          <a:bodyPr spcFirstLastPara="1" wrap="square" lIns="91425" tIns="91425" rIns="91425" bIns="91425" anchor="t" anchorCtr="0">
            <a:noAutofit/>
          </a:bodyPr>
          <a:lstStyle/>
          <a:p>
            <a:pPr lvl="0"/>
            <a:r>
              <a:rPr lang="en-US" b="1" dirty="0">
                <a:solidFill>
                  <a:schemeClr val="bg1"/>
                </a:solidFill>
                <a:latin typeface="Raleway"/>
                <a:ea typeface="Raleway"/>
                <a:cs typeface="Raleway"/>
                <a:sym typeface="Raleway"/>
              </a:rPr>
              <a:t>Policy Map Assignment Discussion</a:t>
            </a:r>
            <a:endParaRPr b="1" dirty="0">
              <a:solidFill>
                <a:schemeClr val="bg1"/>
              </a:solidFill>
              <a:latin typeface="Raleway"/>
              <a:ea typeface="Raleway"/>
              <a:cs typeface="Raleway"/>
              <a:sym typeface="Raleway"/>
            </a:endParaRPr>
          </a:p>
        </p:txBody>
      </p:sp>
      <p:sp>
        <p:nvSpPr>
          <p:cNvPr id="79" name="Google Shape;79;p16"/>
          <p:cNvSpPr txBox="1">
            <a:spLocks noGrp="1"/>
          </p:cNvSpPr>
          <p:nvPr>
            <p:ph type="body" idx="1"/>
          </p:nvPr>
        </p:nvSpPr>
        <p:spPr>
          <a:xfrm>
            <a:off x="363738" y="866122"/>
            <a:ext cx="8698485" cy="3215641"/>
          </a:xfrm>
          <a:prstGeom prst="rect">
            <a:avLst/>
          </a:prstGeom>
        </p:spPr>
        <p:txBody>
          <a:bodyPr spcFirstLastPara="1" wrap="square" lIns="91425" tIns="91425" rIns="91425" bIns="91425" anchor="t" anchorCtr="0">
            <a:noAutofit/>
          </a:bodyPr>
          <a:lstStyle/>
          <a:p>
            <a:pPr marL="0" lvl="0" indent="0">
              <a:spcAft>
                <a:spcPts val="1600"/>
              </a:spcAft>
              <a:buNone/>
            </a:pPr>
            <a:r>
              <a:rPr lang="en-US" sz="1600" b="1" dirty="0">
                <a:solidFill>
                  <a:schemeClr val="bg1"/>
                </a:solidFill>
                <a:latin typeface="Raleway"/>
                <a:ea typeface="Raleway"/>
                <a:cs typeface="Raleway"/>
                <a:sym typeface="Raleway"/>
              </a:rPr>
              <a:t>Regroup as a class and discuss and each team presents (3-5 minutes per team):</a:t>
            </a:r>
          </a:p>
          <a:p>
            <a:pPr marL="285750" indent="-285750">
              <a:spcAft>
                <a:spcPts val="1600"/>
              </a:spcAft>
            </a:pPr>
            <a:r>
              <a:rPr lang="en-US" sz="1600" b="1" dirty="0">
                <a:solidFill>
                  <a:schemeClr val="bg1"/>
                </a:solidFill>
                <a:latin typeface="Raleway"/>
                <a:ea typeface="Raleway"/>
                <a:cs typeface="Raleway"/>
                <a:sym typeface="Raleway"/>
              </a:rPr>
              <a:t>What clusters and health issues were identified?</a:t>
            </a:r>
          </a:p>
          <a:p>
            <a:pPr marL="285750" indent="-285750">
              <a:spcAft>
                <a:spcPts val="1600"/>
              </a:spcAft>
            </a:pPr>
            <a:r>
              <a:rPr lang="en-US" sz="1600" b="1" dirty="0">
                <a:solidFill>
                  <a:schemeClr val="bg1"/>
                </a:solidFill>
                <a:latin typeface="Raleway"/>
                <a:ea typeface="Raleway"/>
                <a:cs typeface="Raleway"/>
                <a:sym typeface="Raleway"/>
              </a:rPr>
              <a:t>What similarities and differences did you notice of the mapped variables?</a:t>
            </a:r>
          </a:p>
          <a:p>
            <a:pPr marL="285750" indent="-285750">
              <a:spcAft>
                <a:spcPts val="1600"/>
              </a:spcAft>
            </a:pPr>
            <a:r>
              <a:rPr lang="en-US" sz="1600" b="1" dirty="0">
                <a:solidFill>
                  <a:schemeClr val="bg1"/>
                </a:solidFill>
                <a:latin typeface="Raleway"/>
                <a:ea typeface="Raleway"/>
                <a:cs typeface="Raleway"/>
                <a:sym typeface="Raleway"/>
              </a:rPr>
              <a:t>What layers did you pick? How did you decide which ones you used? Are there other layers you considered?</a:t>
            </a:r>
          </a:p>
          <a:p>
            <a:pPr marL="285750" indent="-285750">
              <a:spcAft>
                <a:spcPts val="1600"/>
              </a:spcAft>
            </a:pPr>
            <a:r>
              <a:rPr lang="en-US" sz="1600" b="1" dirty="0">
                <a:solidFill>
                  <a:schemeClr val="bg1"/>
                </a:solidFill>
                <a:latin typeface="Raleway"/>
                <a:ea typeface="Raleway"/>
                <a:cs typeface="Raleway"/>
                <a:sym typeface="Raleway"/>
              </a:rPr>
              <a:t>How does physical geography play a role in what you noticed?</a:t>
            </a:r>
          </a:p>
          <a:p>
            <a:pPr marL="285750" indent="-285750">
              <a:spcAft>
                <a:spcPts val="1600"/>
              </a:spcAft>
            </a:pPr>
            <a:r>
              <a:rPr lang="en-US" sz="1600" b="1" dirty="0">
                <a:solidFill>
                  <a:schemeClr val="bg1"/>
                </a:solidFill>
                <a:latin typeface="Raleway"/>
                <a:ea typeface="Raleway"/>
                <a:cs typeface="Raleway"/>
                <a:sym typeface="Raleway"/>
              </a:rPr>
              <a:t>What biases and confounders might be at play in the results you observed?</a:t>
            </a:r>
          </a:p>
        </p:txBody>
      </p:sp>
      <p:pic>
        <p:nvPicPr>
          <p:cNvPr id="80" name="Google Shape;80;p16"/>
          <p:cNvPicPr preferRelativeResize="0"/>
          <p:nvPr/>
        </p:nvPicPr>
        <p:blipFill>
          <a:blip r:embed="rId3">
            <a:alphaModFix/>
          </a:blip>
          <a:stretch>
            <a:fillRect/>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2450440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67"/>
        <p:cNvGrpSpPr/>
        <p:nvPr/>
      </p:nvGrpSpPr>
      <p:grpSpPr>
        <a:xfrm>
          <a:off x="0" y="0"/>
          <a:ext cx="0" cy="0"/>
          <a:chOff x="0" y="0"/>
          <a:chExt cx="0" cy="0"/>
        </a:xfrm>
      </p:grpSpPr>
      <p:sp>
        <p:nvSpPr>
          <p:cNvPr id="68" name="Google Shape;68;p15"/>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txBox="1">
            <a:spLocks noGrp="1"/>
          </p:cNvSpPr>
          <p:nvPr>
            <p:ph type="title"/>
          </p:nvPr>
        </p:nvSpPr>
        <p:spPr>
          <a:xfrm>
            <a:off x="2609260" y="103836"/>
            <a:ext cx="4906662" cy="55780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lt1"/>
                </a:solidFill>
                <a:latin typeface="Raleway"/>
                <a:ea typeface="Raleway"/>
                <a:cs typeface="Raleway"/>
                <a:sym typeface="Raleway"/>
              </a:rPr>
              <a:t>Social Explorer  Overview</a:t>
            </a:r>
            <a:endParaRPr b="1" dirty="0">
              <a:solidFill>
                <a:schemeClr val="lt1"/>
              </a:solidFill>
              <a:latin typeface="Raleway"/>
              <a:ea typeface="Raleway"/>
              <a:cs typeface="Raleway"/>
              <a:sym typeface="Raleway"/>
            </a:endParaRPr>
          </a:p>
        </p:txBody>
      </p:sp>
      <p:sp>
        <p:nvSpPr>
          <p:cNvPr id="70" name="Google Shape;70;p15"/>
          <p:cNvSpPr txBox="1">
            <a:spLocks noGrp="1"/>
          </p:cNvSpPr>
          <p:nvPr>
            <p:ph type="body" idx="1"/>
          </p:nvPr>
        </p:nvSpPr>
        <p:spPr>
          <a:xfrm>
            <a:off x="104656" y="483402"/>
            <a:ext cx="2438400" cy="3221993"/>
          </a:xfrm>
          <a:prstGeom prst="rect">
            <a:avLst/>
          </a:prstGeom>
        </p:spPr>
        <p:txBody>
          <a:bodyPr spcFirstLastPara="1" wrap="square" lIns="91425" tIns="91425" rIns="91425" bIns="91425" anchor="t" anchorCtr="0">
            <a:noAutofit/>
          </a:bodyPr>
          <a:lstStyle/>
          <a:p>
            <a:pPr marL="0" indent="0">
              <a:spcAft>
                <a:spcPts val="1600"/>
              </a:spcAft>
              <a:buNone/>
            </a:pPr>
            <a:r>
              <a:rPr lang="en-US" dirty="0">
                <a:solidFill>
                  <a:schemeClr val="lt1"/>
                </a:solidFill>
                <a:latin typeface="Raleway"/>
                <a:ea typeface="Raleway"/>
                <a:cs typeface="Raleway"/>
                <a:sym typeface="Raleway"/>
              </a:rPr>
              <a:t>After selecting the </a:t>
            </a:r>
            <a:r>
              <a:rPr lang="en-US" b="1" dirty="0">
                <a:solidFill>
                  <a:schemeClr val="lt1"/>
                </a:solidFill>
                <a:latin typeface="Raleway"/>
                <a:ea typeface="Raleway"/>
                <a:cs typeface="Raleway"/>
                <a:sym typeface="Raleway"/>
              </a:rPr>
              <a:t>Explore &gt;</a:t>
            </a:r>
            <a:r>
              <a:rPr lang="en-US" dirty="0">
                <a:solidFill>
                  <a:schemeClr val="lt1"/>
                </a:solidFill>
                <a:latin typeface="Raleway"/>
                <a:ea typeface="Raleway"/>
                <a:cs typeface="Raleway"/>
                <a:sym typeface="Raleway"/>
              </a:rPr>
              <a:t> button under United States on landing page, the default variable is Population Density. Zoom for details on smaller geographies. Notice info box on variable, upper right.</a:t>
            </a:r>
            <a:endParaRPr lang="en-US">
              <a:solidFill>
                <a:schemeClr val="lt1"/>
              </a:solidFill>
              <a:latin typeface="Raleway"/>
              <a:ea typeface="Raleway"/>
              <a:cs typeface="Raleway"/>
            </a:endParaRPr>
          </a:p>
        </p:txBody>
      </p:sp>
      <p:pic>
        <p:nvPicPr>
          <p:cNvPr id="71" name="Google Shape;71;p15"/>
          <p:cNvPicPr preferRelativeResize="0"/>
          <p:nvPr/>
        </p:nvPicPr>
        <p:blipFill>
          <a:blip r:embed="rId3">
            <a:alphaModFix/>
          </a:blip>
          <a:stretch>
            <a:fillRect/>
          </a:stretch>
        </p:blipFill>
        <p:spPr>
          <a:xfrm>
            <a:off x="311700" y="4333148"/>
            <a:ext cx="2660903" cy="706516"/>
          </a:xfrm>
          <a:prstGeom prst="rect">
            <a:avLst/>
          </a:prstGeom>
          <a:noFill/>
          <a:ln>
            <a:noFill/>
          </a:ln>
        </p:spPr>
      </p:pic>
      <p:pic>
        <p:nvPicPr>
          <p:cNvPr id="3" name="Picture 2">
            <a:extLst>
              <a:ext uri="{FF2B5EF4-FFF2-40B4-BE49-F238E27FC236}">
                <a16:creationId xmlns:a16="http://schemas.microsoft.com/office/drawing/2014/main" id="{C70BEF04-521F-40B8-ACF1-7B6629FAB548}"/>
              </a:ext>
            </a:extLst>
          </p:cNvPr>
          <p:cNvPicPr>
            <a:picLocks noChangeAspect="1"/>
          </p:cNvPicPr>
          <p:nvPr/>
        </p:nvPicPr>
        <p:blipFill>
          <a:blip r:embed="rId4"/>
          <a:stretch>
            <a:fillRect/>
          </a:stretch>
        </p:blipFill>
        <p:spPr>
          <a:xfrm>
            <a:off x="2609259" y="776875"/>
            <a:ext cx="5887969" cy="3382636"/>
          </a:xfrm>
          <a:prstGeom prst="rect">
            <a:avLst/>
          </a:prstGeom>
        </p:spPr>
      </p:pic>
    </p:spTree>
    <p:extLst>
      <p:ext uri="{BB962C8B-B14F-4D97-AF65-F5344CB8AC3E}">
        <p14:creationId xmlns:p14="http://schemas.microsoft.com/office/powerpoint/2010/main" val="2888149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ctrTitle"/>
          </p:nvPr>
        </p:nvSpPr>
        <p:spPr>
          <a:xfrm>
            <a:off x="0" y="0"/>
            <a:ext cx="5971428"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p:txBody>
      </p:sp>
      <p:sp>
        <p:nvSpPr>
          <p:cNvPr id="105" name="Google Shape;105;p19"/>
          <p:cNvSpPr txBox="1">
            <a:spLocks noGrp="1"/>
          </p:cNvSpPr>
          <p:nvPr>
            <p:ph type="subTitle" idx="1"/>
          </p:nvPr>
        </p:nvSpPr>
        <p:spPr>
          <a:xfrm>
            <a:off x="5971429" y="224549"/>
            <a:ext cx="3059037" cy="53467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700" b="1" dirty="0">
                <a:solidFill>
                  <a:schemeClr val="lt1"/>
                </a:solidFill>
                <a:latin typeface="Raleway"/>
                <a:ea typeface="Raleway"/>
                <a:cs typeface="Raleway"/>
                <a:sym typeface="Raleway"/>
              </a:rPr>
              <a:t>Data options</a:t>
            </a:r>
            <a:endParaRPr sz="1800" dirty="0">
              <a:solidFill>
                <a:srgbClr val="D8AB0B"/>
              </a:solidFill>
              <a:latin typeface="Raleway"/>
              <a:ea typeface="Raleway"/>
              <a:cs typeface="Raleway"/>
              <a:sym typeface="Raleway"/>
            </a:endParaRPr>
          </a:p>
        </p:txBody>
      </p:sp>
      <p:pic>
        <p:nvPicPr>
          <p:cNvPr id="106" name="Google Shape;106;p19"/>
          <p:cNvPicPr preferRelativeResize="0"/>
          <p:nvPr/>
        </p:nvPicPr>
        <p:blipFill>
          <a:blip r:embed="rId3">
            <a:alphaModFix/>
          </a:blip>
          <a:stretch>
            <a:fillRect/>
          </a:stretch>
        </p:blipFill>
        <p:spPr>
          <a:xfrm>
            <a:off x="7222946" y="4482116"/>
            <a:ext cx="1766224" cy="478250"/>
          </a:xfrm>
          <a:prstGeom prst="rect">
            <a:avLst/>
          </a:prstGeom>
          <a:noFill/>
          <a:ln>
            <a:noFill/>
          </a:ln>
        </p:spPr>
      </p:pic>
      <p:sp>
        <p:nvSpPr>
          <p:cNvPr id="8" name="Google Shape;88;p17">
            <a:extLst>
              <a:ext uri="{FF2B5EF4-FFF2-40B4-BE49-F238E27FC236}">
                <a16:creationId xmlns:a16="http://schemas.microsoft.com/office/drawing/2014/main" id="{C9D3997E-F4E2-4280-8649-E0CCF50DD4D0}"/>
              </a:ext>
            </a:extLst>
          </p:cNvPr>
          <p:cNvSpPr txBox="1">
            <a:spLocks/>
          </p:cNvSpPr>
          <p:nvPr/>
        </p:nvSpPr>
        <p:spPr>
          <a:xfrm>
            <a:off x="6062264" y="661384"/>
            <a:ext cx="2947719" cy="3820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spcAft>
                <a:spcPts val="1600"/>
              </a:spcAft>
            </a:pPr>
            <a:r>
              <a:rPr lang="en-US" sz="2000" dirty="0">
                <a:solidFill>
                  <a:schemeClr val="bg1"/>
                </a:solidFill>
                <a:latin typeface="Raleway"/>
                <a:ea typeface="Raleway"/>
                <a:cs typeface="Raleway"/>
                <a:sym typeface="Raleway"/>
              </a:rPr>
              <a:t>The variable box provides (years, source, etc.) details on each variable displayed. Select the </a:t>
            </a:r>
            <a:r>
              <a:rPr lang="en-US" sz="2000" b="1" dirty="0">
                <a:solidFill>
                  <a:schemeClr val="bg1"/>
                </a:solidFill>
                <a:latin typeface="Raleway"/>
                <a:ea typeface="Raleway"/>
                <a:cs typeface="Raleway"/>
                <a:sym typeface="Raleway"/>
              </a:rPr>
              <a:t>Change Data </a:t>
            </a:r>
            <a:r>
              <a:rPr lang="en-US" sz="2000" dirty="0">
                <a:solidFill>
                  <a:schemeClr val="bg1"/>
                </a:solidFill>
                <a:latin typeface="Raleway"/>
                <a:ea typeface="Raleway"/>
                <a:cs typeface="Raleway"/>
                <a:sym typeface="Raleway"/>
              </a:rPr>
              <a:t>button to see all the variables available. The variables available change based on year (1790-p) selected. </a:t>
            </a:r>
          </a:p>
        </p:txBody>
      </p:sp>
      <p:pic>
        <p:nvPicPr>
          <p:cNvPr id="2" name="Picture 1">
            <a:extLst>
              <a:ext uri="{FF2B5EF4-FFF2-40B4-BE49-F238E27FC236}">
                <a16:creationId xmlns:a16="http://schemas.microsoft.com/office/drawing/2014/main" id="{15EF0AD6-C880-4279-9CE7-84DBA8091301}"/>
              </a:ext>
            </a:extLst>
          </p:cNvPr>
          <p:cNvPicPr>
            <a:picLocks noChangeAspect="1"/>
          </p:cNvPicPr>
          <p:nvPr/>
        </p:nvPicPr>
        <p:blipFill>
          <a:blip r:embed="rId4"/>
          <a:stretch>
            <a:fillRect/>
          </a:stretch>
        </p:blipFill>
        <p:spPr>
          <a:xfrm>
            <a:off x="-115239" y="0"/>
            <a:ext cx="6041250" cy="5143500"/>
          </a:xfrm>
          <a:prstGeom prst="rect">
            <a:avLst/>
          </a:prstGeom>
        </p:spPr>
      </p:pic>
    </p:spTree>
    <p:extLst>
      <p:ext uri="{BB962C8B-B14F-4D97-AF65-F5344CB8AC3E}">
        <p14:creationId xmlns:p14="http://schemas.microsoft.com/office/powerpoint/2010/main" val="1404219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111"/>
        <p:cNvGrpSpPr/>
        <p:nvPr/>
      </p:nvGrpSpPr>
      <p:grpSpPr>
        <a:xfrm>
          <a:off x="0" y="0"/>
          <a:ext cx="0" cy="0"/>
          <a:chOff x="0" y="0"/>
          <a:chExt cx="0" cy="0"/>
        </a:xfrm>
      </p:grpSpPr>
      <p:sp>
        <p:nvSpPr>
          <p:cNvPr id="7" name="Google Shape;105;p19">
            <a:extLst>
              <a:ext uri="{FF2B5EF4-FFF2-40B4-BE49-F238E27FC236}">
                <a16:creationId xmlns:a16="http://schemas.microsoft.com/office/drawing/2014/main" id="{D1E766C4-FE09-4139-9558-8DDC75B57E54}"/>
              </a:ext>
            </a:extLst>
          </p:cNvPr>
          <p:cNvSpPr txBox="1">
            <a:spLocks/>
          </p:cNvSpPr>
          <p:nvPr/>
        </p:nvSpPr>
        <p:spPr>
          <a:xfrm>
            <a:off x="910762" y="0"/>
            <a:ext cx="5525548" cy="53467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lnSpc>
                <a:spcPct val="90000"/>
              </a:lnSpc>
            </a:pPr>
            <a:r>
              <a:rPr lang="en-US" sz="2700" b="1" dirty="0">
                <a:solidFill>
                  <a:schemeClr val="tx1"/>
                </a:solidFill>
                <a:latin typeface="Raleway"/>
                <a:ea typeface="Raleway"/>
                <a:cs typeface="Raleway"/>
                <a:sym typeface="Raleway"/>
              </a:rPr>
              <a:t>One Variable in Social Explorer</a:t>
            </a:r>
            <a:endParaRPr lang="en-US" sz="1800" dirty="0">
              <a:solidFill>
                <a:schemeClr val="tx1"/>
              </a:solidFill>
              <a:latin typeface="Raleway"/>
              <a:ea typeface="Raleway"/>
              <a:cs typeface="Raleway"/>
              <a:sym typeface="Raleway"/>
            </a:endParaRPr>
          </a:p>
        </p:txBody>
      </p:sp>
      <p:pic>
        <p:nvPicPr>
          <p:cNvPr id="8" name="Google Shape;106;p19">
            <a:extLst>
              <a:ext uri="{FF2B5EF4-FFF2-40B4-BE49-F238E27FC236}">
                <a16:creationId xmlns:a16="http://schemas.microsoft.com/office/drawing/2014/main" id="{D6F4136D-A0DC-460D-B8DF-41AA0B67939A}"/>
              </a:ext>
            </a:extLst>
          </p:cNvPr>
          <p:cNvPicPr preferRelativeResize="0"/>
          <p:nvPr/>
        </p:nvPicPr>
        <p:blipFill>
          <a:blip r:embed="rId3">
            <a:alphaModFix/>
          </a:blip>
          <a:stretch>
            <a:fillRect/>
          </a:stretch>
        </p:blipFill>
        <p:spPr>
          <a:xfrm>
            <a:off x="7222946" y="4482116"/>
            <a:ext cx="1766224" cy="478250"/>
          </a:xfrm>
          <a:prstGeom prst="rect">
            <a:avLst/>
          </a:prstGeom>
          <a:noFill/>
          <a:ln>
            <a:noFill/>
          </a:ln>
        </p:spPr>
      </p:pic>
      <p:sp>
        <p:nvSpPr>
          <p:cNvPr id="9" name="Google Shape;88;p17">
            <a:extLst>
              <a:ext uri="{FF2B5EF4-FFF2-40B4-BE49-F238E27FC236}">
                <a16:creationId xmlns:a16="http://schemas.microsoft.com/office/drawing/2014/main" id="{0562009B-7E4F-4AA9-8E0F-95FB5D99F5B3}"/>
              </a:ext>
            </a:extLst>
          </p:cNvPr>
          <p:cNvSpPr txBox="1">
            <a:spLocks/>
          </p:cNvSpPr>
          <p:nvPr/>
        </p:nvSpPr>
        <p:spPr>
          <a:xfrm>
            <a:off x="6436310" y="580545"/>
            <a:ext cx="2707689" cy="377839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spcAft>
                <a:spcPts val="1600"/>
              </a:spcAft>
            </a:pPr>
            <a:r>
              <a:rPr lang="en-US" sz="2000" dirty="0">
                <a:solidFill>
                  <a:schemeClr val="tx1"/>
                </a:solidFill>
                <a:latin typeface="Raleway"/>
                <a:ea typeface="Raleway"/>
                <a:cs typeface="Raleway"/>
                <a:sym typeface="Raleway"/>
              </a:rPr>
              <a:t>This displays a Household variable from ACS 5-year Estimates. Zoom for tracts. Use the info box menu to make adjustments (e.g., change over time, colors, cut points). </a:t>
            </a:r>
            <a:r>
              <a:rPr lang="en-US" sz="2000" b="1" dirty="0">
                <a:solidFill>
                  <a:schemeClr val="tx1"/>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Difference</a:t>
            </a:r>
            <a:r>
              <a:rPr lang="en-US" sz="2000" b="1" dirty="0">
                <a:solidFill>
                  <a:schemeClr val="tx1"/>
                </a:solidFill>
                <a:latin typeface="Raleway"/>
                <a:ea typeface="Raleway"/>
                <a:cs typeface="Raleway"/>
                <a:sym typeface="Raleway"/>
              </a:rPr>
              <a:t> between ACS 1-yr and 5-yr estimates</a:t>
            </a:r>
          </a:p>
        </p:txBody>
      </p:sp>
      <p:pic>
        <p:nvPicPr>
          <p:cNvPr id="5" name="Picture 4">
            <a:extLst>
              <a:ext uri="{FF2B5EF4-FFF2-40B4-BE49-F238E27FC236}">
                <a16:creationId xmlns:a16="http://schemas.microsoft.com/office/drawing/2014/main" id="{9D44970F-6BB1-47DF-A7E5-BE885FBC5388}"/>
              </a:ext>
            </a:extLst>
          </p:cNvPr>
          <p:cNvPicPr>
            <a:picLocks noChangeAspect="1"/>
          </p:cNvPicPr>
          <p:nvPr/>
        </p:nvPicPr>
        <p:blipFill>
          <a:blip r:embed="rId5"/>
          <a:stretch>
            <a:fillRect/>
          </a:stretch>
        </p:blipFill>
        <p:spPr>
          <a:xfrm>
            <a:off x="0" y="580545"/>
            <a:ext cx="6395561" cy="3778391"/>
          </a:xfrm>
          <a:prstGeom prst="rect">
            <a:avLst/>
          </a:prstGeom>
        </p:spPr>
      </p:pic>
      <p:sp>
        <p:nvSpPr>
          <p:cNvPr id="12" name="Google Shape;88;p17">
            <a:extLst>
              <a:ext uri="{FF2B5EF4-FFF2-40B4-BE49-F238E27FC236}">
                <a16:creationId xmlns:a16="http://schemas.microsoft.com/office/drawing/2014/main" id="{33C5DD57-9724-4165-AD1A-DAC6C85AE267}"/>
              </a:ext>
            </a:extLst>
          </p:cNvPr>
          <p:cNvSpPr txBox="1">
            <a:spLocks/>
          </p:cNvSpPr>
          <p:nvPr/>
        </p:nvSpPr>
        <p:spPr>
          <a:xfrm>
            <a:off x="1368981" y="4412581"/>
            <a:ext cx="5026580" cy="730919"/>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spcAft>
                <a:spcPts val="1600"/>
              </a:spcAft>
            </a:pPr>
            <a:r>
              <a:rPr lang="en-US" sz="2000" dirty="0">
                <a:solidFill>
                  <a:schemeClr val="tx1"/>
                </a:solidFill>
                <a:latin typeface="Raleway"/>
                <a:ea typeface="Raleway"/>
                <a:cs typeface="Raleway"/>
                <a:sym typeface="Raleway"/>
              </a:rPr>
              <a:t>Select the “</a:t>
            </a:r>
            <a:r>
              <a:rPr lang="en-US" sz="2000" b="1" dirty="0">
                <a:solidFill>
                  <a:schemeClr val="tx1"/>
                </a:solidFill>
                <a:latin typeface="Raleway"/>
                <a:ea typeface="Raleway"/>
                <a:cs typeface="Raleway"/>
                <a:sym typeface="Raleway"/>
              </a:rPr>
              <a:t>i</a:t>
            </a:r>
            <a:r>
              <a:rPr lang="en-US" sz="2000" dirty="0">
                <a:solidFill>
                  <a:schemeClr val="tx1"/>
                </a:solidFill>
                <a:latin typeface="Raleway"/>
                <a:ea typeface="Raleway"/>
                <a:cs typeface="Raleway"/>
                <a:sym typeface="Raleway"/>
              </a:rPr>
              <a:t>” icon in info box to learn more about the variable.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67"/>
        <p:cNvGrpSpPr/>
        <p:nvPr/>
      </p:nvGrpSpPr>
      <p:grpSpPr>
        <a:xfrm>
          <a:off x="0" y="0"/>
          <a:ext cx="0" cy="0"/>
          <a:chOff x="0" y="0"/>
          <a:chExt cx="0" cy="0"/>
        </a:xfrm>
      </p:grpSpPr>
      <p:sp>
        <p:nvSpPr>
          <p:cNvPr id="68" name="Google Shape;68;p15"/>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txBox="1">
            <a:spLocks noGrp="1"/>
          </p:cNvSpPr>
          <p:nvPr>
            <p:ph type="title"/>
          </p:nvPr>
        </p:nvSpPr>
        <p:spPr>
          <a:xfrm>
            <a:off x="2118544" y="0"/>
            <a:ext cx="4906662" cy="55780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lt1"/>
                </a:solidFill>
                <a:latin typeface="Raleway"/>
                <a:ea typeface="Raleway"/>
                <a:cs typeface="Raleway"/>
                <a:sym typeface="Raleway"/>
              </a:rPr>
              <a:t>Compare Two Variables</a:t>
            </a:r>
            <a:endParaRPr b="1" dirty="0">
              <a:solidFill>
                <a:schemeClr val="lt1"/>
              </a:solidFill>
              <a:latin typeface="Raleway"/>
              <a:ea typeface="Raleway"/>
              <a:cs typeface="Raleway"/>
              <a:sym typeface="Raleway"/>
            </a:endParaRPr>
          </a:p>
        </p:txBody>
      </p:sp>
      <p:sp>
        <p:nvSpPr>
          <p:cNvPr id="70" name="Google Shape;70;p15"/>
          <p:cNvSpPr txBox="1">
            <a:spLocks noGrp="1"/>
          </p:cNvSpPr>
          <p:nvPr>
            <p:ph type="body" idx="1"/>
          </p:nvPr>
        </p:nvSpPr>
        <p:spPr>
          <a:xfrm>
            <a:off x="3346882" y="4284685"/>
            <a:ext cx="5726097" cy="858815"/>
          </a:xfrm>
          <a:prstGeom prst="rect">
            <a:avLst/>
          </a:prstGeom>
        </p:spPr>
        <p:txBody>
          <a:bodyPr spcFirstLastPara="1" wrap="square" lIns="91425" tIns="91425" rIns="91425" bIns="91425" anchor="t" anchorCtr="0">
            <a:noAutofit/>
          </a:bodyPr>
          <a:lstStyle/>
          <a:p>
            <a:pPr marL="0" lvl="0" indent="0">
              <a:spcAft>
                <a:spcPts val="1600"/>
              </a:spcAft>
              <a:buNone/>
            </a:pPr>
            <a:r>
              <a:rPr lang="en-US" dirty="0">
                <a:solidFill>
                  <a:schemeClr val="tx1"/>
                </a:solidFill>
                <a:latin typeface="Raleway"/>
                <a:ea typeface="Raleway"/>
                <a:cs typeface="Raleway"/>
                <a:sym typeface="Raleway"/>
              </a:rPr>
              <a:t>Select the </a:t>
            </a:r>
            <a:r>
              <a:rPr lang="en-US" b="1" dirty="0">
                <a:solidFill>
                  <a:schemeClr val="tx1"/>
                </a:solidFill>
                <a:latin typeface="Raleway"/>
                <a:ea typeface="Raleway"/>
                <a:cs typeface="Raleway"/>
                <a:sym typeface="Raleway"/>
              </a:rPr>
              <a:t>Compare</a:t>
            </a:r>
            <a:r>
              <a:rPr lang="en-US" dirty="0">
                <a:solidFill>
                  <a:schemeClr val="tx1"/>
                </a:solidFill>
                <a:latin typeface="Raleway"/>
                <a:ea typeface="Raleway"/>
                <a:cs typeface="Raleway"/>
                <a:sym typeface="Raleway"/>
              </a:rPr>
              <a:t> button on top bar to display two variables. Click a tract to display info.</a:t>
            </a:r>
            <a:endParaRPr dirty="0">
              <a:solidFill>
                <a:schemeClr val="tx1"/>
              </a:solidFill>
              <a:latin typeface="Raleway"/>
              <a:ea typeface="Raleway"/>
              <a:cs typeface="Raleway"/>
              <a:sym typeface="Raleway"/>
            </a:endParaRPr>
          </a:p>
        </p:txBody>
      </p:sp>
      <p:pic>
        <p:nvPicPr>
          <p:cNvPr id="71" name="Google Shape;71;p15"/>
          <p:cNvPicPr preferRelativeResize="0"/>
          <p:nvPr/>
        </p:nvPicPr>
        <p:blipFill>
          <a:blip r:embed="rId3">
            <a:alphaModFix/>
          </a:blip>
          <a:stretch>
            <a:fillRect/>
          </a:stretch>
        </p:blipFill>
        <p:spPr>
          <a:xfrm>
            <a:off x="311700" y="4333148"/>
            <a:ext cx="2660903" cy="706516"/>
          </a:xfrm>
          <a:prstGeom prst="rect">
            <a:avLst/>
          </a:prstGeom>
          <a:noFill/>
          <a:ln>
            <a:noFill/>
          </a:ln>
        </p:spPr>
      </p:pic>
      <p:pic>
        <p:nvPicPr>
          <p:cNvPr id="4" name="Picture 3">
            <a:extLst>
              <a:ext uri="{FF2B5EF4-FFF2-40B4-BE49-F238E27FC236}">
                <a16:creationId xmlns:a16="http://schemas.microsoft.com/office/drawing/2014/main" id="{413DFDD9-F3B0-4135-88D3-1B2EE4ABEA70}"/>
              </a:ext>
            </a:extLst>
          </p:cNvPr>
          <p:cNvPicPr>
            <a:picLocks noChangeAspect="1"/>
          </p:cNvPicPr>
          <p:nvPr/>
        </p:nvPicPr>
        <p:blipFill>
          <a:blip r:embed="rId4"/>
          <a:stretch>
            <a:fillRect/>
          </a:stretch>
        </p:blipFill>
        <p:spPr>
          <a:xfrm>
            <a:off x="0" y="557803"/>
            <a:ext cx="9144000" cy="3427402"/>
          </a:xfrm>
          <a:prstGeom prst="rect">
            <a:avLst/>
          </a:prstGeom>
        </p:spPr>
      </p:pic>
    </p:spTree>
    <p:extLst>
      <p:ext uri="{BB962C8B-B14F-4D97-AF65-F5344CB8AC3E}">
        <p14:creationId xmlns:p14="http://schemas.microsoft.com/office/powerpoint/2010/main" val="2920597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76"/>
        <p:cNvGrpSpPr/>
        <p:nvPr/>
      </p:nvGrpSpPr>
      <p:grpSpPr>
        <a:xfrm>
          <a:off x="0" y="0"/>
          <a:ext cx="0" cy="0"/>
          <a:chOff x="0" y="0"/>
          <a:chExt cx="0" cy="0"/>
        </a:xfrm>
      </p:grpSpPr>
      <p:sp>
        <p:nvSpPr>
          <p:cNvPr id="77" name="Google Shape;77;p16"/>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311700" y="189600"/>
            <a:ext cx="8520600" cy="572700"/>
          </a:xfrm>
          <a:prstGeom prst="rect">
            <a:avLst/>
          </a:prstGeom>
        </p:spPr>
        <p:txBody>
          <a:bodyPr spcFirstLastPara="1" wrap="square" lIns="91425" tIns="91425" rIns="91425" bIns="91425" anchor="t" anchorCtr="0">
            <a:noAutofit/>
          </a:bodyPr>
          <a:lstStyle/>
          <a:p>
            <a:pPr lvl="0"/>
            <a:r>
              <a:rPr lang="en-US" b="1" dirty="0">
                <a:solidFill>
                  <a:schemeClr val="bg1"/>
                </a:solidFill>
                <a:latin typeface="Raleway"/>
                <a:ea typeface="Raleway"/>
                <a:cs typeface="Raleway"/>
                <a:sym typeface="Raleway"/>
              </a:rPr>
              <a:t>A few notes about these data</a:t>
            </a:r>
            <a:endParaRPr b="1" dirty="0">
              <a:solidFill>
                <a:schemeClr val="bg1"/>
              </a:solidFill>
              <a:latin typeface="Raleway"/>
              <a:ea typeface="Raleway"/>
              <a:cs typeface="Raleway"/>
              <a:sym typeface="Raleway"/>
            </a:endParaRPr>
          </a:p>
        </p:txBody>
      </p:sp>
      <p:sp>
        <p:nvSpPr>
          <p:cNvPr id="79" name="Google Shape;79;p16"/>
          <p:cNvSpPr txBox="1">
            <a:spLocks noGrp="1"/>
          </p:cNvSpPr>
          <p:nvPr>
            <p:ph type="body" idx="1"/>
          </p:nvPr>
        </p:nvSpPr>
        <p:spPr>
          <a:xfrm>
            <a:off x="311700" y="762300"/>
            <a:ext cx="8698485" cy="3423287"/>
          </a:xfrm>
          <a:prstGeom prst="rect">
            <a:avLst/>
          </a:prstGeom>
        </p:spPr>
        <p:txBody>
          <a:bodyPr spcFirstLastPara="1" wrap="square" lIns="91425" tIns="91425" rIns="91425" bIns="91425" anchor="t" anchorCtr="0">
            <a:noAutofit/>
          </a:bodyPr>
          <a:lstStyle/>
          <a:p>
            <a:pPr marL="285750" indent="-285750">
              <a:spcAft>
                <a:spcPts val="1600"/>
              </a:spcAft>
            </a:pPr>
            <a:r>
              <a:rPr lang="en-US" sz="1600" b="1" dirty="0">
                <a:solidFill>
                  <a:schemeClr val="bg1"/>
                </a:solidFill>
                <a:latin typeface="Raleway"/>
                <a:ea typeface="Raleway"/>
                <a:cs typeface="Raleway"/>
                <a:sym typeface="Raleway"/>
              </a:rPr>
              <a:t>On the Social Explorer homepage, scroll down to Explore the US Health data.</a:t>
            </a:r>
          </a:p>
          <a:p>
            <a:pPr marL="285750" indent="-285750">
              <a:spcAft>
                <a:spcPts val="1600"/>
              </a:spcAft>
            </a:pPr>
            <a:r>
              <a:rPr lang="en-US" sz="1600" b="1" dirty="0">
                <a:solidFill>
                  <a:schemeClr val="bg1"/>
                </a:solidFill>
                <a:latin typeface="Raleway"/>
                <a:ea typeface="Raleway"/>
                <a:cs typeface="Raleway"/>
                <a:sym typeface="Raleway"/>
              </a:rPr>
              <a:t>Most public health data are at the county or state geographic level, not available at the tract level.</a:t>
            </a:r>
          </a:p>
          <a:p>
            <a:pPr marL="285750" indent="-285750">
              <a:spcAft>
                <a:spcPts val="1600"/>
              </a:spcAft>
            </a:pPr>
            <a:r>
              <a:rPr lang="en-US" sz="1600" b="1" dirty="0">
                <a:solidFill>
                  <a:schemeClr val="bg1"/>
                </a:solidFill>
                <a:latin typeface="Raleway"/>
                <a:ea typeface="Raleway"/>
                <a:cs typeface="Raleway"/>
                <a:sym typeface="Raleway"/>
              </a:rPr>
              <a:t>When comparing data they should be at the same geographic level.</a:t>
            </a:r>
          </a:p>
          <a:p>
            <a:pPr marL="285750" indent="-285750">
              <a:spcAft>
                <a:spcPts val="1600"/>
              </a:spcAft>
            </a:pPr>
            <a:r>
              <a:rPr lang="en-US" sz="1600" b="1" dirty="0">
                <a:solidFill>
                  <a:schemeClr val="bg1"/>
                </a:solidFill>
                <a:latin typeface="Raleway"/>
                <a:ea typeface="Raleway"/>
                <a:cs typeface="Raleway"/>
                <a:sym typeface="Raleway"/>
              </a:rPr>
              <a:t>Pay attention to the variables and sources of data. Once a variable displays on map, select the “i” icon in info box to learn more about the variable and source.</a:t>
            </a:r>
          </a:p>
          <a:p>
            <a:pPr marL="285750" indent="-285750">
              <a:spcAft>
                <a:spcPts val="1600"/>
              </a:spcAft>
            </a:pPr>
            <a:r>
              <a:rPr lang="en-US" sz="1600" b="1" dirty="0">
                <a:solidFill>
                  <a:schemeClr val="bg1"/>
                </a:solidFill>
                <a:latin typeface="Raleway"/>
                <a:ea typeface="Raleway"/>
                <a:cs typeface="Raleway"/>
                <a:sym typeface="Raleway"/>
              </a:rPr>
              <a:t>On the Social Explorer homepage view the left bar to learn more about using this resource.</a:t>
            </a:r>
          </a:p>
        </p:txBody>
      </p:sp>
      <p:pic>
        <p:nvPicPr>
          <p:cNvPr id="80" name="Google Shape;80;p16"/>
          <p:cNvPicPr preferRelativeResize="0"/>
          <p:nvPr/>
        </p:nvPicPr>
        <p:blipFill>
          <a:blip r:embed="rId3">
            <a:alphaModFix/>
          </a:blip>
          <a:stretch>
            <a:fillRect/>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3396934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76"/>
        <p:cNvGrpSpPr/>
        <p:nvPr/>
      </p:nvGrpSpPr>
      <p:grpSpPr>
        <a:xfrm>
          <a:off x="0" y="0"/>
          <a:ext cx="0" cy="0"/>
          <a:chOff x="0" y="0"/>
          <a:chExt cx="0" cy="0"/>
        </a:xfrm>
      </p:grpSpPr>
      <p:sp>
        <p:nvSpPr>
          <p:cNvPr id="77" name="Google Shape;77;p16"/>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311700" y="189600"/>
            <a:ext cx="8520600" cy="572700"/>
          </a:xfrm>
          <a:prstGeom prst="rect">
            <a:avLst/>
          </a:prstGeom>
        </p:spPr>
        <p:txBody>
          <a:bodyPr spcFirstLastPara="1" wrap="square" lIns="91425" tIns="91425" rIns="91425" bIns="91425" anchor="t" anchorCtr="0">
            <a:noAutofit/>
          </a:bodyPr>
          <a:lstStyle/>
          <a:p>
            <a:pPr lvl="0"/>
            <a:r>
              <a:rPr lang="en-US" b="1" dirty="0">
                <a:solidFill>
                  <a:schemeClr val="bg1"/>
                </a:solidFill>
                <a:latin typeface="Raleway"/>
                <a:ea typeface="Raleway"/>
                <a:cs typeface="Raleway"/>
                <a:sym typeface="Raleway"/>
              </a:rPr>
              <a:t>Assignment Description: Social Explorer</a:t>
            </a:r>
            <a:endParaRPr b="1" dirty="0">
              <a:solidFill>
                <a:schemeClr val="bg1"/>
              </a:solidFill>
              <a:latin typeface="Raleway"/>
              <a:ea typeface="Raleway"/>
              <a:cs typeface="Raleway"/>
              <a:sym typeface="Raleway"/>
            </a:endParaRPr>
          </a:p>
        </p:txBody>
      </p:sp>
      <p:sp>
        <p:nvSpPr>
          <p:cNvPr id="79" name="Google Shape;79;p16"/>
          <p:cNvSpPr txBox="1">
            <a:spLocks noGrp="1"/>
          </p:cNvSpPr>
          <p:nvPr>
            <p:ph type="body" idx="1"/>
          </p:nvPr>
        </p:nvSpPr>
        <p:spPr>
          <a:xfrm>
            <a:off x="363738" y="866122"/>
            <a:ext cx="8698485" cy="3215641"/>
          </a:xfrm>
          <a:prstGeom prst="rect">
            <a:avLst/>
          </a:prstGeom>
        </p:spPr>
        <p:txBody>
          <a:bodyPr spcFirstLastPara="1" wrap="square" lIns="91425" tIns="91425" rIns="91425" bIns="91425" anchor="t" anchorCtr="0">
            <a:noAutofit/>
          </a:bodyPr>
          <a:lstStyle/>
          <a:p>
            <a:pPr marL="285750" indent="-285750">
              <a:spcAft>
                <a:spcPts val="1600"/>
              </a:spcAft>
            </a:pPr>
            <a:r>
              <a:rPr lang="en-US" sz="1600" b="1" dirty="0">
                <a:solidFill>
                  <a:schemeClr val="bg1"/>
                </a:solidFill>
                <a:latin typeface="Raleway"/>
                <a:ea typeface="Raleway"/>
                <a:cs typeface="Raleway"/>
                <a:sym typeface="Raleway"/>
              </a:rPr>
              <a:t>Return to your group</a:t>
            </a:r>
          </a:p>
          <a:p>
            <a:pPr marL="285750" indent="-285750">
              <a:spcAft>
                <a:spcPts val="1600"/>
              </a:spcAft>
            </a:pPr>
            <a:r>
              <a:rPr lang="en-US" sz="1600" b="1" dirty="0">
                <a:solidFill>
                  <a:schemeClr val="bg1"/>
                </a:solidFill>
                <a:latin typeface="Raleway"/>
                <a:ea typeface="Raleway"/>
                <a:cs typeface="Raleway"/>
                <a:sym typeface="Raleway"/>
              </a:rPr>
              <a:t>Using the same geographic area you did for Policy Map, pick two variables to compare side by side in Social Explorer.</a:t>
            </a:r>
          </a:p>
          <a:p>
            <a:pPr marL="285750" indent="-285750">
              <a:spcAft>
                <a:spcPts val="1600"/>
              </a:spcAft>
            </a:pPr>
            <a:r>
              <a:rPr lang="en-US" sz="1600" b="1" dirty="0">
                <a:solidFill>
                  <a:schemeClr val="bg1"/>
                </a:solidFill>
                <a:latin typeface="Raleway"/>
                <a:ea typeface="Raleway"/>
                <a:cs typeface="Raleway"/>
                <a:sym typeface="Raleway"/>
              </a:rPr>
              <a:t>Explorer PolicyMap and Social Explorer for similarities and differences, including features to tell a story.</a:t>
            </a:r>
          </a:p>
        </p:txBody>
      </p:sp>
      <p:pic>
        <p:nvPicPr>
          <p:cNvPr id="80" name="Google Shape;80;p16"/>
          <p:cNvPicPr preferRelativeResize="0"/>
          <p:nvPr/>
        </p:nvPicPr>
        <p:blipFill>
          <a:blip r:embed="rId3">
            <a:alphaModFix/>
          </a:blip>
          <a:stretch>
            <a:fillRect/>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228920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76"/>
        <p:cNvGrpSpPr/>
        <p:nvPr/>
      </p:nvGrpSpPr>
      <p:grpSpPr>
        <a:xfrm>
          <a:off x="0" y="0"/>
          <a:ext cx="0" cy="0"/>
          <a:chOff x="0" y="0"/>
          <a:chExt cx="0" cy="0"/>
        </a:xfrm>
      </p:grpSpPr>
      <p:sp>
        <p:nvSpPr>
          <p:cNvPr id="77" name="Google Shape;77;p16"/>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311700" y="189600"/>
            <a:ext cx="8520600" cy="572700"/>
          </a:xfrm>
          <a:prstGeom prst="rect">
            <a:avLst/>
          </a:prstGeom>
        </p:spPr>
        <p:txBody>
          <a:bodyPr spcFirstLastPara="1" wrap="square" lIns="91425" tIns="91425" rIns="91425" bIns="91425" anchor="t" anchorCtr="0">
            <a:noAutofit/>
          </a:bodyPr>
          <a:lstStyle/>
          <a:p>
            <a:pPr lvl="0"/>
            <a:r>
              <a:rPr lang="en-US" b="1" dirty="0">
                <a:solidFill>
                  <a:schemeClr val="bg1"/>
                </a:solidFill>
                <a:latin typeface="Raleway"/>
                <a:ea typeface="Raleway"/>
                <a:cs typeface="Raleway"/>
                <a:sym typeface="Raleway"/>
              </a:rPr>
              <a:t>Social Explorer Discussion</a:t>
            </a:r>
            <a:endParaRPr b="1" dirty="0">
              <a:solidFill>
                <a:schemeClr val="bg1"/>
              </a:solidFill>
              <a:latin typeface="Raleway"/>
              <a:ea typeface="Raleway"/>
              <a:cs typeface="Raleway"/>
              <a:sym typeface="Raleway"/>
            </a:endParaRPr>
          </a:p>
        </p:txBody>
      </p:sp>
      <p:sp>
        <p:nvSpPr>
          <p:cNvPr id="79" name="Google Shape;79;p16"/>
          <p:cNvSpPr txBox="1">
            <a:spLocks noGrp="1"/>
          </p:cNvSpPr>
          <p:nvPr>
            <p:ph type="body" idx="1"/>
          </p:nvPr>
        </p:nvSpPr>
        <p:spPr>
          <a:xfrm>
            <a:off x="363738" y="866122"/>
            <a:ext cx="8698485" cy="3215641"/>
          </a:xfrm>
          <a:prstGeom prst="rect">
            <a:avLst/>
          </a:prstGeom>
        </p:spPr>
        <p:txBody>
          <a:bodyPr spcFirstLastPara="1" wrap="square" lIns="91425" tIns="91425" rIns="91425" bIns="91425" anchor="t" anchorCtr="0">
            <a:noAutofit/>
          </a:bodyPr>
          <a:lstStyle/>
          <a:p>
            <a:pPr marL="285750" indent="-285750">
              <a:spcAft>
                <a:spcPts val="1600"/>
              </a:spcAft>
            </a:pPr>
            <a:r>
              <a:rPr lang="en-US" sz="1600" b="1" dirty="0">
                <a:solidFill>
                  <a:schemeClr val="bg1"/>
                </a:solidFill>
                <a:latin typeface="Raleway"/>
                <a:ea typeface="Raleway"/>
                <a:cs typeface="Raleway"/>
                <a:sym typeface="Raleway"/>
              </a:rPr>
              <a:t>What did you notice looking at your health outcome with Social Explorer?</a:t>
            </a:r>
          </a:p>
          <a:p>
            <a:pPr marL="285750" indent="-285750">
              <a:spcAft>
                <a:spcPts val="1600"/>
              </a:spcAft>
            </a:pPr>
            <a:r>
              <a:rPr lang="en-US" sz="1600" b="1" dirty="0">
                <a:solidFill>
                  <a:schemeClr val="bg1"/>
                </a:solidFill>
                <a:latin typeface="Raleway"/>
                <a:ea typeface="Raleway"/>
                <a:cs typeface="Raleway"/>
                <a:sym typeface="Raleway"/>
              </a:rPr>
              <a:t>Was anything different than when you looked at it in PolicyMap?</a:t>
            </a:r>
          </a:p>
          <a:p>
            <a:pPr marL="285750" indent="-285750">
              <a:spcAft>
                <a:spcPts val="1600"/>
              </a:spcAft>
            </a:pPr>
            <a:r>
              <a:rPr lang="en-US" sz="1600" b="1" dirty="0">
                <a:solidFill>
                  <a:schemeClr val="bg1"/>
                </a:solidFill>
                <a:latin typeface="Raleway"/>
                <a:ea typeface="Raleway"/>
                <a:cs typeface="Raleway"/>
                <a:sym typeface="Raleway"/>
              </a:rPr>
              <a:t>Was it easier or harder to use Social Explorer than PolicyMap?</a:t>
            </a:r>
          </a:p>
          <a:p>
            <a:pPr marL="285750" indent="-285750">
              <a:spcAft>
                <a:spcPts val="1600"/>
              </a:spcAft>
            </a:pPr>
            <a:r>
              <a:rPr lang="en-US" sz="1600" b="1" dirty="0">
                <a:solidFill>
                  <a:schemeClr val="bg1"/>
                </a:solidFill>
                <a:latin typeface="Raleway"/>
                <a:ea typeface="Raleway"/>
                <a:cs typeface="Raleway"/>
                <a:sym typeface="Raleway"/>
              </a:rPr>
              <a:t>What features do you like in Social Explorer?</a:t>
            </a:r>
          </a:p>
          <a:p>
            <a:pPr marL="285750" indent="-285750">
              <a:spcAft>
                <a:spcPts val="1600"/>
              </a:spcAft>
            </a:pPr>
            <a:r>
              <a:rPr lang="en-US" sz="1600" b="1" dirty="0">
                <a:solidFill>
                  <a:schemeClr val="bg1"/>
                </a:solidFill>
                <a:latin typeface="Raleway"/>
                <a:ea typeface="Raleway"/>
                <a:cs typeface="Raleway"/>
                <a:sym typeface="Raleway"/>
              </a:rPr>
              <a:t>What features do you like in PolicyMap?</a:t>
            </a:r>
          </a:p>
          <a:p>
            <a:pPr marL="285750" indent="-285750">
              <a:spcAft>
                <a:spcPts val="1600"/>
              </a:spcAft>
            </a:pPr>
            <a:r>
              <a:rPr lang="en-US" sz="1600" b="1" dirty="0">
                <a:solidFill>
                  <a:schemeClr val="bg1"/>
                </a:solidFill>
                <a:latin typeface="Raleway"/>
                <a:ea typeface="Raleway"/>
                <a:cs typeface="Raleway"/>
                <a:sym typeface="Raleway"/>
              </a:rPr>
              <a:t>Which do you prefer? Why?</a:t>
            </a:r>
          </a:p>
        </p:txBody>
      </p:sp>
      <p:pic>
        <p:nvPicPr>
          <p:cNvPr id="80" name="Google Shape;80;p16"/>
          <p:cNvPicPr preferRelativeResize="0"/>
          <p:nvPr/>
        </p:nvPicPr>
        <p:blipFill>
          <a:blip r:embed="rId3">
            <a:alphaModFix/>
          </a:blip>
          <a:stretch>
            <a:fillRect/>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2507999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76"/>
        <p:cNvGrpSpPr/>
        <p:nvPr/>
      </p:nvGrpSpPr>
      <p:grpSpPr>
        <a:xfrm>
          <a:off x="0" y="0"/>
          <a:ext cx="0" cy="0"/>
          <a:chOff x="0" y="0"/>
          <a:chExt cx="0" cy="0"/>
        </a:xfrm>
      </p:grpSpPr>
      <p:sp>
        <p:nvSpPr>
          <p:cNvPr id="77" name="Google Shape;77;p16"/>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311700" y="189600"/>
            <a:ext cx="8520600" cy="572700"/>
          </a:xfrm>
          <a:prstGeom prst="rect">
            <a:avLst/>
          </a:prstGeom>
        </p:spPr>
        <p:txBody>
          <a:bodyPr spcFirstLastPara="1" wrap="square" lIns="91425" tIns="91425" rIns="91425" bIns="91425" anchor="t" anchorCtr="0">
            <a:noAutofit/>
          </a:bodyPr>
          <a:lstStyle/>
          <a:p>
            <a:pPr lvl="0"/>
            <a:r>
              <a:rPr lang="en-US" b="1" dirty="0">
                <a:solidFill>
                  <a:schemeClr val="bg1"/>
                </a:solidFill>
                <a:latin typeface="Raleway"/>
                <a:ea typeface="Raleway"/>
                <a:cs typeface="Raleway"/>
                <a:sym typeface="Raleway"/>
              </a:rPr>
              <a:t>Assignment Description: Presentation</a:t>
            </a:r>
            <a:endParaRPr b="1" dirty="0">
              <a:solidFill>
                <a:schemeClr val="bg1"/>
              </a:solidFill>
              <a:latin typeface="Raleway"/>
              <a:ea typeface="Raleway"/>
              <a:cs typeface="Raleway"/>
              <a:sym typeface="Raleway"/>
            </a:endParaRPr>
          </a:p>
        </p:txBody>
      </p:sp>
      <p:sp>
        <p:nvSpPr>
          <p:cNvPr id="79" name="Google Shape;79;p16"/>
          <p:cNvSpPr txBox="1">
            <a:spLocks noGrp="1"/>
          </p:cNvSpPr>
          <p:nvPr>
            <p:ph type="body" idx="1"/>
          </p:nvPr>
        </p:nvSpPr>
        <p:spPr>
          <a:xfrm>
            <a:off x="363738" y="866122"/>
            <a:ext cx="8698485" cy="3215641"/>
          </a:xfrm>
          <a:prstGeom prst="rect">
            <a:avLst/>
          </a:prstGeom>
        </p:spPr>
        <p:txBody>
          <a:bodyPr spcFirstLastPara="1" wrap="square" lIns="91425" tIns="91425" rIns="91425" bIns="91425" anchor="t" anchorCtr="0">
            <a:noAutofit/>
          </a:bodyPr>
          <a:lstStyle/>
          <a:p>
            <a:pPr marL="285750" indent="-285750">
              <a:spcAft>
                <a:spcPts val="1600"/>
              </a:spcAft>
            </a:pPr>
            <a:r>
              <a:rPr lang="en-US" sz="1600" b="1" dirty="0">
                <a:solidFill>
                  <a:schemeClr val="bg1"/>
                </a:solidFill>
                <a:latin typeface="Raleway"/>
                <a:ea typeface="Raleway"/>
                <a:cs typeface="Raleway"/>
                <a:sym typeface="Raleway"/>
              </a:rPr>
              <a:t>Each group will work together to create a 5 minute “pitch” as to why the mayor should fund their team to address health outcomes in the geographical region identified</a:t>
            </a:r>
          </a:p>
          <a:p>
            <a:pPr marL="285750" indent="-285750">
              <a:spcAft>
                <a:spcPts val="1600"/>
              </a:spcAft>
            </a:pPr>
            <a:r>
              <a:rPr lang="en-US" sz="1600" b="1" dirty="0">
                <a:solidFill>
                  <a:schemeClr val="bg1"/>
                </a:solidFill>
                <a:latin typeface="Raleway"/>
                <a:ea typeface="Raleway"/>
                <a:cs typeface="Raleway"/>
                <a:sym typeface="Raleway"/>
              </a:rPr>
              <a:t>Each presentation should include 2-3 images from PolicyMap and/or Social Explorer, properly annotated</a:t>
            </a:r>
          </a:p>
          <a:p>
            <a:pPr marL="285750" indent="-285750">
              <a:spcAft>
                <a:spcPts val="1600"/>
              </a:spcAft>
            </a:pPr>
            <a:r>
              <a:rPr lang="en-US" sz="1600" b="1" dirty="0">
                <a:solidFill>
                  <a:schemeClr val="bg1"/>
                </a:solidFill>
                <a:latin typeface="Raleway"/>
                <a:ea typeface="Raleway"/>
                <a:cs typeface="Raleway"/>
                <a:sym typeface="Raleway"/>
              </a:rPr>
              <a:t>Students will be graded on how well they use these tools to “tell a story” about the data</a:t>
            </a:r>
          </a:p>
        </p:txBody>
      </p:sp>
      <p:pic>
        <p:nvPicPr>
          <p:cNvPr id="80" name="Google Shape;80;p16"/>
          <p:cNvPicPr preferRelativeResize="0"/>
          <p:nvPr/>
        </p:nvPicPr>
        <p:blipFill>
          <a:blip r:embed="rId3">
            <a:alphaModFix/>
          </a:blip>
          <a:stretch>
            <a:fillRect/>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2629006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67"/>
        <p:cNvGrpSpPr/>
        <p:nvPr/>
      </p:nvGrpSpPr>
      <p:grpSpPr>
        <a:xfrm>
          <a:off x="0" y="0"/>
          <a:ext cx="0" cy="0"/>
          <a:chOff x="0" y="0"/>
          <a:chExt cx="0" cy="0"/>
        </a:xfrm>
      </p:grpSpPr>
      <p:sp>
        <p:nvSpPr>
          <p:cNvPr id="68" name="Google Shape;68;p15"/>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txBox="1">
            <a:spLocks noGrp="1"/>
          </p:cNvSpPr>
          <p:nvPr>
            <p:ph type="title"/>
          </p:nvPr>
        </p:nvSpPr>
        <p:spPr>
          <a:xfrm>
            <a:off x="2609260" y="103836"/>
            <a:ext cx="3925230" cy="55780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lt1"/>
                </a:solidFill>
                <a:latin typeface="Raleway"/>
                <a:ea typeface="Raleway"/>
                <a:cs typeface="Raleway"/>
                <a:sym typeface="Raleway"/>
              </a:rPr>
              <a:t>PolicyMap Overview</a:t>
            </a:r>
            <a:endParaRPr b="1" dirty="0">
              <a:solidFill>
                <a:schemeClr val="lt1"/>
              </a:solidFill>
              <a:latin typeface="Raleway"/>
              <a:ea typeface="Raleway"/>
              <a:cs typeface="Raleway"/>
              <a:sym typeface="Raleway"/>
            </a:endParaRPr>
          </a:p>
        </p:txBody>
      </p:sp>
      <p:sp>
        <p:nvSpPr>
          <p:cNvPr id="70" name="Google Shape;70;p15"/>
          <p:cNvSpPr txBox="1">
            <a:spLocks noGrp="1"/>
          </p:cNvSpPr>
          <p:nvPr>
            <p:ph type="body" idx="1"/>
          </p:nvPr>
        </p:nvSpPr>
        <p:spPr>
          <a:xfrm>
            <a:off x="66907" y="892096"/>
            <a:ext cx="2438400" cy="3221993"/>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solidFill>
                  <a:schemeClr val="lt1"/>
                </a:solidFill>
                <a:latin typeface="Raleway"/>
                <a:ea typeface="Raleway"/>
                <a:cs typeface="Raleway"/>
                <a:sym typeface="Raleway"/>
              </a:rPr>
              <a:t>Select a subject area (e.g., Demographics) to view the menu of data layers and data points. Select one (e.g., In-Migration by Household) to display on the map.</a:t>
            </a:r>
            <a:endParaRPr dirty="0">
              <a:solidFill>
                <a:schemeClr val="lt1"/>
              </a:solidFill>
              <a:latin typeface="Raleway"/>
              <a:ea typeface="Raleway"/>
              <a:cs typeface="Raleway"/>
              <a:sym typeface="Raleway"/>
            </a:endParaRPr>
          </a:p>
        </p:txBody>
      </p:sp>
      <p:pic>
        <p:nvPicPr>
          <p:cNvPr id="71" name="Google Shape;71;p15"/>
          <p:cNvPicPr preferRelativeResize="0"/>
          <p:nvPr/>
        </p:nvPicPr>
        <p:blipFill>
          <a:blip r:embed="rId3">
            <a:alphaModFix/>
          </a:blip>
          <a:stretch>
            <a:fillRect/>
          </a:stretch>
        </p:blipFill>
        <p:spPr>
          <a:xfrm>
            <a:off x="311700" y="4333148"/>
            <a:ext cx="2660903" cy="706516"/>
          </a:xfrm>
          <a:prstGeom prst="rect">
            <a:avLst/>
          </a:prstGeom>
          <a:noFill/>
          <a:ln>
            <a:noFill/>
          </a:ln>
        </p:spPr>
      </p:pic>
      <p:pic>
        <p:nvPicPr>
          <p:cNvPr id="2" name="Picture 1">
            <a:extLst>
              <a:ext uri="{FF2B5EF4-FFF2-40B4-BE49-F238E27FC236}">
                <a16:creationId xmlns:a16="http://schemas.microsoft.com/office/drawing/2014/main" id="{F98FAB19-4D2D-4E28-98F9-3C04F5356647}"/>
              </a:ext>
            </a:extLst>
          </p:cNvPr>
          <p:cNvPicPr>
            <a:picLocks noChangeAspect="1"/>
          </p:cNvPicPr>
          <p:nvPr/>
        </p:nvPicPr>
        <p:blipFill>
          <a:blip r:embed="rId4"/>
          <a:stretch>
            <a:fillRect/>
          </a:stretch>
        </p:blipFill>
        <p:spPr>
          <a:xfrm>
            <a:off x="2585845" y="892097"/>
            <a:ext cx="6424339" cy="32219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8"/>
          <p:cNvSpPr/>
          <p:nvPr/>
        </p:nvSpPr>
        <p:spPr>
          <a:xfrm>
            <a:off x="-125" y="4229325"/>
            <a:ext cx="9144000" cy="957900"/>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txBox="1">
            <a:spLocks noGrp="1"/>
          </p:cNvSpPr>
          <p:nvPr>
            <p:ph type="title"/>
          </p:nvPr>
        </p:nvSpPr>
        <p:spPr>
          <a:xfrm>
            <a:off x="311700" y="103836"/>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accent6">
                    <a:lumMod val="50000"/>
                  </a:schemeClr>
                </a:solidFill>
                <a:latin typeface="Raleway"/>
                <a:ea typeface="Raleway"/>
                <a:cs typeface="Raleway"/>
                <a:sym typeface="Raleway"/>
              </a:rPr>
              <a:t>Display of Data Layer on In-Migration</a:t>
            </a:r>
            <a:endParaRPr b="1" dirty="0">
              <a:solidFill>
                <a:schemeClr val="accent6">
                  <a:lumMod val="50000"/>
                </a:schemeClr>
              </a:solidFill>
              <a:latin typeface="Raleway"/>
              <a:ea typeface="Raleway"/>
              <a:cs typeface="Raleway"/>
              <a:sym typeface="Raleway"/>
            </a:endParaRPr>
          </a:p>
        </p:txBody>
      </p:sp>
      <p:sp>
        <p:nvSpPr>
          <p:cNvPr id="97" name="Google Shape;97;p18"/>
          <p:cNvSpPr txBox="1">
            <a:spLocks noGrp="1"/>
          </p:cNvSpPr>
          <p:nvPr>
            <p:ph type="body" idx="1"/>
          </p:nvPr>
        </p:nvSpPr>
        <p:spPr>
          <a:xfrm>
            <a:off x="155583" y="749831"/>
            <a:ext cx="2728346" cy="3397054"/>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solidFill>
                  <a:schemeClr val="tx1"/>
                </a:solidFill>
                <a:latin typeface="Raleway"/>
                <a:ea typeface="Raleway"/>
                <a:cs typeface="Raleway"/>
                <a:sym typeface="Raleway"/>
              </a:rPr>
              <a:t>The display maps the variable by geographic level, with an info/layer box. Zoom in for smaller geographies (e.g., census tracts). Box displays source, plus the ability to adjust the display of the variable.</a:t>
            </a:r>
            <a:endParaRPr dirty="0">
              <a:solidFill>
                <a:schemeClr val="tx1"/>
              </a:solidFill>
              <a:latin typeface="Raleway"/>
              <a:ea typeface="Raleway"/>
              <a:cs typeface="Raleway"/>
              <a:sym typeface="Raleway"/>
            </a:endParaRPr>
          </a:p>
        </p:txBody>
      </p:sp>
      <p:pic>
        <p:nvPicPr>
          <p:cNvPr id="98" name="Google Shape;98;p18"/>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pic>
        <p:nvPicPr>
          <p:cNvPr id="2" name="Picture 1">
            <a:extLst>
              <a:ext uri="{FF2B5EF4-FFF2-40B4-BE49-F238E27FC236}">
                <a16:creationId xmlns:a16="http://schemas.microsoft.com/office/drawing/2014/main" id="{1BEF3097-E878-4E09-BFDB-B002316F9E5B}"/>
              </a:ext>
            </a:extLst>
          </p:cNvPr>
          <p:cNvPicPr>
            <a:picLocks noChangeAspect="1"/>
          </p:cNvPicPr>
          <p:nvPr/>
        </p:nvPicPr>
        <p:blipFill>
          <a:blip r:embed="rId4"/>
          <a:stretch>
            <a:fillRect/>
          </a:stretch>
        </p:blipFill>
        <p:spPr>
          <a:xfrm>
            <a:off x="2883929" y="780358"/>
            <a:ext cx="6104488" cy="32840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ctrTitle"/>
          </p:nvPr>
        </p:nvSpPr>
        <p:spPr>
          <a:xfrm>
            <a:off x="0" y="0"/>
            <a:ext cx="5274600"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a:p>
            <a:pPr marL="0" lvl="0" indent="0" algn="l" rtl="0">
              <a:lnSpc>
                <a:spcPct val="90000"/>
              </a:lnSpc>
              <a:spcBef>
                <a:spcPts val="0"/>
              </a:spcBef>
              <a:spcAft>
                <a:spcPts val="0"/>
              </a:spcAft>
              <a:buNone/>
            </a:pPr>
            <a:r>
              <a:rPr lang="en" sz="4200" dirty="0">
                <a:solidFill>
                  <a:schemeClr val="accent5">
                    <a:lumMod val="75000"/>
                  </a:schemeClr>
                </a:solidFill>
                <a:latin typeface="Raleway"/>
                <a:ea typeface="Raleway"/>
                <a:cs typeface="Raleway"/>
                <a:sym typeface="Raleway"/>
              </a:rPr>
              <a:t>Insert text here</a:t>
            </a:r>
            <a:endParaRPr sz="4200" dirty="0">
              <a:solidFill>
                <a:schemeClr val="accent5">
                  <a:lumMod val="75000"/>
                </a:schemeClr>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rgbClr val="483F81"/>
              </a:solidFill>
              <a:latin typeface="Raleway"/>
              <a:ea typeface="Raleway"/>
              <a:cs typeface="Raleway"/>
              <a:sym typeface="Raleway"/>
            </a:endParaRPr>
          </a:p>
        </p:txBody>
      </p:sp>
      <p:sp>
        <p:nvSpPr>
          <p:cNvPr id="105" name="Google Shape;105;p19"/>
          <p:cNvSpPr txBox="1">
            <a:spLocks noGrp="1"/>
          </p:cNvSpPr>
          <p:nvPr>
            <p:ph type="subTitle" idx="1"/>
          </p:nvPr>
        </p:nvSpPr>
        <p:spPr>
          <a:xfrm>
            <a:off x="5429867" y="224549"/>
            <a:ext cx="3600600" cy="53467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700" b="1" dirty="0">
                <a:solidFill>
                  <a:schemeClr val="lt1"/>
                </a:solidFill>
                <a:latin typeface="Raleway"/>
                <a:ea typeface="Raleway"/>
                <a:cs typeface="Raleway"/>
                <a:sym typeface="Raleway"/>
              </a:rPr>
              <a:t>Data Points</a:t>
            </a:r>
            <a:endParaRPr sz="1800" dirty="0">
              <a:solidFill>
                <a:srgbClr val="D8AB0B"/>
              </a:solidFill>
              <a:latin typeface="Raleway"/>
              <a:ea typeface="Raleway"/>
              <a:cs typeface="Raleway"/>
              <a:sym typeface="Raleway"/>
            </a:endParaRPr>
          </a:p>
        </p:txBody>
      </p:sp>
      <p:pic>
        <p:nvPicPr>
          <p:cNvPr id="106" name="Google Shape;106;p19"/>
          <p:cNvPicPr preferRelativeResize="0"/>
          <p:nvPr/>
        </p:nvPicPr>
        <p:blipFill>
          <a:blip r:embed="rId3">
            <a:alphaModFix/>
          </a:blip>
          <a:stretch>
            <a:fillRect/>
          </a:stretch>
        </p:blipFill>
        <p:spPr>
          <a:xfrm>
            <a:off x="5417175" y="4440701"/>
            <a:ext cx="1766224" cy="478250"/>
          </a:xfrm>
          <a:prstGeom prst="rect">
            <a:avLst/>
          </a:prstGeom>
          <a:noFill/>
          <a:ln>
            <a:noFill/>
          </a:ln>
        </p:spPr>
      </p:pic>
      <p:pic>
        <p:nvPicPr>
          <p:cNvPr id="5" name="Picture 4">
            <a:extLst>
              <a:ext uri="{FF2B5EF4-FFF2-40B4-BE49-F238E27FC236}">
                <a16:creationId xmlns:a16="http://schemas.microsoft.com/office/drawing/2014/main" id="{766B24B0-11FD-4E59-A2F9-EFFD8FF83E48}"/>
              </a:ext>
            </a:extLst>
          </p:cNvPr>
          <p:cNvPicPr>
            <a:picLocks noChangeAspect="1"/>
          </p:cNvPicPr>
          <p:nvPr/>
        </p:nvPicPr>
        <p:blipFill>
          <a:blip r:embed="rId4"/>
          <a:stretch>
            <a:fillRect/>
          </a:stretch>
        </p:blipFill>
        <p:spPr>
          <a:xfrm>
            <a:off x="113533" y="224549"/>
            <a:ext cx="5047533" cy="4074936"/>
          </a:xfrm>
          <a:prstGeom prst="rect">
            <a:avLst/>
          </a:prstGeom>
          <a:effectLst>
            <a:outerShdw blurRad="50800" dist="38100" dir="5400000" algn="t" rotWithShape="0">
              <a:prstClr val="black">
                <a:alpha val="40000"/>
              </a:prstClr>
            </a:outerShdw>
          </a:effectLst>
        </p:spPr>
      </p:pic>
      <p:sp>
        <p:nvSpPr>
          <p:cNvPr id="8" name="Google Shape;88;p17">
            <a:extLst>
              <a:ext uri="{FF2B5EF4-FFF2-40B4-BE49-F238E27FC236}">
                <a16:creationId xmlns:a16="http://schemas.microsoft.com/office/drawing/2014/main" id="{C9D3997E-F4E2-4280-8649-E0CCF50DD4D0}"/>
              </a:ext>
            </a:extLst>
          </p:cNvPr>
          <p:cNvSpPr txBox="1">
            <a:spLocks/>
          </p:cNvSpPr>
          <p:nvPr/>
        </p:nvSpPr>
        <p:spPr>
          <a:xfrm>
            <a:off x="5388132" y="759219"/>
            <a:ext cx="3642335" cy="32492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spcAft>
                <a:spcPts val="1600"/>
              </a:spcAft>
            </a:pPr>
            <a:r>
              <a:rPr lang="en-US" sz="2400" dirty="0">
                <a:solidFill>
                  <a:schemeClr val="bg1"/>
                </a:solidFill>
                <a:latin typeface="Raleway"/>
                <a:ea typeface="Raleway"/>
                <a:cs typeface="Raleway"/>
                <a:sym typeface="Raleway"/>
              </a:rPr>
              <a:t>The points display specific locations of physical entities (e.g., stores) and an info/layer box. Box displays source, plus the ability to adjust the display of the point.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p:nvPr/>
        </p:nvSpPr>
        <p:spPr>
          <a:xfrm>
            <a:off x="-125" y="4229325"/>
            <a:ext cx="9144000" cy="957900"/>
          </a:xfrm>
          <a:prstGeom prst="rect">
            <a:avLst/>
          </a:pr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txBox="1">
            <a:spLocks noGrp="1"/>
          </p:cNvSpPr>
          <p:nvPr>
            <p:ph type="title"/>
          </p:nvPr>
        </p:nvSpPr>
        <p:spPr>
          <a:xfrm>
            <a:off x="311700" y="103836"/>
            <a:ext cx="8520600" cy="572700"/>
          </a:xfrm>
          <a:prstGeom prst="rect">
            <a:avLst/>
          </a:prstGeom>
        </p:spPr>
        <p:txBody>
          <a:bodyPr spcFirstLastPara="1" wrap="square" lIns="91425" tIns="91425" rIns="91425" bIns="91425" anchor="t" anchorCtr="0">
            <a:noAutofit/>
          </a:bodyPr>
          <a:lstStyle/>
          <a:p>
            <a:pPr lvl="0" algn="ctr"/>
            <a:r>
              <a:rPr lang="en-US" b="1" dirty="0">
                <a:solidFill>
                  <a:schemeClr val="accent6">
                    <a:lumMod val="50000"/>
                  </a:schemeClr>
                </a:solidFill>
                <a:latin typeface="Raleway"/>
                <a:ea typeface="Raleway"/>
                <a:cs typeface="Raleway"/>
                <a:sym typeface="Raleway"/>
              </a:rPr>
              <a:t>Data Layer &amp; Data Points on Map</a:t>
            </a:r>
            <a:endParaRPr b="1" dirty="0">
              <a:solidFill>
                <a:schemeClr val="accent6">
                  <a:lumMod val="50000"/>
                </a:schemeClr>
              </a:solidFill>
              <a:latin typeface="Raleway"/>
              <a:ea typeface="Raleway"/>
              <a:cs typeface="Raleway"/>
              <a:sym typeface="Raleway"/>
            </a:endParaRPr>
          </a:p>
        </p:txBody>
      </p:sp>
      <p:sp>
        <p:nvSpPr>
          <p:cNvPr id="97" name="Google Shape;97;p18"/>
          <p:cNvSpPr txBox="1">
            <a:spLocks noGrp="1"/>
          </p:cNvSpPr>
          <p:nvPr>
            <p:ph type="body" idx="1"/>
          </p:nvPr>
        </p:nvSpPr>
        <p:spPr>
          <a:xfrm>
            <a:off x="155583" y="749831"/>
            <a:ext cx="2669393" cy="3397054"/>
          </a:xfrm>
          <a:prstGeom prst="rect">
            <a:avLst/>
          </a:prstGeom>
        </p:spPr>
        <p:txBody>
          <a:bodyPr spcFirstLastPara="1" wrap="square" lIns="91425" tIns="91425" rIns="91425" bIns="91425" anchor="t" anchorCtr="0">
            <a:noAutofit/>
          </a:bodyPr>
          <a:lstStyle/>
          <a:p>
            <a:pPr marL="0" lvl="0" indent="0">
              <a:spcAft>
                <a:spcPts val="1600"/>
              </a:spcAft>
              <a:buNone/>
            </a:pPr>
            <a:r>
              <a:rPr lang="en-US" dirty="0">
                <a:solidFill>
                  <a:schemeClr val="tx1"/>
                </a:solidFill>
                <a:latin typeface="Raleway"/>
                <a:ea typeface="Raleway"/>
                <a:cs typeface="Raleway"/>
                <a:sym typeface="Raleway"/>
              </a:rPr>
              <a:t>Map displays one variable (data layer) on poverty at the Census tract level, which ranges by percentage, and data points of groceries stores (orange squares). </a:t>
            </a:r>
            <a:endParaRPr dirty="0">
              <a:solidFill>
                <a:schemeClr val="tx1"/>
              </a:solidFill>
              <a:latin typeface="Raleway"/>
              <a:ea typeface="Raleway"/>
              <a:cs typeface="Raleway"/>
              <a:sym typeface="Raleway"/>
            </a:endParaRPr>
          </a:p>
        </p:txBody>
      </p:sp>
      <p:pic>
        <p:nvPicPr>
          <p:cNvPr id="98" name="Google Shape;98;p18"/>
          <p:cNvPicPr preferRelativeResize="0"/>
          <p:nvPr/>
        </p:nvPicPr>
        <p:blipFill rotWithShape="1">
          <a:blip r:embed="rId3">
            <a:alphaModFix/>
          </a:blip>
          <a:srcRect t="970" b="970"/>
          <a:stretch/>
        </p:blipFill>
        <p:spPr>
          <a:xfrm>
            <a:off x="311700" y="4333148"/>
            <a:ext cx="2660903" cy="706516"/>
          </a:xfrm>
          <a:prstGeom prst="rect">
            <a:avLst/>
          </a:prstGeom>
          <a:noFill/>
          <a:ln>
            <a:noFill/>
          </a:ln>
        </p:spPr>
      </p:pic>
      <p:pic>
        <p:nvPicPr>
          <p:cNvPr id="7" name="Picture 6">
            <a:extLst>
              <a:ext uri="{FF2B5EF4-FFF2-40B4-BE49-F238E27FC236}">
                <a16:creationId xmlns:a16="http://schemas.microsoft.com/office/drawing/2014/main" id="{26764976-0924-4633-B52F-6EED99B7DACA}"/>
              </a:ext>
            </a:extLst>
          </p:cNvPr>
          <p:cNvPicPr>
            <a:picLocks noChangeAspect="1"/>
          </p:cNvPicPr>
          <p:nvPr/>
        </p:nvPicPr>
        <p:blipFill>
          <a:blip r:embed="rId4"/>
          <a:stretch>
            <a:fillRect/>
          </a:stretch>
        </p:blipFill>
        <p:spPr>
          <a:xfrm>
            <a:off x="3218986" y="665617"/>
            <a:ext cx="5241607" cy="348126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5172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03"/>
        <p:cNvGrpSpPr/>
        <p:nvPr/>
      </p:nvGrpSpPr>
      <p:grpSpPr>
        <a:xfrm>
          <a:off x="0" y="0"/>
          <a:ext cx="0" cy="0"/>
          <a:chOff x="0" y="0"/>
          <a:chExt cx="0" cy="0"/>
        </a:xfrm>
      </p:grpSpPr>
      <p:sp>
        <p:nvSpPr>
          <p:cNvPr id="104" name="Google Shape;104;p19"/>
          <p:cNvSpPr txBox="1">
            <a:spLocks noGrp="1"/>
          </p:cNvSpPr>
          <p:nvPr>
            <p:ph type="ctrTitle"/>
          </p:nvPr>
        </p:nvSpPr>
        <p:spPr>
          <a:xfrm>
            <a:off x="0" y="0"/>
            <a:ext cx="5971428" cy="5143500"/>
          </a:xfrm>
          <a:prstGeom prst="rect">
            <a:avLst/>
          </a:prstGeom>
          <a:solidFill>
            <a:schemeClr val="lt1"/>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rgbClr val="483F81"/>
              </a:solidFill>
              <a:latin typeface="Raleway"/>
              <a:ea typeface="Raleway"/>
              <a:cs typeface="Raleway"/>
              <a:sym typeface="Raleway"/>
            </a:endParaRPr>
          </a:p>
        </p:txBody>
      </p:sp>
      <p:sp>
        <p:nvSpPr>
          <p:cNvPr id="105" name="Google Shape;105;p19"/>
          <p:cNvSpPr txBox="1">
            <a:spLocks noGrp="1"/>
          </p:cNvSpPr>
          <p:nvPr>
            <p:ph type="subTitle" idx="1"/>
          </p:nvPr>
        </p:nvSpPr>
        <p:spPr>
          <a:xfrm>
            <a:off x="5971429" y="224549"/>
            <a:ext cx="3059037" cy="53467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700" b="1" dirty="0">
                <a:solidFill>
                  <a:schemeClr val="lt1"/>
                </a:solidFill>
                <a:latin typeface="Raleway"/>
                <a:ea typeface="Raleway"/>
                <a:cs typeface="Raleway"/>
                <a:sym typeface="Raleway"/>
              </a:rPr>
              <a:t>Multi-layer Maps</a:t>
            </a:r>
            <a:endParaRPr sz="1800" dirty="0">
              <a:solidFill>
                <a:srgbClr val="D8AB0B"/>
              </a:solidFill>
              <a:latin typeface="Raleway"/>
              <a:ea typeface="Raleway"/>
              <a:cs typeface="Raleway"/>
              <a:sym typeface="Raleway"/>
            </a:endParaRPr>
          </a:p>
        </p:txBody>
      </p:sp>
      <p:pic>
        <p:nvPicPr>
          <p:cNvPr id="106" name="Google Shape;106;p19"/>
          <p:cNvPicPr preferRelativeResize="0"/>
          <p:nvPr/>
        </p:nvPicPr>
        <p:blipFill>
          <a:blip r:embed="rId3">
            <a:alphaModFix/>
          </a:blip>
          <a:stretch>
            <a:fillRect/>
          </a:stretch>
        </p:blipFill>
        <p:spPr>
          <a:xfrm>
            <a:off x="7222946" y="4482116"/>
            <a:ext cx="1766224" cy="478250"/>
          </a:xfrm>
          <a:prstGeom prst="rect">
            <a:avLst/>
          </a:prstGeom>
          <a:noFill/>
          <a:ln>
            <a:noFill/>
          </a:ln>
        </p:spPr>
      </p:pic>
      <p:sp>
        <p:nvSpPr>
          <p:cNvPr id="8" name="Google Shape;88;p17">
            <a:extLst>
              <a:ext uri="{FF2B5EF4-FFF2-40B4-BE49-F238E27FC236}">
                <a16:creationId xmlns:a16="http://schemas.microsoft.com/office/drawing/2014/main" id="{C9D3997E-F4E2-4280-8649-E0CCF50DD4D0}"/>
              </a:ext>
            </a:extLst>
          </p:cNvPr>
          <p:cNvSpPr txBox="1">
            <a:spLocks/>
          </p:cNvSpPr>
          <p:nvPr/>
        </p:nvSpPr>
        <p:spPr>
          <a:xfrm>
            <a:off x="6062264" y="661384"/>
            <a:ext cx="2947719" cy="3820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spcAft>
                <a:spcPts val="1600"/>
              </a:spcAft>
            </a:pPr>
            <a:r>
              <a:rPr lang="en-US" sz="2400" dirty="0">
                <a:solidFill>
                  <a:schemeClr val="bg1"/>
                </a:solidFill>
                <a:latin typeface="Raleway"/>
                <a:ea typeface="Raleway"/>
                <a:cs typeface="Raleway"/>
                <a:sym typeface="Raleway"/>
              </a:rPr>
              <a:t>These maps allowing you to find places that match up to five data layers on the map.</a:t>
            </a:r>
          </a:p>
        </p:txBody>
      </p:sp>
      <p:pic>
        <p:nvPicPr>
          <p:cNvPr id="3" name="Picture 2" descr="A map of the united states&#10;&#10;Description automatically generated">
            <a:extLst>
              <a:ext uri="{FF2B5EF4-FFF2-40B4-BE49-F238E27FC236}">
                <a16:creationId xmlns:a16="http://schemas.microsoft.com/office/drawing/2014/main" id="{C889D7DE-E44A-E22F-FCEE-A42F9352ECEF}"/>
              </a:ext>
            </a:extLst>
          </p:cNvPr>
          <p:cNvPicPr>
            <a:picLocks noChangeAspect="1"/>
          </p:cNvPicPr>
          <p:nvPr/>
        </p:nvPicPr>
        <p:blipFill>
          <a:blip r:embed="rId4"/>
          <a:stretch>
            <a:fillRect/>
          </a:stretch>
        </p:blipFill>
        <p:spPr>
          <a:xfrm>
            <a:off x="10993" y="119226"/>
            <a:ext cx="5949442" cy="2611797"/>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4308411F-FB2E-E9F2-4DD8-021437B5CD5F}"/>
              </a:ext>
            </a:extLst>
          </p:cNvPr>
          <p:cNvPicPr>
            <a:picLocks noChangeAspect="1"/>
          </p:cNvPicPr>
          <p:nvPr/>
        </p:nvPicPr>
        <p:blipFill>
          <a:blip r:embed="rId5"/>
          <a:stretch>
            <a:fillRect/>
          </a:stretch>
        </p:blipFill>
        <p:spPr>
          <a:xfrm>
            <a:off x="-10995" y="825013"/>
            <a:ext cx="1654742" cy="4256799"/>
          </a:xfrm>
          <a:prstGeom prst="rect">
            <a:avLst/>
          </a:prstGeom>
        </p:spPr>
      </p:pic>
      <p:sp>
        <p:nvSpPr>
          <p:cNvPr id="7" name="Google Shape;88;p17">
            <a:extLst>
              <a:ext uri="{FF2B5EF4-FFF2-40B4-BE49-F238E27FC236}">
                <a16:creationId xmlns:a16="http://schemas.microsoft.com/office/drawing/2014/main" id="{AF0B1EDF-A334-16D0-6D77-3FE8114F9D39}"/>
              </a:ext>
            </a:extLst>
          </p:cNvPr>
          <p:cNvSpPr txBox="1">
            <a:spLocks/>
          </p:cNvSpPr>
          <p:nvPr/>
        </p:nvSpPr>
        <p:spPr>
          <a:xfrm>
            <a:off x="2049109" y="2969606"/>
            <a:ext cx="3516957" cy="1993357"/>
          </a:xfrm>
          <a:prstGeom prst="rect">
            <a:avLst/>
          </a:prstGeom>
          <a:noFill/>
          <a:ln>
            <a:solidFill>
              <a:srgbClr val="7030A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spcAft>
                <a:spcPts val="1600"/>
              </a:spcAft>
            </a:pPr>
            <a:r>
              <a:rPr lang="en-US" sz="2000" dirty="0">
                <a:solidFill>
                  <a:schemeClr val="tx1"/>
                </a:solidFill>
                <a:latin typeface="Raleway"/>
                <a:ea typeface="Raleway"/>
                <a:cs typeface="Raleway"/>
                <a:sym typeface="Raleway"/>
              </a:rPr>
              <a:t>Each layer must have same geographic levels (e.g., tracts). Select the Multi-Layer button to begin to add layers, notice the subject bar turns purple.</a:t>
            </a:r>
            <a:endParaRPr lang="en-US" sz="2400" dirty="0">
              <a:solidFill>
                <a:schemeClr val="tx1"/>
              </a:solidFill>
              <a:latin typeface="Raleway"/>
              <a:ea typeface="Raleway"/>
              <a:cs typeface="Raleway"/>
              <a:sym typeface="Raleway"/>
            </a:endParaRPr>
          </a:p>
        </p:txBody>
      </p:sp>
    </p:spTree>
    <p:extLst>
      <p:ext uri="{BB962C8B-B14F-4D97-AF65-F5344CB8AC3E}">
        <p14:creationId xmlns:p14="http://schemas.microsoft.com/office/powerpoint/2010/main" val="1823524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ctrTitle"/>
          </p:nvPr>
        </p:nvSpPr>
        <p:spPr>
          <a:xfrm>
            <a:off x="0" y="0"/>
            <a:ext cx="5274600" cy="5143500"/>
          </a:xfrm>
          <a:prstGeom prst="rect">
            <a:avLst/>
          </a:prstGeom>
          <a:solidFill>
            <a:schemeClr val="accent6">
              <a:lumMod val="50000"/>
            </a:schemeClr>
          </a:solidFill>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endParaRPr sz="3900"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endParaRPr sz="3900"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r>
              <a:rPr lang="en" sz="4200" dirty="0">
                <a:solidFill>
                  <a:schemeClr val="lt1"/>
                </a:solidFill>
                <a:latin typeface="Raleway"/>
                <a:ea typeface="Raleway"/>
                <a:cs typeface="Raleway"/>
                <a:sym typeface="Raleway"/>
              </a:rPr>
              <a:t>Insert text here</a:t>
            </a:r>
            <a:endParaRPr sz="4200" dirty="0">
              <a:solidFill>
                <a:schemeClr val="lt1"/>
              </a:solidFill>
              <a:latin typeface="Raleway"/>
              <a:ea typeface="Raleway"/>
              <a:cs typeface="Raleway"/>
              <a:sym typeface="Raleway"/>
            </a:endParaRPr>
          </a:p>
          <a:p>
            <a:pPr marL="0" lvl="0" indent="0" algn="l" rtl="0">
              <a:lnSpc>
                <a:spcPct val="90000"/>
              </a:lnSpc>
              <a:spcBef>
                <a:spcPts val="0"/>
              </a:spcBef>
              <a:spcAft>
                <a:spcPts val="0"/>
              </a:spcAft>
              <a:buNone/>
            </a:pPr>
            <a:endParaRPr sz="7000" dirty="0">
              <a:solidFill>
                <a:schemeClr val="lt1"/>
              </a:solidFill>
              <a:latin typeface="Raleway"/>
              <a:ea typeface="Raleway"/>
              <a:cs typeface="Raleway"/>
              <a:sym typeface="Raleway"/>
            </a:endParaRPr>
          </a:p>
        </p:txBody>
      </p:sp>
      <p:sp>
        <p:nvSpPr>
          <p:cNvPr id="121" name="Google Shape;121;p21"/>
          <p:cNvSpPr txBox="1">
            <a:spLocks noGrp="1"/>
          </p:cNvSpPr>
          <p:nvPr>
            <p:ph type="subTitle" idx="1"/>
          </p:nvPr>
        </p:nvSpPr>
        <p:spPr>
          <a:xfrm>
            <a:off x="5409817" y="759219"/>
            <a:ext cx="3640700" cy="3383573"/>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2000" dirty="0">
                <a:solidFill>
                  <a:schemeClr val="tx1"/>
                </a:solidFill>
                <a:latin typeface="Raleway"/>
                <a:ea typeface="Raleway"/>
                <a:cs typeface="Raleway"/>
                <a:sym typeface="Raleway"/>
              </a:rPr>
              <a:t>This map has three layers. After adding a layer, in the variable box use the slider (or enter numbers) to adjust the range from all to a smaller range. Only the tracts that meet all criteria are highlighted. On the map, select a tract (becomes outlined in orange) and a box appears displaying the values for each layer.</a:t>
            </a:r>
            <a:endParaRPr sz="2000" dirty="0">
              <a:solidFill>
                <a:schemeClr val="tx1"/>
              </a:solidFill>
              <a:latin typeface="Raleway"/>
              <a:ea typeface="Raleway"/>
              <a:cs typeface="Raleway"/>
              <a:sym typeface="Raleway"/>
            </a:endParaRPr>
          </a:p>
        </p:txBody>
      </p:sp>
      <p:pic>
        <p:nvPicPr>
          <p:cNvPr id="122" name="Google Shape;122;p21"/>
          <p:cNvPicPr preferRelativeResize="0"/>
          <p:nvPr/>
        </p:nvPicPr>
        <p:blipFill>
          <a:blip r:embed="rId3">
            <a:alphaModFix/>
          </a:blip>
          <a:stretch>
            <a:fillRect/>
          </a:stretch>
        </p:blipFill>
        <p:spPr>
          <a:xfrm>
            <a:off x="5420350" y="4482548"/>
            <a:ext cx="1764793" cy="473707"/>
          </a:xfrm>
          <a:prstGeom prst="rect">
            <a:avLst/>
          </a:prstGeom>
          <a:noFill/>
          <a:ln>
            <a:noFill/>
          </a:ln>
        </p:spPr>
      </p:pic>
      <p:pic>
        <p:nvPicPr>
          <p:cNvPr id="5" name="Picture 4" descr="A screenshot of a map&#10;&#10;Description automatically generated">
            <a:extLst>
              <a:ext uri="{FF2B5EF4-FFF2-40B4-BE49-F238E27FC236}">
                <a16:creationId xmlns:a16="http://schemas.microsoft.com/office/drawing/2014/main" id="{BA971B69-F70F-17EA-C6AA-13DB3210A656}"/>
              </a:ext>
            </a:extLst>
          </p:cNvPr>
          <p:cNvPicPr>
            <a:picLocks noChangeAspect="1"/>
          </p:cNvPicPr>
          <p:nvPr/>
        </p:nvPicPr>
        <p:blipFill>
          <a:blip r:embed="rId4"/>
          <a:stretch>
            <a:fillRect/>
          </a:stretch>
        </p:blipFill>
        <p:spPr>
          <a:xfrm>
            <a:off x="0" y="707667"/>
            <a:ext cx="5259626" cy="3593990"/>
          </a:xfrm>
          <a:prstGeom prst="rect">
            <a:avLst/>
          </a:prstGeom>
        </p:spPr>
      </p:pic>
      <p:sp>
        <p:nvSpPr>
          <p:cNvPr id="7" name="Google Shape;105;p19">
            <a:extLst>
              <a:ext uri="{FF2B5EF4-FFF2-40B4-BE49-F238E27FC236}">
                <a16:creationId xmlns:a16="http://schemas.microsoft.com/office/drawing/2014/main" id="{502DB081-4ADC-47A3-11F7-9D0B8810109D}"/>
              </a:ext>
            </a:extLst>
          </p:cNvPr>
          <p:cNvSpPr txBox="1">
            <a:spLocks/>
          </p:cNvSpPr>
          <p:nvPr/>
        </p:nvSpPr>
        <p:spPr>
          <a:xfrm>
            <a:off x="5429867" y="224549"/>
            <a:ext cx="3600600" cy="5346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lnSpc>
                <a:spcPct val="90000"/>
              </a:lnSpc>
            </a:pPr>
            <a:r>
              <a:rPr lang="en-US" sz="2700" b="1" dirty="0">
                <a:solidFill>
                  <a:schemeClr val="tx1"/>
                </a:solidFill>
                <a:latin typeface="Raleway"/>
                <a:ea typeface="Raleway"/>
                <a:cs typeface="Raleway"/>
                <a:sym typeface="Raleway"/>
              </a:rPr>
              <a:t>Multi-layer Map</a:t>
            </a:r>
            <a:endParaRPr lang="en-US" sz="1800" dirty="0">
              <a:solidFill>
                <a:schemeClr val="tx1"/>
              </a:solidFill>
              <a:latin typeface="Raleway"/>
              <a:ea typeface="Raleway"/>
              <a:cs typeface="Raleway"/>
              <a:sym typeface="Raleway"/>
            </a:endParaRPr>
          </a:p>
        </p:txBody>
      </p:sp>
    </p:spTree>
    <p:extLst>
      <p:ext uri="{BB962C8B-B14F-4D97-AF65-F5344CB8AC3E}">
        <p14:creationId xmlns:p14="http://schemas.microsoft.com/office/powerpoint/2010/main" val="2428032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76"/>
        <p:cNvGrpSpPr/>
        <p:nvPr/>
      </p:nvGrpSpPr>
      <p:grpSpPr>
        <a:xfrm>
          <a:off x="0" y="0"/>
          <a:ext cx="0" cy="0"/>
          <a:chOff x="0" y="0"/>
          <a:chExt cx="0" cy="0"/>
        </a:xfrm>
      </p:grpSpPr>
      <p:sp>
        <p:nvSpPr>
          <p:cNvPr id="77" name="Google Shape;77;p16"/>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US" b="1" dirty="0">
                <a:solidFill>
                  <a:schemeClr val="bg1"/>
                </a:solidFill>
                <a:latin typeface="Raleway"/>
                <a:ea typeface="Raleway"/>
                <a:cs typeface="Raleway"/>
                <a:sym typeface="Raleway"/>
              </a:rPr>
              <a:t>Assignment Description – Opening Scenario 1</a:t>
            </a:r>
            <a:endParaRPr b="1" dirty="0">
              <a:solidFill>
                <a:schemeClr val="bg1"/>
              </a:solidFill>
              <a:latin typeface="Raleway"/>
              <a:ea typeface="Raleway"/>
              <a:cs typeface="Raleway"/>
              <a:sym typeface="Raleway"/>
            </a:endParaRPr>
          </a:p>
        </p:txBody>
      </p:sp>
      <p:sp>
        <p:nvSpPr>
          <p:cNvPr id="79" name="Google Shape;79;p16"/>
          <p:cNvSpPr txBox="1">
            <a:spLocks noGrp="1"/>
          </p:cNvSpPr>
          <p:nvPr>
            <p:ph type="body" idx="1"/>
          </p:nvPr>
        </p:nvSpPr>
        <p:spPr>
          <a:xfrm>
            <a:off x="311700" y="1152475"/>
            <a:ext cx="8520600" cy="2869200"/>
          </a:xfrm>
          <a:prstGeom prst="rect">
            <a:avLst/>
          </a:prstGeom>
        </p:spPr>
        <p:txBody>
          <a:bodyPr spcFirstLastPara="1" wrap="square" lIns="91425" tIns="91425" rIns="91425" bIns="91425" anchor="t" anchorCtr="0">
            <a:noAutofit/>
          </a:bodyPr>
          <a:lstStyle/>
          <a:p>
            <a:pPr marL="0" lvl="0" indent="0">
              <a:spcAft>
                <a:spcPts val="1600"/>
              </a:spcAft>
              <a:buNone/>
            </a:pPr>
            <a:r>
              <a:rPr lang="en-US" b="1" dirty="0">
                <a:solidFill>
                  <a:schemeClr val="bg1"/>
                </a:solidFill>
                <a:latin typeface="Raleway"/>
                <a:ea typeface="Raleway"/>
                <a:cs typeface="Raleway"/>
                <a:sym typeface="Raleway"/>
              </a:rPr>
              <a:t>Scenario: </a:t>
            </a:r>
            <a:r>
              <a:rPr lang="en-US" dirty="0">
                <a:solidFill>
                  <a:schemeClr val="bg1"/>
                </a:solidFill>
                <a:latin typeface="Raleway"/>
                <a:ea typeface="Raleway"/>
                <a:cs typeface="Raleway"/>
                <a:sym typeface="Raleway"/>
              </a:rPr>
              <a:t>You and your team have been approached by the mayor of Big City. </a:t>
            </a:r>
          </a:p>
          <a:p>
            <a:pPr marL="0" lvl="0" indent="0">
              <a:spcAft>
                <a:spcPts val="1600"/>
              </a:spcAft>
              <a:buNone/>
            </a:pPr>
            <a:r>
              <a:rPr lang="en-US" dirty="0">
                <a:solidFill>
                  <a:schemeClr val="bg1"/>
                </a:solidFill>
                <a:latin typeface="Raleway"/>
                <a:ea typeface="Raleway"/>
                <a:cs typeface="Raleway"/>
                <a:sym typeface="Raleway"/>
              </a:rPr>
              <a:t>Incredibly, the city has a budget surplus, and now want to fund a large public health project. But, they want to be sure they are spending their funding well.  </a:t>
            </a:r>
            <a:endParaRPr lang="en-US" dirty="0">
              <a:solidFill>
                <a:schemeClr val="bg1"/>
              </a:solidFill>
              <a:latin typeface="Raleway"/>
              <a:ea typeface="Raleway"/>
              <a:cs typeface="Raleway"/>
            </a:endParaRPr>
          </a:p>
          <a:p>
            <a:pPr marL="0" indent="0">
              <a:spcAft>
                <a:spcPts val="1600"/>
              </a:spcAft>
              <a:buNone/>
            </a:pPr>
            <a:r>
              <a:rPr lang="en-US" dirty="0">
                <a:solidFill>
                  <a:schemeClr val="bg1"/>
                </a:solidFill>
                <a:latin typeface="Raleway"/>
                <a:ea typeface="Raleway"/>
                <a:cs typeface="Raleway"/>
                <a:sym typeface="Raleway"/>
              </a:rPr>
              <a:t>You and your team will use Social Explorer and </a:t>
            </a:r>
            <a:r>
              <a:rPr lang="en-US" dirty="0" err="1">
                <a:solidFill>
                  <a:schemeClr val="bg1"/>
                </a:solidFill>
                <a:latin typeface="Raleway"/>
                <a:ea typeface="Raleway"/>
                <a:cs typeface="Raleway"/>
                <a:sym typeface="Raleway"/>
              </a:rPr>
              <a:t>PolicyMap</a:t>
            </a:r>
            <a:r>
              <a:rPr lang="en-US" dirty="0">
                <a:solidFill>
                  <a:schemeClr val="bg1"/>
                </a:solidFill>
                <a:latin typeface="Raleway"/>
                <a:ea typeface="Raleway"/>
                <a:cs typeface="Raleway"/>
                <a:sym typeface="Raleway"/>
              </a:rPr>
              <a:t> to determine a public health issue and create a compelling visual narrative as to why the mayor should use the funding to address the issue you’ve identified. </a:t>
            </a:r>
            <a:endParaRPr lang="en-US" dirty="0">
              <a:solidFill>
                <a:schemeClr val="bg1"/>
              </a:solidFill>
              <a:latin typeface="Raleway"/>
              <a:ea typeface="Raleway"/>
              <a:cs typeface="Raleway"/>
            </a:endParaRPr>
          </a:p>
        </p:txBody>
      </p:sp>
      <p:pic>
        <p:nvPicPr>
          <p:cNvPr id="80" name="Google Shape;80;p16"/>
          <p:cNvPicPr preferRelativeResize="0"/>
          <p:nvPr/>
        </p:nvPicPr>
        <p:blipFill>
          <a:blip r:embed="rId3">
            <a:alphaModFix/>
          </a:blip>
          <a:stretch>
            <a:fillRect/>
          </a:stretch>
        </p:blipFill>
        <p:spPr>
          <a:xfrm>
            <a:off x="311700" y="4333148"/>
            <a:ext cx="2660903" cy="7065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76"/>
        <p:cNvGrpSpPr/>
        <p:nvPr/>
      </p:nvGrpSpPr>
      <p:grpSpPr>
        <a:xfrm>
          <a:off x="0" y="0"/>
          <a:ext cx="0" cy="0"/>
          <a:chOff x="0" y="0"/>
          <a:chExt cx="0" cy="0"/>
        </a:xfrm>
      </p:grpSpPr>
      <p:sp>
        <p:nvSpPr>
          <p:cNvPr id="77" name="Google Shape;77;p16"/>
          <p:cNvSpPr/>
          <p:nvPr/>
        </p:nvSpPr>
        <p:spPr>
          <a:xfrm>
            <a:off x="-125" y="4229325"/>
            <a:ext cx="9144000" cy="95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US" b="1" dirty="0">
                <a:solidFill>
                  <a:schemeClr val="bg1"/>
                </a:solidFill>
                <a:latin typeface="Raleway"/>
                <a:ea typeface="Raleway"/>
                <a:cs typeface="Raleway"/>
                <a:sym typeface="Raleway"/>
              </a:rPr>
              <a:t>Assignment Description – Opening Scenario 2</a:t>
            </a:r>
            <a:endParaRPr b="1" dirty="0">
              <a:solidFill>
                <a:schemeClr val="bg1"/>
              </a:solidFill>
              <a:latin typeface="Raleway"/>
              <a:ea typeface="Raleway"/>
              <a:cs typeface="Raleway"/>
              <a:sym typeface="Raleway"/>
            </a:endParaRPr>
          </a:p>
        </p:txBody>
      </p:sp>
      <p:sp>
        <p:nvSpPr>
          <p:cNvPr id="79" name="Google Shape;79;p16"/>
          <p:cNvSpPr txBox="1">
            <a:spLocks noGrp="1"/>
          </p:cNvSpPr>
          <p:nvPr>
            <p:ph type="body" idx="1"/>
          </p:nvPr>
        </p:nvSpPr>
        <p:spPr>
          <a:xfrm>
            <a:off x="311700" y="1152475"/>
            <a:ext cx="8520600" cy="2869200"/>
          </a:xfrm>
          <a:prstGeom prst="rect">
            <a:avLst/>
          </a:prstGeom>
        </p:spPr>
        <p:txBody>
          <a:bodyPr spcFirstLastPara="1" wrap="square" lIns="91425" tIns="91425" rIns="91425" bIns="91425" anchor="t" anchorCtr="0">
            <a:noAutofit/>
          </a:bodyPr>
          <a:lstStyle/>
          <a:p>
            <a:pPr marL="0" lvl="0" indent="0">
              <a:spcAft>
                <a:spcPts val="1600"/>
              </a:spcAft>
              <a:buNone/>
            </a:pPr>
            <a:r>
              <a:rPr lang="en-US" b="1" dirty="0">
                <a:solidFill>
                  <a:schemeClr val="bg1"/>
                </a:solidFill>
                <a:latin typeface="Raleway"/>
                <a:ea typeface="Raleway"/>
                <a:cs typeface="Raleway"/>
                <a:sym typeface="Raleway"/>
              </a:rPr>
              <a:t>Students will work in teams of 2-3 to create a map in PolicyMap with 2-3 variables at the census tract level, meeting the below requirements:</a:t>
            </a:r>
          </a:p>
          <a:p>
            <a:pPr marL="285750" indent="-285750">
              <a:spcAft>
                <a:spcPts val="1600"/>
              </a:spcAft>
            </a:pPr>
            <a:r>
              <a:rPr lang="en-US" b="1" dirty="0">
                <a:solidFill>
                  <a:schemeClr val="bg1"/>
                </a:solidFill>
                <a:latin typeface="Raleway"/>
                <a:ea typeface="Raleway"/>
                <a:cs typeface="Raleway"/>
                <a:sym typeface="Raleway"/>
              </a:rPr>
              <a:t>health-related data point or layer</a:t>
            </a:r>
          </a:p>
          <a:p>
            <a:pPr marL="285750" indent="-285750">
              <a:spcAft>
                <a:spcPts val="1600"/>
              </a:spcAft>
            </a:pPr>
            <a:r>
              <a:rPr lang="en-US" b="1" dirty="0">
                <a:solidFill>
                  <a:schemeClr val="bg1"/>
                </a:solidFill>
                <a:latin typeface="Raleway"/>
                <a:ea typeface="Raleway"/>
                <a:cs typeface="Raleway"/>
                <a:sym typeface="Raleway"/>
              </a:rPr>
              <a:t>meaningful demographic layer - </a:t>
            </a:r>
            <a:r>
              <a:rPr lang="en-US" sz="1200" b="1" dirty="0">
                <a:solidFill>
                  <a:schemeClr val="bg1"/>
                </a:solidFill>
                <a:latin typeface="Raleway"/>
                <a:ea typeface="Raleway"/>
                <a:cs typeface="Raleway"/>
                <a:sym typeface="Raleway"/>
              </a:rPr>
              <a:t>meaningful may depend on the health layer being chosen. For example, male/female may not be meaningful for influenza, but may be for issues such as gender violence. </a:t>
            </a:r>
          </a:p>
          <a:p>
            <a:pPr marL="285750" indent="-285750">
              <a:spcAft>
                <a:spcPts val="1600"/>
              </a:spcAft>
            </a:pPr>
            <a:r>
              <a:rPr lang="en-US" b="1" dirty="0">
                <a:solidFill>
                  <a:schemeClr val="bg1"/>
                </a:solidFill>
                <a:latin typeface="Raleway"/>
                <a:ea typeface="Raleway"/>
                <a:cs typeface="Raleway"/>
                <a:sym typeface="Raleway"/>
              </a:rPr>
              <a:t>additional layer of the team’s choosing</a:t>
            </a:r>
          </a:p>
        </p:txBody>
      </p:sp>
      <p:pic>
        <p:nvPicPr>
          <p:cNvPr id="80" name="Google Shape;80;p16"/>
          <p:cNvPicPr preferRelativeResize="0"/>
          <p:nvPr/>
        </p:nvPicPr>
        <p:blipFill>
          <a:blip r:embed="rId3">
            <a:alphaModFix/>
          </a:blip>
          <a:stretch>
            <a:fillRect/>
          </a:stretch>
        </p:blipFill>
        <p:spPr>
          <a:xfrm>
            <a:off x="311700" y="4333148"/>
            <a:ext cx="2660903" cy="706516"/>
          </a:xfrm>
          <a:prstGeom prst="rect">
            <a:avLst/>
          </a:prstGeom>
          <a:noFill/>
          <a:ln>
            <a:noFill/>
          </a:ln>
        </p:spPr>
      </p:pic>
    </p:spTree>
    <p:extLst>
      <p:ext uri="{BB962C8B-B14F-4D97-AF65-F5344CB8AC3E}">
        <p14:creationId xmlns:p14="http://schemas.microsoft.com/office/powerpoint/2010/main" val="62922244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67af2bf-e6ae-46af-8fda-9e41e3ba6f6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C0956F06232043AC1B86817BBEA1E5" ma:contentTypeVersion="18" ma:contentTypeDescription="Create a new document." ma:contentTypeScope="" ma:versionID="af734bd6ff79137e337c097274b019bc">
  <xsd:schema xmlns:xsd="http://www.w3.org/2001/XMLSchema" xmlns:xs="http://www.w3.org/2001/XMLSchema" xmlns:p="http://schemas.microsoft.com/office/2006/metadata/properties" xmlns:ns3="ac21dd06-67de-43d3-98e7-0f255dc0f27b" xmlns:ns4="467af2bf-e6ae-46af-8fda-9e41e3ba6f6f" targetNamespace="http://schemas.microsoft.com/office/2006/metadata/properties" ma:root="true" ma:fieldsID="4b76fb375d2505139fbf8bbd6faef594" ns3:_="" ns4:_="">
    <xsd:import namespace="ac21dd06-67de-43d3-98e7-0f255dc0f27b"/>
    <xsd:import namespace="467af2bf-e6ae-46af-8fda-9e41e3ba6f6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element ref="ns4:MediaServiceAutoTags" minOccurs="0"/>
                <xsd:element ref="ns4:MediaServiceOCR" minOccurs="0"/>
                <xsd:element ref="ns4:MediaServiceDateTaken"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1dd06-67de-43d3-98e7-0f255dc0f27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7af2bf-e6ae-46af-8fda-9e41e3ba6f6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A1DF4E-8777-49D4-A4E9-51685FFEF4FD}">
  <ds:schemaRefs>
    <ds:schemaRef ds:uri="ac21dd06-67de-43d3-98e7-0f255dc0f27b"/>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http://purl.org/dc/dcmitype/"/>
    <ds:schemaRef ds:uri="467af2bf-e6ae-46af-8fda-9e41e3ba6f6f"/>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5E80D50E-7B62-464A-902D-DF9021436341}">
  <ds:schemaRefs>
    <ds:schemaRef ds:uri="http://schemas.microsoft.com/sharepoint/v3/contenttype/forms"/>
  </ds:schemaRefs>
</ds:datastoreItem>
</file>

<file path=customXml/itemProps3.xml><?xml version="1.0" encoding="utf-8"?>
<ds:datastoreItem xmlns:ds="http://schemas.openxmlformats.org/officeDocument/2006/customXml" ds:itemID="{88C002D9-8BAD-42C8-A7F2-981ADCD0BD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1dd06-67de-43d3-98e7-0f255dc0f27b"/>
    <ds:schemaRef ds:uri="467af2bf-e6ae-46af-8fda-9e41e3ba6f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411</TotalTime>
  <Words>1508</Words>
  <Application>Microsoft Macintosh PowerPoint</Application>
  <PresentationFormat>On-screen Show (16:9)</PresentationFormat>
  <Paragraphs>84</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Raleway</vt:lpstr>
      <vt:lpstr>Simple Light</vt:lpstr>
      <vt:lpstr>Intro to Mapping Data:  Using PolicyMap &amp; Social Explorer to investigate potential impact of socioeconomic variables on public health issues</vt:lpstr>
      <vt:lpstr>PolicyMap Overview</vt:lpstr>
      <vt:lpstr>Display of Data Layer on In-Migration</vt:lpstr>
      <vt:lpstr>  Insert text here </vt:lpstr>
      <vt:lpstr>Data Layer &amp; Data Points on Map</vt:lpstr>
      <vt:lpstr>PowerPoint Presentation</vt:lpstr>
      <vt:lpstr>  Insert text here </vt:lpstr>
      <vt:lpstr>Assignment Description – Opening Scenario 1</vt:lpstr>
      <vt:lpstr>Assignment Description – Opening Scenario 2</vt:lpstr>
      <vt:lpstr>Policy Map Assignment Discussion</vt:lpstr>
      <vt:lpstr>Social Explorer  Overview</vt:lpstr>
      <vt:lpstr>PowerPoint Presentation</vt:lpstr>
      <vt:lpstr>PowerPoint Presentation</vt:lpstr>
      <vt:lpstr>Compare Two Variables</vt:lpstr>
      <vt:lpstr>A few notes about these data</vt:lpstr>
      <vt:lpstr>Assignment Description: Social Explorer</vt:lpstr>
      <vt:lpstr>Social Explorer Discussion</vt:lpstr>
      <vt:lpstr>Assignment Description: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Erin Nevius</dc:creator>
  <cp:lastModifiedBy>Todd Quinn</cp:lastModifiedBy>
  <cp:revision>55</cp:revision>
  <dcterms:modified xsi:type="dcterms:W3CDTF">2024-06-18T16:46:20Z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0x010100A8C0956F06232043AC1B86817BBEA1E5</vt:lpwstr>
  </property>
</Properties>
</file>