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anva Sans" panose="020B0604020202020204" charset="0"/>
      <p:regular r:id="rId20"/>
    </p:embeddedFont>
    <p:embeddedFont>
      <p:font typeface="Canva Sans Bold" panose="020B0604020202020204" charset="0"/>
      <p:regular r:id="rId21"/>
    </p:embeddedFont>
    <p:embeddedFont>
      <p:font typeface="DM Sans" panose="020B0604020202020204" charset="0"/>
      <p:regular r:id="rId22"/>
    </p:embeddedFont>
    <p:embeddedFont>
      <p:font typeface="DM Sans Bold" panose="020B0604020202020204" charset="0"/>
      <p:regular r:id="rId23"/>
    </p:embeddedFont>
    <p:embeddedFont>
      <p:font typeface="DM Sans Italics" panose="020B0604020202020204" charset="0"/>
      <p:regular r:id="rId24"/>
    </p:embeddedFont>
    <p:embeddedFont>
      <p:font typeface="HK Grotesk" panose="020B0604020202020204" charset="0"/>
      <p:regular r:id="rId25"/>
    </p:embeddedFont>
    <p:embeddedFont>
      <p:font typeface="HK Grotesk Medium"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69" d="100"/>
          <a:sy n="69" d="100"/>
        </p:scale>
        <p:origin x="4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to today's presentation on Question Everything! My name is [insert name] and I am the [title librarian].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[this slide is a place holder to let the students know it’s their turn]</a:t>
            </a:r>
          </a:p>
          <a:p>
            <a:endParaRPr lang="en-US" dirty="0"/>
          </a:p>
          <a:p>
            <a:r>
              <a:rPr lang="en-US" dirty="0"/>
              <a:t>And, I’m a huge proponent of hands-on experience! So, it’s time to get into your teams, preferable 3-4 people [I have classrooms with 50-60 students]. And now, you’re going to come up with a team name so take 10-15 seconds to do that. If you don’t want to come up with a team name, you can go basic and say “Team 1” or “Team A” but the important part is that when you are completing the activity on the Padlet, you write down your team’s name.  Please, be prepared to share your team’s answer.</a:t>
            </a:r>
          </a:p>
          <a:p>
            <a:endParaRPr lang="en-US" dirty="0"/>
          </a:p>
          <a:p>
            <a:r>
              <a:rPr lang="en-US" dirty="0"/>
              <a:t>[Read the 3 prompts to the students] In this activity, you’re team will evaluate 3 types of sources based on authority and objectivity. We only have 15 minutes so I don’t want you to spend those 15 minutes reading that 20 page article or watching that 30 minute video. Instead, I want you to use the great art of Skimming. Just in like in real life, you make decisions to choose something through skimming (sometimes). And how you want to tackle the evaluation of these 3 sources is up to your team. You can split them up or have everyone skim. It’s a democracy here so you decide. The only thing I ask is that you share with your teammates, your findings. </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08512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[Pull the class back for the discussion]</a:t>
            </a:r>
          </a:p>
          <a:p>
            <a:endParaRPr lang="en-US" dirty="0"/>
          </a:p>
          <a:p>
            <a:r>
              <a:rPr lang="en-US" dirty="0"/>
              <a:t>We only have a few minutes left so let’s go through all the 3 sources. Every team should be prepared to answer at least once so if I don’t get any volunteers, I will choose randomly. </a:t>
            </a:r>
          </a:p>
          <a:p>
            <a:endParaRPr lang="en-US" dirty="0"/>
          </a:p>
          <a:p>
            <a:r>
              <a:rPr lang="en-US" dirty="0"/>
              <a:t>For source 1, what did your team decide on, in regards to the authority of the authors? [let students answer] now, another team. What did you think in regards to the objectivity of the article? Now, I know you didn’t have time to read through the whole thing but think about the tone of the article, it’s citations and references? [pause for students]</a:t>
            </a:r>
          </a:p>
          <a:p>
            <a:endParaRPr lang="en-US" dirty="0"/>
          </a:p>
          <a:p>
            <a:r>
              <a:rPr lang="en-US" dirty="0"/>
              <a:t>For source, what did your team decide on in regards to authority? [pause for student]. And now, what about the objectivity of the news article? Did you think it was objective? [pause for student]. So, in looking at both the scholarly article and the news article, which one did you think was easiest to “understand”? [you can make a point about the tone and voice of scholarly articles and investigative journalism if you have time]</a:t>
            </a:r>
          </a:p>
          <a:p>
            <a:endParaRPr lang="en-US" dirty="0"/>
          </a:p>
          <a:p>
            <a:r>
              <a:rPr lang="en-US" dirty="0"/>
              <a:t>And lastly, source 3. What did your team decide on in regards to the authority of the speaker? [pause for student]. And for those who skimmed the video, did you feel that the speaker was trying to remain objective? </a:t>
            </a:r>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93952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These are my key takeaways for you. </a:t>
            </a:r>
          </a:p>
          <a:p>
            <a:r>
              <a:rPr lang="en-US" dirty="0"/>
              <a:t>Make sure that the author or the creator, is credible. And when we talk about being credible, we mean, do they have the authority to speak on that topic, right? Do they have education to back it up? Do they have first hand experience? And if they don’t have any of these things, are they remaining objective? Do they provide a balance point of view? Do they point to facts or have references? Because really, science literacy 101 is that authority and objectivity is your friend. You have to question everything you come into contact with because anything can be published online. You always want to make sure that you remain curious but vigilant as you swim through the sea of information.</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97279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These are my sources around the definitions.</a:t>
            </a:r>
          </a:p>
          <a:p>
            <a:endParaRPr lang="en-US" dirty="0"/>
          </a:p>
          <a:p>
            <a:r>
              <a:rPr lang="en-US" dirty="0"/>
              <a:t>[have a contact page at the end if you’d like]</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42394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today's schedule. I will quickly share a few Library Must-Knows [optional] and then we'll spend about 15-20 minutes talking about what is authority and objectivity. Once we have a base line for that, I'll split you up into groups, preferably 3-4 students and you'll have the opportunity to evaluate 3 sources that I have selected for you. Then, we'll take about 10 minutes to do a group share out so please be prepared to share.</a:t>
            </a:r>
          </a:p>
          <a:p>
            <a:endParaRPr lang="en-US"/>
          </a:p>
          <a:p>
            <a:r>
              <a:rPr lang="en-US"/>
              <a:t>Does this sound okay to everyone?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These are the learning outcomes for today's session. My hope is that by the end of today's class, you should be able to (read outcomes on slide).</a:t>
            </a:r>
          </a:p>
          <a:p>
            <a:endParaRPr lang="en-US" dirty="0"/>
          </a:p>
          <a:p>
            <a:r>
              <a:rPr lang="en-US" dirty="0"/>
              <a:t>Any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is an optional slide to briefly introduce students to the library. Oftentimes, this is the first time they are having a library instruction session so I tend to take 5-10 minutes to do a “Library Must-Knows”]</a:t>
            </a:r>
          </a:p>
          <a:p>
            <a:endParaRPr lang="en-US" dirty="0"/>
          </a:p>
          <a:p>
            <a:r>
              <a:rPr lang="en-US" dirty="0"/>
              <a:t>These are my 4 must-knows about the library. </a:t>
            </a:r>
          </a:p>
          <a:p>
            <a:r>
              <a:rPr lang="en-US" dirty="0"/>
              <a:t>1. We have an amazing chat service called 'Ask a Librarian'. [shows student the chat service on the library's homepage]. Has anyone in class used this? [pause for student response] </a:t>
            </a:r>
          </a:p>
          <a:p>
            <a:endParaRPr lang="en-US" dirty="0"/>
          </a:p>
          <a:p>
            <a:r>
              <a:rPr lang="en-US" dirty="0"/>
              <a:t>2. The other must-knows is that the library has access to many sources. Your best bet is to probably navigate some of these database or resources by "subject". [shows students the A-Z database list and also searching by subject - Biology]</a:t>
            </a:r>
          </a:p>
          <a:p>
            <a:endParaRPr lang="en-US" dirty="0"/>
          </a:p>
          <a:p>
            <a:r>
              <a:rPr lang="en-US" dirty="0"/>
              <a:t>3. Now that we've seen the databases, I want you to know that there is way more types of resources out there that we just don't have access to. As you are searching for articles or books and realize that the library does not have access to it, please use interlibrary loan or link+ to get these items. [show students briefly interlibrary loan services and link+ page]. Has anyone used this service? [pause for student response]</a:t>
            </a:r>
          </a:p>
          <a:p>
            <a:endParaRPr lang="en-US" dirty="0"/>
          </a:p>
          <a:p>
            <a:r>
              <a:rPr lang="en-US" dirty="0"/>
              <a:t>4. The library isn't just a place to study and check out books. We have events! Check out the different events and workshops that are hosted by the library. It's right on the library's homepage and you can scroll through that. (I would highlight 1 or 2 things happening that month)</a:t>
            </a:r>
          </a:p>
          <a:p>
            <a:endParaRPr lang="en-US" dirty="0"/>
          </a:p>
          <a:p>
            <a:r>
              <a:rPr lang="en-US" dirty="0"/>
              <a:t>5. And lastly, thee most important thing - my email. Contact me if you have any questions, comments, or suggestions. It doesn't have to be about this class, specifically. It can be about other classes, other projects, really anything.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Alrighty, enough about how amazing the library is. Let's briefly talk about authority and objectivity. And to do that, I'm going to give you the very basic Merriam-Webster's definition of "authority" - there's actually 3 instances:</a:t>
            </a:r>
          </a:p>
          <a:p>
            <a:endParaRPr lang="en-US" dirty="0"/>
          </a:p>
          <a:p>
            <a:r>
              <a:rPr lang="en-US" dirty="0"/>
              <a:t>1. authority is defined as a citation (as from a book), which is used in defense or support of one's action, opinions or beliefs. Basically, it's when you're reading an article or book and then you see that citations, that's the author telling you, "hey, this is where I got that information on." It's not just about giving credit to another person, it's about pointing to the authority of that citation, that reference. </a:t>
            </a:r>
          </a:p>
          <a:p>
            <a:endParaRPr lang="en-US" dirty="0"/>
          </a:p>
          <a:p>
            <a:r>
              <a:rPr lang="en-US" dirty="0"/>
              <a:t>The second instance of authority is an individual, such as a specialist or expert in that field, who is the source of conclusive statements or testimony. For example, your professor. They are experts in their field. They provide authority on the subject that they are studying. And you, yourself.  You may have authority on certain subjects or tools. Anyone in here use </a:t>
            </a:r>
            <a:r>
              <a:rPr lang="en-US" dirty="0" err="1"/>
              <a:t>TikTok</a:t>
            </a:r>
            <a:r>
              <a:rPr lang="en-US" dirty="0"/>
              <a:t> or Instagram? [can insert social media platforms with anything else e.g. video games, sports]. So, if I need help setting up an account, you'd probably be able to help me?</a:t>
            </a:r>
          </a:p>
          <a:p>
            <a:endParaRPr lang="en-US" dirty="0"/>
          </a:p>
          <a:p>
            <a:r>
              <a:rPr lang="en-US" dirty="0"/>
              <a:t>3. And lastly, authority means the power to influence thought and opinion. And I think this is the most important because when someone has the power to influence you, it can affect how you handle information. Think of people who hold the power to influence others, even though they are not specifically, experts in that field. Does anyone come to mind? [pause for student response] These can be public officials, motivational speakers, the President. It can also be talk show hosts or people you listen to on podcast or </a:t>
            </a:r>
            <a:r>
              <a:rPr lang="en-US" dirty="0" err="1"/>
              <a:t>youtube</a:t>
            </a:r>
            <a:r>
              <a:rPr lang="en-US" dirty="0"/>
              <a:t>. Hold that thought as we transition....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when we take a look at the definition of a person's authority, especially in the sciences, we mean a person's education and their experiences. What gives them the authority to talk about a particular subject?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terms of education, we are talking about how far in their education, did they go? Do they have a bachelors, masters, or doctorate? And if so, what is their specialty. As you climb the ladder of education, the focus of your study gets more narrow, much like when you are writing a paper. You start broad and then you narrow it down to a focused research question. </a:t>
            </a:r>
          </a:p>
          <a:p>
            <a:endParaRPr lang="en-US" dirty="0"/>
          </a:p>
          <a:p>
            <a:r>
              <a:rPr lang="en-US" dirty="0"/>
              <a:t>There are other types of education as well. Not everyone will get a masters or doctorate. One might be certified or license to do something. For example, I did my undergraduate in history and then got my masters in library and information science, but I have many certificates and trainings in various things such as how to conduct a systematic review, searching and dissecting scientific literature, instructional design, SQL and so forth. If you want to be a scientist, eventually, you’ll want to get into a fellowship, residency or internship. This is the part where you get some hands-on experience but with the guided element of instruction or an experienced advisor. [pose question to faculty] Your professors, for example: “did you do a fellowship, residency or internship that is related to your current profession?” [double check with faculty if you can ask this question!]</a:t>
            </a:r>
          </a:p>
          <a:p>
            <a:endParaRPr lang="en-US" dirty="0"/>
          </a:p>
          <a:p>
            <a:r>
              <a:rPr lang="en-US" dirty="0"/>
              <a:t>And now we move onto the “experience” part of authority which is to say, you have physical experience in that particular field. Things to consider in regards to hands-on experience is also the amount of time someone spends in the field. Imagine, you start a new job at a coffee shop. Your boss tells you to start making coffee right away. Two people come up to you, one person has been there for 2 months. The other person has been there for 3 years. They both give you conflicting tips on how to make coffee. Who would you listen to? [pause for student to answer – if they do, ask them “why”]. That’s right. You may want to listen to the more seasoned veteran. Time spent in he field can be incredibly important, especially in the sciences but don’t let this be the only thing you use to define authority. A person can be in the field for a very long time but they may not actually be an expert. </a:t>
            </a:r>
          </a:p>
          <a:p>
            <a:endParaRPr lang="en-US" dirty="0"/>
          </a:p>
          <a:p>
            <a:r>
              <a:rPr lang="en-US" dirty="0"/>
              <a:t>And then there are other things like continued internships or volunteer work that is outside of school. There is also the “first-hand knowledge”. It’s the “real life” experience types of authority that you can also rely on to help understand different aspects around a topic. You can see this in a lot of motivational talks, speeches, TED talks, etc. It’s people who have lived experiences, not necessarily education. An example of someone who has authority on a </a:t>
            </a:r>
            <a:r>
              <a:rPr lang="en-US" dirty="0" err="1"/>
              <a:t>covid</a:t>
            </a:r>
            <a:r>
              <a:rPr lang="en-US" dirty="0"/>
              <a:t> because of first-hand knowledge, could be someone who actually caught </a:t>
            </a:r>
            <a:r>
              <a:rPr lang="en-US" dirty="0" err="1"/>
              <a:t>covid</a:t>
            </a:r>
            <a:r>
              <a:rPr lang="en-US" dirty="0"/>
              <a:t>. They experienced all the symptoms of </a:t>
            </a:r>
            <a:r>
              <a:rPr lang="en-US" dirty="0" err="1"/>
              <a:t>covid</a:t>
            </a:r>
            <a:r>
              <a:rPr lang="en-US" dirty="0"/>
              <a:t> and had to go through all the treatment or therapy around it. They can speak on how they felt, how horrible the situation was, and whether or not, the treatments worked for them. </a:t>
            </a:r>
          </a:p>
          <a:p>
            <a:endParaRPr lang="en-US" dirty="0"/>
          </a:p>
          <a:p>
            <a:r>
              <a:rPr lang="en-US" dirty="0"/>
              <a:t>I know I took a longwinded way to give you examples of authority but I wanted you to see that authority is not reserved just for academic scholars but that it depending on the topic or situation, education and experience can lend credit to forming authority on a topic. What you have to ask yourself when you come into contact with information being presented by people who claim authority, is to ask “what type of authority are they using to support their claims?”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Now that we have stressed authority to the point of no return, we now come to “what is objectivity?”</a:t>
            </a:r>
          </a:p>
          <a:p>
            <a:endParaRPr lang="en-US" dirty="0"/>
          </a:p>
          <a:p>
            <a:r>
              <a:rPr lang="en-US" dirty="0"/>
              <a:t>Well, Merriam-</a:t>
            </a:r>
            <a:r>
              <a:rPr lang="en-US" dirty="0" err="1"/>
              <a:t>websters</a:t>
            </a:r>
            <a:r>
              <a:rPr lang="en-US" dirty="0"/>
              <a:t> dictionary defines objectivity as “the quality, state, or relation of being objective”. Great! Objectivity means to remain objective. So, what does it mean to be objective? It means, to express or involve the use of facts without distortion, this is the very important part, by personal feelings or prejudices. Basically, it means you’re looking at the facts without any bias. </a:t>
            </a:r>
          </a:p>
          <a:p>
            <a:endParaRPr lang="en-US" dirty="0"/>
          </a:p>
          <a:p>
            <a:r>
              <a:rPr lang="en-US" dirty="0"/>
              <a:t>First off, let me state that there is no such thing as a truly </a:t>
            </a:r>
            <a:r>
              <a:rPr lang="en-US" dirty="0" err="1"/>
              <a:t>unbias</a:t>
            </a:r>
            <a:r>
              <a:rPr lang="en-US" dirty="0"/>
              <a:t> published piece of literature. No such thing. There will always be points of view or perspective but your job as the student, is to ask yourself, are there any red flags to what I’m reading, watching, consuming? </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61225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And with that, it brings us to the main part of our session – Your job is to “Question Everything”. Don’t take things at face value, even if it’s a scholarly article. And so, these are some of the questions that you should ask yourself as you consume information? [read the 4 questions]</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99663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AA26E6-C1FD-4443-BC82-32352CAF008D}" type="datetime1">
              <a:rPr lang="en-US" smtClean="0"/>
              <a:t>6/11/2024</a:t>
            </a:fld>
            <a:endParaRPr lang="en-US"/>
          </a:p>
        </p:txBody>
      </p:sp>
      <p:sp>
        <p:nvSpPr>
          <p:cNvPr id="5" name="Footer Placeholder 4"/>
          <p:cNvSpPr>
            <a:spLocks noGrp="1"/>
          </p:cNvSpPr>
          <p:nvPr>
            <p:ph type="ftr" sz="quarter" idx="11"/>
          </p:nvPr>
        </p:nvSpPr>
        <p:spPr/>
        <p:txBody>
          <a:bodyPr/>
          <a:lstStyle/>
          <a:p>
            <a:r>
              <a:rPr lang="en-US"/>
              <a:t>Question Everything © 2024 by Anna Yang is licensed under CC BY-NC-SA 4.0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696D4-B13F-4F58-9266-391BF47F2363}" type="datetime1">
              <a:rPr lang="en-US" smtClean="0"/>
              <a:t>6/11/2024</a:t>
            </a:fld>
            <a:endParaRPr lang="en-US"/>
          </a:p>
        </p:txBody>
      </p:sp>
      <p:sp>
        <p:nvSpPr>
          <p:cNvPr id="5" name="Footer Placeholder 4"/>
          <p:cNvSpPr>
            <a:spLocks noGrp="1"/>
          </p:cNvSpPr>
          <p:nvPr>
            <p:ph type="ftr" sz="quarter" idx="11"/>
          </p:nvPr>
        </p:nvSpPr>
        <p:spPr/>
        <p:txBody>
          <a:bodyPr/>
          <a:lstStyle/>
          <a:p>
            <a:r>
              <a:rPr lang="en-US"/>
              <a:t>Question Everything © 2024 by Anna Yang is licensed under CC BY-NC-SA 4.0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F96EF-5E91-4052-B2FB-4E63F5B2D099}" type="datetime1">
              <a:rPr lang="en-US" smtClean="0"/>
              <a:t>6/11/2024</a:t>
            </a:fld>
            <a:endParaRPr lang="en-US"/>
          </a:p>
        </p:txBody>
      </p:sp>
      <p:sp>
        <p:nvSpPr>
          <p:cNvPr id="5" name="Footer Placeholder 4"/>
          <p:cNvSpPr>
            <a:spLocks noGrp="1"/>
          </p:cNvSpPr>
          <p:nvPr>
            <p:ph type="ftr" sz="quarter" idx="11"/>
          </p:nvPr>
        </p:nvSpPr>
        <p:spPr/>
        <p:txBody>
          <a:bodyPr/>
          <a:lstStyle/>
          <a:p>
            <a:r>
              <a:rPr lang="en-US"/>
              <a:t>Question Everything © 2024 by Anna Yang is licensed under CC BY-NC-SA 4.0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871EDB-7E5F-4042-B4D2-8DE06ECAC0B2}" type="datetime1">
              <a:rPr lang="en-US" smtClean="0"/>
              <a:t>6/11/2024</a:t>
            </a:fld>
            <a:endParaRPr lang="en-US"/>
          </a:p>
        </p:txBody>
      </p:sp>
      <p:sp>
        <p:nvSpPr>
          <p:cNvPr id="5" name="Footer Placeholder 4"/>
          <p:cNvSpPr>
            <a:spLocks noGrp="1"/>
          </p:cNvSpPr>
          <p:nvPr>
            <p:ph type="ftr" sz="quarter" idx="11"/>
          </p:nvPr>
        </p:nvSpPr>
        <p:spPr/>
        <p:txBody>
          <a:bodyPr/>
          <a:lstStyle/>
          <a:p>
            <a:r>
              <a:rPr lang="en-US"/>
              <a:t>Question Everything © 2024 by Anna Yang is licensed under CC BY-NC-SA 4.0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51AAB-37CB-4760-8713-E88F0F24F021}" type="datetime1">
              <a:rPr lang="en-US" smtClean="0"/>
              <a:t>6/11/2024</a:t>
            </a:fld>
            <a:endParaRPr lang="en-US"/>
          </a:p>
        </p:txBody>
      </p:sp>
      <p:sp>
        <p:nvSpPr>
          <p:cNvPr id="5" name="Footer Placeholder 4"/>
          <p:cNvSpPr>
            <a:spLocks noGrp="1"/>
          </p:cNvSpPr>
          <p:nvPr>
            <p:ph type="ftr" sz="quarter" idx="11"/>
          </p:nvPr>
        </p:nvSpPr>
        <p:spPr/>
        <p:txBody>
          <a:bodyPr/>
          <a:lstStyle/>
          <a:p>
            <a:r>
              <a:rPr lang="en-US"/>
              <a:t>Question Everything © 2024 by Anna Yang is licensed under CC BY-NC-SA 4.0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A8A16-85AC-4A97-AEB3-41AE51451B5B}" type="datetime1">
              <a:rPr lang="en-US" smtClean="0"/>
              <a:t>6/11/2024</a:t>
            </a:fld>
            <a:endParaRPr lang="en-US"/>
          </a:p>
        </p:txBody>
      </p:sp>
      <p:sp>
        <p:nvSpPr>
          <p:cNvPr id="6" name="Footer Placeholder 5"/>
          <p:cNvSpPr>
            <a:spLocks noGrp="1"/>
          </p:cNvSpPr>
          <p:nvPr>
            <p:ph type="ftr" sz="quarter" idx="11"/>
          </p:nvPr>
        </p:nvSpPr>
        <p:spPr/>
        <p:txBody>
          <a:bodyPr/>
          <a:lstStyle/>
          <a:p>
            <a:r>
              <a:rPr lang="en-US"/>
              <a:t>Question Everything © 2024 by Anna Yang is licensed under CC BY-NC-SA 4.0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9D3E61-D864-4969-9A67-C054A9CCF454}" type="datetime1">
              <a:rPr lang="en-US" smtClean="0"/>
              <a:t>6/11/2024</a:t>
            </a:fld>
            <a:endParaRPr lang="en-US"/>
          </a:p>
        </p:txBody>
      </p:sp>
      <p:sp>
        <p:nvSpPr>
          <p:cNvPr id="8" name="Footer Placeholder 7"/>
          <p:cNvSpPr>
            <a:spLocks noGrp="1"/>
          </p:cNvSpPr>
          <p:nvPr>
            <p:ph type="ftr" sz="quarter" idx="11"/>
          </p:nvPr>
        </p:nvSpPr>
        <p:spPr/>
        <p:txBody>
          <a:bodyPr/>
          <a:lstStyle/>
          <a:p>
            <a:r>
              <a:rPr lang="en-US"/>
              <a:t>Question Everything © 2024 by Anna Yang is licensed under CC BY-NC-SA 4.0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A6346-22AE-4EE2-9D5F-C655CABB627F}" type="datetime1">
              <a:rPr lang="en-US" smtClean="0"/>
              <a:t>6/11/2024</a:t>
            </a:fld>
            <a:endParaRPr lang="en-US"/>
          </a:p>
        </p:txBody>
      </p:sp>
      <p:sp>
        <p:nvSpPr>
          <p:cNvPr id="4" name="Footer Placeholder 3"/>
          <p:cNvSpPr>
            <a:spLocks noGrp="1"/>
          </p:cNvSpPr>
          <p:nvPr>
            <p:ph type="ftr" sz="quarter" idx="11"/>
          </p:nvPr>
        </p:nvSpPr>
        <p:spPr/>
        <p:txBody>
          <a:bodyPr/>
          <a:lstStyle/>
          <a:p>
            <a:r>
              <a:rPr lang="en-US"/>
              <a:t>Question Everything © 2024 by Anna Yang is licensed under CC BY-NC-SA 4.0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65444-BB67-410F-A84A-9824FFF6FAC2}" type="datetime1">
              <a:rPr lang="en-US" smtClean="0"/>
              <a:t>6/11/2024</a:t>
            </a:fld>
            <a:endParaRPr lang="en-US"/>
          </a:p>
        </p:txBody>
      </p:sp>
      <p:sp>
        <p:nvSpPr>
          <p:cNvPr id="3" name="Footer Placeholder 2"/>
          <p:cNvSpPr>
            <a:spLocks noGrp="1"/>
          </p:cNvSpPr>
          <p:nvPr>
            <p:ph type="ftr" sz="quarter" idx="11"/>
          </p:nvPr>
        </p:nvSpPr>
        <p:spPr/>
        <p:txBody>
          <a:bodyPr/>
          <a:lstStyle/>
          <a:p>
            <a:r>
              <a:rPr lang="en-US"/>
              <a:t>Question Everything © 2024 by Anna Yang is licensed under CC BY-NC-SA 4.0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636F88-7E48-4DA1-B267-DDD3CB5DE08C}" type="datetime1">
              <a:rPr lang="en-US" smtClean="0"/>
              <a:t>6/11/2024</a:t>
            </a:fld>
            <a:endParaRPr lang="en-US"/>
          </a:p>
        </p:txBody>
      </p:sp>
      <p:sp>
        <p:nvSpPr>
          <p:cNvPr id="6" name="Footer Placeholder 5"/>
          <p:cNvSpPr>
            <a:spLocks noGrp="1"/>
          </p:cNvSpPr>
          <p:nvPr>
            <p:ph type="ftr" sz="quarter" idx="11"/>
          </p:nvPr>
        </p:nvSpPr>
        <p:spPr/>
        <p:txBody>
          <a:bodyPr/>
          <a:lstStyle/>
          <a:p>
            <a:r>
              <a:rPr lang="en-US"/>
              <a:t>Question Everything © 2024 by Anna Yang is licensed under CC BY-NC-SA 4.0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FE3376-50CA-4F9D-BF91-F67C357C9253}" type="datetime1">
              <a:rPr lang="en-US" smtClean="0"/>
              <a:t>6/11/2024</a:t>
            </a:fld>
            <a:endParaRPr lang="en-US"/>
          </a:p>
        </p:txBody>
      </p:sp>
      <p:sp>
        <p:nvSpPr>
          <p:cNvPr id="6" name="Footer Placeholder 5"/>
          <p:cNvSpPr>
            <a:spLocks noGrp="1"/>
          </p:cNvSpPr>
          <p:nvPr>
            <p:ph type="ftr" sz="quarter" idx="11"/>
          </p:nvPr>
        </p:nvSpPr>
        <p:spPr/>
        <p:txBody>
          <a:bodyPr/>
          <a:lstStyle/>
          <a:p>
            <a:r>
              <a:rPr lang="en-US"/>
              <a:t>Question Everything © 2024 by Anna Yang is licensed under CC BY-NC-SA 4.0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F7FC7-726F-4521-B402-8BC534CA63ED}" type="datetime1">
              <a:rPr lang="en-US" smtClean="0"/>
              <a:t>6/11/2024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Question Everything © 2024 by Anna Yang is licensed under CC BY-NC-SA 4.0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2.png"/><Relationship Id="rId5" Type="http://schemas.openxmlformats.org/officeDocument/2006/relationships/image" Target="../media/image11.png"/><Relationship Id="rId10" Type="http://schemas.openxmlformats.org/officeDocument/2006/relationships/image" Target="../media/image28.svg"/><Relationship Id="rId4" Type="http://schemas.openxmlformats.org/officeDocument/2006/relationships/image" Target="../media/image14.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0.svg"/><Relationship Id="rId4" Type="http://schemas.openxmlformats.org/officeDocument/2006/relationships/image" Target="../media/image47.sv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unabridged-merriam-webster-com.libproxy.scu.edu/unabridged/authorit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unabridged-merriam-webster-com.libproxy.scu.edu/unabridged/objective" TargetMode="External"/><Relationship Id="rId4" Type="http://schemas.openxmlformats.org/officeDocument/2006/relationships/hyperlink" Target="https://unabridged-merriam-webster-com.libproxy.scu.edu/unabridged/objectivit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7.png"/><Relationship Id="rId5" Type="http://schemas.openxmlformats.org/officeDocument/2006/relationships/image" Target="../media/image11.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7.png"/><Relationship Id="rId7" Type="http://schemas.openxmlformats.org/officeDocument/2006/relationships/image" Target="../media/image30.png"/><Relationship Id="rId12" Type="http://schemas.openxmlformats.org/officeDocument/2006/relationships/image" Target="../media/image3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32.pn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34.png"/><Relationship Id="rId12"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12.svg"/><Relationship Id="rId4" Type="http://schemas.openxmlformats.org/officeDocument/2006/relationships/image" Target="../media/image22.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8.svg"/><Relationship Id="rId4" Type="http://schemas.openxmlformats.org/officeDocument/2006/relationships/image" Target="../media/image14.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7.png"/><Relationship Id="rId7" Type="http://schemas.openxmlformats.org/officeDocument/2006/relationships/image" Target="../media/image30.png"/><Relationship Id="rId12"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36.png"/><Relationship Id="rId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a:off x="2237173" y="-669056"/>
            <a:ext cx="5741190" cy="5720313"/>
          </a:xfrm>
          <a:custGeom>
            <a:avLst/>
            <a:gdLst/>
            <a:ahLst/>
            <a:cxnLst/>
            <a:rect l="l" t="t" r="r" b="b"/>
            <a:pathLst>
              <a:path w="5741190" h="5720313">
                <a:moveTo>
                  <a:pt x="0" y="0"/>
                </a:moveTo>
                <a:lnTo>
                  <a:pt x="5741190" y="0"/>
                </a:lnTo>
                <a:lnTo>
                  <a:pt x="5741190" y="5720313"/>
                </a:lnTo>
                <a:lnTo>
                  <a:pt x="0" y="57203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4339058">
            <a:off x="-2579698" y="5663024"/>
            <a:ext cx="7216796" cy="7190553"/>
          </a:xfrm>
          <a:custGeom>
            <a:avLst/>
            <a:gdLst/>
            <a:ahLst/>
            <a:cxnLst/>
            <a:rect l="l" t="t" r="r" b="b"/>
            <a:pathLst>
              <a:path w="7216796" h="7190553">
                <a:moveTo>
                  <a:pt x="0" y="0"/>
                </a:moveTo>
                <a:lnTo>
                  <a:pt x="7216796" y="0"/>
                </a:lnTo>
                <a:lnTo>
                  <a:pt x="7216796" y="7190552"/>
                </a:lnTo>
                <a:lnTo>
                  <a:pt x="0" y="71905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771197" y="184275"/>
            <a:ext cx="10399665" cy="10771781"/>
          </a:xfrm>
          <a:custGeom>
            <a:avLst/>
            <a:gdLst/>
            <a:ahLst/>
            <a:cxnLst/>
            <a:rect l="l" t="t" r="r" b="b"/>
            <a:pathLst>
              <a:path w="10399665" h="10771781">
                <a:moveTo>
                  <a:pt x="0" y="0"/>
                </a:moveTo>
                <a:lnTo>
                  <a:pt x="10399665" y="0"/>
                </a:lnTo>
                <a:lnTo>
                  <a:pt x="10399665" y="10771781"/>
                </a:lnTo>
                <a:lnTo>
                  <a:pt x="0" y="10771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 name="Freeform 5"/>
          <p:cNvSpPr/>
          <p:nvPr/>
        </p:nvSpPr>
        <p:spPr>
          <a:xfrm>
            <a:off x="-934601" y="1560243"/>
            <a:ext cx="9800767" cy="7698057"/>
          </a:xfrm>
          <a:custGeom>
            <a:avLst/>
            <a:gdLst/>
            <a:ahLst/>
            <a:cxnLst/>
            <a:rect l="l" t="t" r="r" b="b"/>
            <a:pathLst>
              <a:path w="9800767" h="7698057">
                <a:moveTo>
                  <a:pt x="0" y="0"/>
                </a:moveTo>
                <a:lnTo>
                  <a:pt x="9800767" y="0"/>
                </a:lnTo>
                <a:lnTo>
                  <a:pt x="9800767" y="7698057"/>
                </a:lnTo>
                <a:lnTo>
                  <a:pt x="0" y="76980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4442425">
            <a:off x="12966184" y="6418725"/>
            <a:ext cx="7778981" cy="7736550"/>
          </a:xfrm>
          <a:custGeom>
            <a:avLst/>
            <a:gdLst/>
            <a:ahLst/>
            <a:cxnLst/>
            <a:rect l="l" t="t" r="r" b="b"/>
            <a:pathLst>
              <a:path w="7778981" h="7736550">
                <a:moveTo>
                  <a:pt x="0" y="0"/>
                </a:moveTo>
                <a:lnTo>
                  <a:pt x="7778981" y="0"/>
                </a:lnTo>
                <a:lnTo>
                  <a:pt x="7778981" y="7736550"/>
                </a:lnTo>
                <a:lnTo>
                  <a:pt x="0" y="77365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12360273" y="-1750463"/>
            <a:ext cx="6609025" cy="6478816"/>
          </a:xfrm>
          <a:custGeom>
            <a:avLst/>
            <a:gdLst/>
            <a:ahLst/>
            <a:cxnLst/>
            <a:rect l="l" t="t" r="r" b="b"/>
            <a:pathLst>
              <a:path w="6609025" h="6478816">
                <a:moveTo>
                  <a:pt x="0" y="0"/>
                </a:moveTo>
                <a:lnTo>
                  <a:pt x="6609025" y="0"/>
                </a:lnTo>
                <a:lnTo>
                  <a:pt x="6609025" y="6478816"/>
                </a:lnTo>
                <a:lnTo>
                  <a:pt x="0" y="64788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8" name="Group 8"/>
          <p:cNvGrpSpPr/>
          <p:nvPr/>
        </p:nvGrpSpPr>
        <p:grpSpPr>
          <a:xfrm>
            <a:off x="9144000" y="6537102"/>
            <a:ext cx="7969163" cy="815245"/>
            <a:chOff x="0" y="0"/>
            <a:chExt cx="2098874" cy="214715"/>
          </a:xfrm>
        </p:grpSpPr>
        <p:sp>
          <p:nvSpPr>
            <p:cNvPr id="9" name="Freeform 9"/>
            <p:cNvSpPr/>
            <p:nvPr/>
          </p:nvSpPr>
          <p:spPr>
            <a:xfrm>
              <a:off x="0" y="0"/>
              <a:ext cx="2098874" cy="214715"/>
            </a:xfrm>
            <a:custGeom>
              <a:avLst/>
              <a:gdLst/>
              <a:ahLst/>
              <a:cxnLst/>
              <a:rect l="l" t="t" r="r" b="b"/>
              <a:pathLst>
                <a:path w="2098874" h="214715">
                  <a:moveTo>
                    <a:pt x="49546" y="0"/>
                  </a:moveTo>
                  <a:lnTo>
                    <a:pt x="2049329" y="0"/>
                  </a:lnTo>
                  <a:cubicBezTo>
                    <a:pt x="2062469" y="0"/>
                    <a:pt x="2075071" y="5220"/>
                    <a:pt x="2084363" y="14512"/>
                  </a:cubicBezTo>
                  <a:cubicBezTo>
                    <a:pt x="2093654" y="23803"/>
                    <a:pt x="2098874" y="36405"/>
                    <a:pt x="2098874" y="49546"/>
                  </a:cubicBezTo>
                  <a:lnTo>
                    <a:pt x="2098874" y="165169"/>
                  </a:lnTo>
                  <a:cubicBezTo>
                    <a:pt x="2098874" y="178309"/>
                    <a:pt x="2093654" y="190912"/>
                    <a:pt x="2084363" y="200203"/>
                  </a:cubicBezTo>
                  <a:cubicBezTo>
                    <a:pt x="2075071" y="209495"/>
                    <a:pt x="2062469" y="214715"/>
                    <a:pt x="2049329" y="214715"/>
                  </a:cubicBezTo>
                  <a:lnTo>
                    <a:pt x="49546" y="214715"/>
                  </a:lnTo>
                  <a:cubicBezTo>
                    <a:pt x="22182" y="214715"/>
                    <a:pt x="0" y="192532"/>
                    <a:pt x="0" y="165169"/>
                  </a:cubicBezTo>
                  <a:lnTo>
                    <a:pt x="0" y="49546"/>
                  </a:lnTo>
                  <a:cubicBezTo>
                    <a:pt x="0" y="36405"/>
                    <a:pt x="5220" y="23803"/>
                    <a:pt x="14512" y="14512"/>
                  </a:cubicBezTo>
                  <a:cubicBezTo>
                    <a:pt x="23803" y="5220"/>
                    <a:pt x="36405" y="0"/>
                    <a:pt x="49546" y="0"/>
                  </a:cubicBezTo>
                  <a:close/>
                </a:path>
              </a:pathLst>
            </a:custGeom>
            <a:solidFill>
              <a:srgbClr val="C63434"/>
            </a:solidFill>
          </p:spPr>
        </p:sp>
        <p:sp>
          <p:nvSpPr>
            <p:cNvPr id="10" name="TextBox 10"/>
            <p:cNvSpPr txBox="1"/>
            <p:nvPr/>
          </p:nvSpPr>
          <p:spPr>
            <a:xfrm>
              <a:off x="0" y="-19050"/>
              <a:ext cx="2098874" cy="233765"/>
            </a:xfrm>
            <a:prstGeom prst="rect">
              <a:avLst/>
            </a:prstGeom>
          </p:spPr>
          <p:txBody>
            <a:bodyPr lIns="50800" tIns="50800" rIns="50800" bIns="50800" rtlCol="0" anchor="ctr"/>
            <a:lstStyle/>
            <a:p>
              <a:pPr algn="ctr">
                <a:lnSpc>
                  <a:spcPts val="3380"/>
                </a:lnSpc>
              </a:pPr>
              <a:endParaRPr/>
            </a:p>
          </p:txBody>
        </p:sp>
      </p:grpSp>
      <p:sp>
        <p:nvSpPr>
          <p:cNvPr id="11" name="TextBox 11"/>
          <p:cNvSpPr txBox="1"/>
          <p:nvPr/>
        </p:nvSpPr>
        <p:spPr>
          <a:xfrm>
            <a:off x="10015788" y="6566900"/>
            <a:ext cx="6755892" cy="679450"/>
          </a:xfrm>
          <a:prstGeom prst="rect">
            <a:avLst/>
          </a:prstGeom>
        </p:spPr>
        <p:txBody>
          <a:bodyPr lIns="0" tIns="0" rIns="0" bIns="0" rtlCol="0" anchor="t">
            <a:spAutoFit/>
          </a:bodyPr>
          <a:lstStyle/>
          <a:p>
            <a:pPr marL="0" lvl="0" indent="0" algn="ctr">
              <a:lnSpc>
                <a:spcPts val="5599"/>
              </a:lnSpc>
              <a:spcBef>
                <a:spcPct val="0"/>
              </a:spcBef>
            </a:pPr>
            <a:r>
              <a:rPr lang="en-US" sz="3999">
                <a:solidFill>
                  <a:srgbClr val="FFFFFF"/>
                </a:solidFill>
                <a:latin typeface="HK Grotesk Medium"/>
              </a:rPr>
              <a:t>[Insert Name]</a:t>
            </a:r>
          </a:p>
        </p:txBody>
      </p:sp>
      <p:sp>
        <p:nvSpPr>
          <p:cNvPr id="12" name="TextBox 12"/>
          <p:cNvSpPr txBox="1"/>
          <p:nvPr/>
        </p:nvSpPr>
        <p:spPr>
          <a:xfrm>
            <a:off x="9144000" y="3158507"/>
            <a:ext cx="8499468" cy="2525394"/>
          </a:xfrm>
          <a:prstGeom prst="rect">
            <a:avLst/>
          </a:prstGeom>
        </p:spPr>
        <p:txBody>
          <a:bodyPr lIns="0" tIns="0" rIns="0" bIns="0" rtlCol="0" anchor="t">
            <a:spAutoFit/>
          </a:bodyPr>
          <a:lstStyle/>
          <a:p>
            <a:pPr marL="0" lvl="0" indent="0" algn="ctr">
              <a:lnSpc>
                <a:spcPts val="9799"/>
              </a:lnSpc>
            </a:pPr>
            <a:r>
              <a:rPr lang="en-US" sz="9799">
                <a:solidFill>
                  <a:srgbClr val="FFFFFF"/>
                </a:solidFill>
                <a:latin typeface="Fredoka Bold"/>
              </a:rPr>
              <a:t>QUESTION EVERYTHING!</a:t>
            </a:r>
          </a:p>
        </p:txBody>
      </p:sp>
      <p:sp>
        <p:nvSpPr>
          <p:cNvPr id="13" name="Footer Placeholder 12">
            <a:extLst>
              <a:ext uri="{FF2B5EF4-FFF2-40B4-BE49-F238E27FC236}">
                <a16:creationId xmlns:a16="http://schemas.microsoft.com/office/drawing/2014/main" id="{F28C9CE5-F41D-47B4-B260-7A50BC2ADA2D}"/>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2191502">
            <a:off x="12135786" y="-4432110"/>
            <a:ext cx="8049791" cy="7961976"/>
          </a:xfrm>
          <a:custGeom>
            <a:avLst/>
            <a:gdLst/>
            <a:ahLst/>
            <a:cxnLst/>
            <a:rect l="l" t="t" r="r" b="b"/>
            <a:pathLst>
              <a:path w="8049791" h="7961976">
                <a:moveTo>
                  <a:pt x="0" y="0"/>
                </a:moveTo>
                <a:lnTo>
                  <a:pt x="8049792" y="0"/>
                </a:lnTo>
                <a:lnTo>
                  <a:pt x="8049792" y="7961975"/>
                </a:lnTo>
                <a:lnTo>
                  <a:pt x="0" y="79619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3285010">
            <a:off x="-1463870" y="7915047"/>
            <a:ext cx="4358438" cy="4902129"/>
          </a:xfrm>
          <a:custGeom>
            <a:avLst/>
            <a:gdLst/>
            <a:ahLst/>
            <a:cxnLst/>
            <a:rect l="l" t="t" r="r" b="b"/>
            <a:pathLst>
              <a:path w="4358438" h="4902129">
                <a:moveTo>
                  <a:pt x="0" y="0"/>
                </a:moveTo>
                <a:lnTo>
                  <a:pt x="4358438" y="0"/>
                </a:lnTo>
                <a:lnTo>
                  <a:pt x="4358438" y="4902129"/>
                </a:lnTo>
                <a:lnTo>
                  <a:pt x="0" y="49021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991072"/>
            <a:ext cx="10074306" cy="1247777"/>
          </a:xfrm>
          <a:prstGeom prst="rect">
            <a:avLst/>
          </a:prstGeom>
        </p:spPr>
        <p:txBody>
          <a:bodyPr lIns="0" tIns="0" rIns="0" bIns="0" rtlCol="0" anchor="t">
            <a:spAutoFit/>
          </a:bodyPr>
          <a:lstStyle/>
          <a:p>
            <a:pPr algn="l">
              <a:lnSpc>
                <a:spcPts val="10499"/>
              </a:lnSpc>
              <a:spcBef>
                <a:spcPct val="0"/>
              </a:spcBef>
            </a:pPr>
            <a:r>
              <a:rPr lang="en-US" sz="6999">
                <a:solidFill>
                  <a:srgbClr val="FFFFFF"/>
                </a:solidFill>
                <a:latin typeface="Fredoka Bold"/>
              </a:rPr>
              <a:t>In-Class Activity</a:t>
            </a:r>
          </a:p>
        </p:txBody>
      </p:sp>
      <p:sp>
        <p:nvSpPr>
          <p:cNvPr id="5" name="Freeform 5"/>
          <p:cNvSpPr/>
          <p:nvPr/>
        </p:nvSpPr>
        <p:spPr>
          <a:xfrm rot="7484962">
            <a:off x="13611806" y="-3832249"/>
            <a:ext cx="6534254" cy="8536436"/>
          </a:xfrm>
          <a:custGeom>
            <a:avLst/>
            <a:gdLst/>
            <a:ahLst/>
            <a:cxnLst/>
            <a:rect l="l" t="t" r="r" b="b"/>
            <a:pathLst>
              <a:path w="6534254" h="8536436">
                <a:moveTo>
                  <a:pt x="0" y="0"/>
                </a:moveTo>
                <a:lnTo>
                  <a:pt x="6534254" y="0"/>
                </a:lnTo>
                <a:lnTo>
                  <a:pt x="6534254" y="8536436"/>
                </a:lnTo>
                <a:lnTo>
                  <a:pt x="0" y="85364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2888104">
            <a:off x="-2220292" y="9013043"/>
            <a:ext cx="6497984" cy="1110564"/>
          </a:xfrm>
          <a:custGeom>
            <a:avLst/>
            <a:gdLst/>
            <a:ahLst/>
            <a:cxnLst/>
            <a:rect l="l" t="t" r="r" b="b"/>
            <a:pathLst>
              <a:path w="6497984" h="1110564">
                <a:moveTo>
                  <a:pt x="0" y="0"/>
                </a:moveTo>
                <a:lnTo>
                  <a:pt x="6497984" y="0"/>
                </a:lnTo>
                <a:lnTo>
                  <a:pt x="6497984" y="1110565"/>
                </a:lnTo>
                <a:lnTo>
                  <a:pt x="0" y="11105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TextBox 7"/>
          <p:cNvSpPr txBox="1"/>
          <p:nvPr/>
        </p:nvSpPr>
        <p:spPr>
          <a:xfrm>
            <a:off x="3160463" y="2756156"/>
            <a:ext cx="12993291" cy="1810367"/>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Canva Sans Bold"/>
              </a:rPr>
              <a:t>[insert link to activity if it’s online using </a:t>
            </a:r>
            <a:r>
              <a:rPr lang="en-US" sz="5199" dirty="0" err="1">
                <a:solidFill>
                  <a:srgbClr val="FFFFFF"/>
                </a:solidFill>
                <a:latin typeface="Canva Sans Bold"/>
              </a:rPr>
              <a:t>LibGuides</a:t>
            </a:r>
            <a:r>
              <a:rPr lang="en-US" sz="5199" dirty="0">
                <a:solidFill>
                  <a:srgbClr val="FFFFFF"/>
                </a:solidFill>
                <a:latin typeface="Canva Sans Bold"/>
              </a:rPr>
              <a:t>, Padlet, Google Document]</a:t>
            </a:r>
          </a:p>
        </p:txBody>
      </p:sp>
      <p:sp>
        <p:nvSpPr>
          <p:cNvPr id="8" name="Freeform 8"/>
          <p:cNvSpPr/>
          <p:nvPr/>
        </p:nvSpPr>
        <p:spPr>
          <a:xfrm flipH="1">
            <a:off x="6820646" y="5553247"/>
            <a:ext cx="4646708" cy="4241178"/>
          </a:xfrm>
          <a:custGeom>
            <a:avLst/>
            <a:gdLst/>
            <a:ahLst/>
            <a:cxnLst/>
            <a:rect l="l" t="t" r="r" b="b"/>
            <a:pathLst>
              <a:path w="4646708" h="4241178">
                <a:moveTo>
                  <a:pt x="4646708" y="0"/>
                </a:moveTo>
                <a:lnTo>
                  <a:pt x="0" y="0"/>
                </a:lnTo>
                <a:lnTo>
                  <a:pt x="0" y="4241177"/>
                </a:lnTo>
                <a:lnTo>
                  <a:pt x="4646708" y="4241177"/>
                </a:lnTo>
                <a:lnTo>
                  <a:pt x="4646708"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ooter Placeholder 12">
            <a:extLst>
              <a:ext uri="{FF2B5EF4-FFF2-40B4-BE49-F238E27FC236}">
                <a16:creationId xmlns:a16="http://schemas.microsoft.com/office/drawing/2014/main" id="{5E8519A0-927C-494E-AC7E-EDDD732E5C5B}"/>
              </a:ext>
            </a:extLst>
          </p:cNvPr>
          <p:cNvSpPr>
            <a:spLocks noGrp="1"/>
          </p:cNvSpPr>
          <p:nvPr>
            <p:ph type="ftr" sz="quarter" idx="11"/>
          </p:nvPr>
        </p:nvSpPr>
        <p:spPr>
          <a:xfrm>
            <a:off x="5257800" y="9471755"/>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7777998">
            <a:off x="10335584" y="-1172931"/>
            <a:ext cx="12554522" cy="12486043"/>
          </a:xfrm>
          <a:custGeom>
            <a:avLst/>
            <a:gdLst/>
            <a:ahLst/>
            <a:cxnLst/>
            <a:rect l="l" t="t" r="r" b="b"/>
            <a:pathLst>
              <a:path w="12554522" h="12486043">
                <a:moveTo>
                  <a:pt x="0" y="0"/>
                </a:moveTo>
                <a:lnTo>
                  <a:pt x="12554522" y="0"/>
                </a:lnTo>
                <a:lnTo>
                  <a:pt x="12554522" y="12486043"/>
                </a:lnTo>
                <a:lnTo>
                  <a:pt x="0" y="124860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878219">
            <a:off x="10693078" y="-815082"/>
            <a:ext cx="10595443" cy="11917165"/>
          </a:xfrm>
          <a:custGeom>
            <a:avLst/>
            <a:gdLst/>
            <a:ahLst/>
            <a:cxnLst/>
            <a:rect l="l" t="t" r="r" b="b"/>
            <a:pathLst>
              <a:path w="10595443" h="11917165">
                <a:moveTo>
                  <a:pt x="0" y="0"/>
                </a:moveTo>
                <a:lnTo>
                  <a:pt x="10595443" y="0"/>
                </a:lnTo>
                <a:lnTo>
                  <a:pt x="10595443" y="11917164"/>
                </a:lnTo>
                <a:lnTo>
                  <a:pt x="0" y="119171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28700" y="3841216"/>
            <a:ext cx="695040" cy="695040"/>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grpSp>
        <p:nvGrpSpPr>
          <p:cNvPr id="6" name="Group 6"/>
          <p:cNvGrpSpPr/>
          <p:nvPr/>
        </p:nvGrpSpPr>
        <p:grpSpPr>
          <a:xfrm>
            <a:off x="1028700" y="5321058"/>
            <a:ext cx="695040" cy="695040"/>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grpSp>
        <p:nvGrpSpPr>
          <p:cNvPr id="8" name="Group 8"/>
          <p:cNvGrpSpPr/>
          <p:nvPr/>
        </p:nvGrpSpPr>
        <p:grpSpPr>
          <a:xfrm>
            <a:off x="1028700" y="7005687"/>
            <a:ext cx="695040" cy="69504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10" name="Freeform 10"/>
          <p:cNvSpPr/>
          <p:nvPr/>
        </p:nvSpPr>
        <p:spPr>
          <a:xfrm>
            <a:off x="11176530" y="1391201"/>
            <a:ext cx="8257451" cy="7867099"/>
          </a:xfrm>
          <a:custGeom>
            <a:avLst/>
            <a:gdLst/>
            <a:ahLst/>
            <a:cxnLst/>
            <a:rect l="l" t="t" r="r" b="b"/>
            <a:pathLst>
              <a:path w="8257451" h="7867099">
                <a:moveTo>
                  <a:pt x="0" y="0"/>
                </a:moveTo>
                <a:lnTo>
                  <a:pt x="8257451" y="0"/>
                </a:lnTo>
                <a:lnTo>
                  <a:pt x="8257451" y="7867099"/>
                </a:lnTo>
                <a:lnTo>
                  <a:pt x="0" y="78670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1028700" y="1104900"/>
            <a:ext cx="8330610" cy="984249"/>
          </a:xfrm>
          <a:prstGeom prst="rect">
            <a:avLst/>
          </a:prstGeom>
        </p:spPr>
        <p:txBody>
          <a:bodyPr lIns="0" tIns="0" rIns="0" bIns="0" rtlCol="0" anchor="t">
            <a:spAutoFit/>
          </a:bodyPr>
          <a:lstStyle/>
          <a:p>
            <a:pPr algn="l">
              <a:lnSpc>
                <a:spcPts val="7699"/>
              </a:lnSpc>
            </a:pPr>
            <a:r>
              <a:rPr lang="en-US" sz="6999">
                <a:solidFill>
                  <a:srgbClr val="FFFFFF"/>
                </a:solidFill>
                <a:latin typeface="Fredoka Bold"/>
              </a:rPr>
              <a:t>Discussion</a:t>
            </a:r>
          </a:p>
        </p:txBody>
      </p:sp>
      <p:sp>
        <p:nvSpPr>
          <p:cNvPr id="12" name="TextBox 12"/>
          <p:cNvSpPr txBox="1"/>
          <p:nvPr/>
        </p:nvSpPr>
        <p:spPr>
          <a:xfrm>
            <a:off x="2160020" y="3561674"/>
            <a:ext cx="7885505" cy="815975"/>
          </a:xfrm>
          <a:prstGeom prst="rect">
            <a:avLst/>
          </a:prstGeom>
        </p:spPr>
        <p:txBody>
          <a:bodyPr lIns="0" tIns="0" rIns="0" bIns="0" rtlCol="0" anchor="t">
            <a:spAutoFit/>
          </a:bodyPr>
          <a:lstStyle/>
          <a:p>
            <a:pPr algn="l">
              <a:lnSpc>
                <a:spcPts val="3250"/>
              </a:lnSpc>
            </a:pPr>
            <a:r>
              <a:rPr lang="en-US" sz="2500">
                <a:solidFill>
                  <a:srgbClr val="F5FAF4"/>
                </a:solidFill>
                <a:latin typeface="DM Sans"/>
              </a:rPr>
              <a:t>Source 1 - What did your team decide on in regards to the authority and objectivity of this article?</a:t>
            </a:r>
          </a:p>
        </p:txBody>
      </p:sp>
      <p:sp>
        <p:nvSpPr>
          <p:cNvPr id="13" name="TextBox 13"/>
          <p:cNvSpPr txBox="1"/>
          <p:nvPr/>
        </p:nvSpPr>
        <p:spPr>
          <a:xfrm>
            <a:off x="2160020" y="5451090"/>
            <a:ext cx="7885505" cy="815975"/>
          </a:xfrm>
          <a:prstGeom prst="rect">
            <a:avLst/>
          </a:prstGeom>
        </p:spPr>
        <p:txBody>
          <a:bodyPr lIns="0" tIns="0" rIns="0" bIns="0" rtlCol="0" anchor="t">
            <a:spAutoFit/>
          </a:bodyPr>
          <a:lstStyle/>
          <a:p>
            <a:pPr algn="l">
              <a:lnSpc>
                <a:spcPts val="3250"/>
              </a:lnSpc>
            </a:pPr>
            <a:r>
              <a:rPr lang="en-US" sz="2500">
                <a:solidFill>
                  <a:srgbClr val="F5FAF4"/>
                </a:solidFill>
                <a:latin typeface="DM Sans"/>
              </a:rPr>
              <a:t>Source 2 - What did your team decide on in regards to the authority and objectivity of this news article?</a:t>
            </a:r>
          </a:p>
        </p:txBody>
      </p:sp>
      <p:sp>
        <p:nvSpPr>
          <p:cNvPr id="14" name="TextBox 14"/>
          <p:cNvSpPr txBox="1"/>
          <p:nvPr/>
        </p:nvSpPr>
        <p:spPr>
          <a:xfrm>
            <a:off x="2160020" y="6930932"/>
            <a:ext cx="7885505" cy="815975"/>
          </a:xfrm>
          <a:prstGeom prst="rect">
            <a:avLst/>
          </a:prstGeom>
        </p:spPr>
        <p:txBody>
          <a:bodyPr lIns="0" tIns="0" rIns="0" bIns="0" rtlCol="0" anchor="t">
            <a:spAutoFit/>
          </a:bodyPr>
          <a:lstStyle/>
          <a:p>
            <a:pPr algn="l">
              <a:lnSpc>
                <a:spcPts val="3250"/>
              </a:lnSpc>
            </a:pPr>
            <a:r>
              <a:rPr lang="en-US" sz="2500">
                <a:solidFill>
                  <a:srgbClr val="F5FAF4"/>
                </a:solidFill>
                <a:latin typeface="DM Sans"/>
              </a:rPr>
              <a:t>Source 3 - What did your team decide on in regards to the authority and objectivity of this video?</a:t>
            </a:r>
          </a:p>
        </p:txBody>
      </p:sp>
      <p:sp>
        <p:nvSpPr>
          <p:cNvPr id="15" name="TextBox 15"/>
          <p:cNvSpPr txBox="1"/>
          <p:nvPr/>
        </p:nvSpPr>
        <p:spPr>
          <a:xfrm>
            <a:off x="1130790" y="3829006"/>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1</a:t>
            </a:r>
          </a:p>
        </p:txBody>
      </p:sp>
      <p:sp>
        <p:nvSpPr>
          <p:cNvPr id="16" name="TextBox 16"/>
          <p:cNvSpPr txBox="1"/>
          <p:nvPr/>
        </p:nvSpPr>
        <p:spPr>
          <a:xfrm>
            <a:off x="1130790" y="5308848"/>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2</a:t>
            </a:r>
          </a:p>
        </p:txBody>
      </p:sp>
      <p:sp>
        <p:nvSpPr>
          <p:cNvPr id="17" name="TextBox 17"/>
          <p:cNvSpPr txBox="1"/>
          <p:nvPr/>
        </p:nvSpPr>
        <p:spPr>
          <a:xfrm>
            <a:off x="1130790" y="6993477"/>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3</a:t>
            </a:r>
          </a:p>
        </p:txBody>
      </p:sp>
      <p:sp>
        <p:nvSpPr>
          <p:cNvPr id="19" name="Footer Placeholder 12">
            <a:extLst>
              <a:ext uri="{FF2B5EF4-FFF2-40B4-BE49-F238E27FC236}">
                <a16:creationId xmlns:a16="http://schemas.microsoft.com/office/drawing/2014/main" id="{98D494F7-D35C-4A06-8A0A-650D3AE6BAAC}"/>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6584383">
            <a:off x="-4409768" y="1797539"/>
            <a:ext cx="12167634" cy="9114664"/>
          </a:xfrm>
          <a:custGeom>
            <a:avLst/>
            <a:gdLst/>
            <a:ahLst/>
            <a:cxnLst/>
            <a:rect l="l" t="t" r="r" b="b"/>
            <a:pathLst>
              <a:path w="12167634" h="9114664">
                <a:moveTo>
                  <a:pt x="0" y="0"/>
                </a:moveTo>
                <a:lnTo>
                  <a:pt x="12167634" y="0"/>
                </a:lnTo>
                <a:lnTo>
                  <a:pt x="12167634" y="9114664"/>
                </a:lnTo>
                <a:lnTo>
                  <a:pt x="0" y="91146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207746" y="2165349"/>
            <a:ext cx="9051554" cy="984249"/>
          </a:xfrm>
          <a:prstGeom prst="rect">
            <a:avLst/>
          </a:prstGeom>
        </p:spPr>
        <p:txBody>
          <a:bodyPr lIns="0" tIns="0" rIns="0" bIns="0" rtlCol="0" anchor="t">
            <a:spAutoFit/>
          </a:bodyPr>
          <a:lstStyle/>
          <a:p>
            <a:pPr algn="l">
              <a:lnSpc>
                <a:spcPts val="7699"/>
              </a:lnSpc>
            </a:pPr>
            <a:r>
              <a:rPr lang="en-US" sz="6999">
                <a:solidFill>
                  <a:srgbClr val="FFFFFF"/>
                </a:solidFill>
                <a:latin typeface="Fredoka Bold"/>
              </a:rPr>
              <a:t>Key Takeaways</a:t>
            </a:r>
          </a:p>
        </p:txBody>
      </p:sp>
      <p:sp>
        <p:nvSpPr>
          <p:cNvPr id="4" name="Freeform 4"/>
          <p:cNvSpPr/>
          <p:nvPr/>
        </p:nvSpPr>
        <p:spPr>
          <a:xfrm rot="-2546326">
            <a:off x="-531131" y="416996"/>
            <a:ext cx="9126450" cy="9453009"/>
          </a:xfrm>
          <a:custGeom>
            <a:avLst/>
            <a:gdLst/>
            <a:ahLst/>
            <a:cxnLst/>
            <a:rect l="l" t="t" r="r" b="b"/>
            <a:pathLst>
              <a:path w="9126450" h="9453009">
                <a:moveTo>
                  <a:pt x="0" y="0"/>
                </a:moveTo>
                <a:lnTo>
                  <a:pt x="9126451" y="0"/>
                </a:lnTo>
                <a:lnTo>
                  <a:pt x="9126451" y="9453008"/>
                </a:lnTo>
                <a:lnTo>
                  <a:pt x="0" y="94530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679365" y="2089149"/>
            <a:ext cx="6178292" cy="8431912"/>
          </a:xfrm>
          <a:custGeom>
            <a:avLst/>
            <a:gdLst/>
            <a:ahLst/>
            <a:cxnLst/>
            <a:rect l="l" t="t" r="r" b="b"/>
            <a:pathLst>
              <a:path w="6178292" h="8431912">
                <a:moveTo>
                  <a:pt x="0" y="0"/>
                </a:moveTo>
                <a:lnTo>
                  <a:pt x="6178292" y="0"/>
                </a:lnTo>
                <a:lnTo>
                  <a:pt x="6178292" y="8431912"/>
                </a:lnTo>
                <a:lnTo>
                  <a:pt x="0" y="84319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1645922">
            <a:off x="14401692" y="-2562577"/>
            <a:ext cx="9211878" cy="5125154"/>
          </a:xfrm>
          <a:custGeom>
            <a:avLst/>
            <a:gdLst/>
            <a:ahLst/>
            <a:cxnLst/>
            <a:rect l="l" t="t" r="r" b="b"/>
            <a:pathLst>
              <a:path w="9211878" h="5125154">
                <a:moveTo>
                  <a:pt x="0" y="0"/>
                </a:moveTo>
                <a:lnTo>
                  <a:pt x="9211878" y="0"/>
                </a:lnTo>
                <a:lnTo>
                  <a:pt x="9211878" y="5125154"/>
                </a:lnTo>
                <a:lnTo>
                  <a:pt x="0" y="51251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TextBox 7"/>
          <p:cNvSpPr txBox="1"/>
          <p:nvPr/>
        </p:nvSpPr>
        <p:spPr>
          <a:xfrm>
            <a:off x="8207746" y="4572561"/>
            <a:ext cx="9051554" cy="22796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F5FAF4"/>
                </a:solidFill>
                <a:latin typeface="DM Sans"/>
              </a:rPr>
              <a:t>Make sure the author/creator is credible</a:t>
            </a:r>
          </a:p>
          <a:p>
            <a:pPr marL="755651" lvl="1" indent="-377825" algn="l">
              <a:lnSpc>
                <a:spcPts val="4550"/>
              </a:lnSpc>
              <a:buFont typeface="Arial"/>
              <a:buChar char="•"/>
            </a:pPr>
            <a:r>
              <a:rPr lang="en-US" sz="3500">
                <a:solidFill>
                  <a:srgbClr val="F5FAF4"/>
                </a:solidFill>
                <a:latin typeface="DM Sans"/>
              </a:rPr>
              <a:t>Authority and Objectivity is your friend</a:t>
            </a:r>
          </a:p>
          <a:p>
            <a:pPr marL="755651" lvl="1" indent="-377825" algn="l">
              <a:lnSpc>
                <a:spcPts val="4550"/>
              </a:lnSpc>
              <a:buFont typeface="Arial"/>
              <a:buChar char="•"/>
            </a:pPr>
            <a:r>
              <a:rPr lang="en-US" sz="3500">
                <a:solidFill>
                  <a:srgbClr val="F5FAF4"/>
                </a:solidFill>
                <a:latin typeface="DM Sans"/>
              </a:rPr>
              <a:t>Question Everything</a:t>
            </a:r>
          </a:p>
          <a:p>
            <a:pPr marL="755651" lvl="1" indent="-377825" algn="l">
              <a:lnSpc>
                <a:spcPts val="4550"/>
              </a:lnSpc>
              <a:buFont typeface="Arial"/>
              <a:buChar char="•"/>
            </a:pPr>
            <a:r>
              <a:rPr lang="en-US" sz="3500">
                <a:solidFill>
                  <a:srgbClr val="F5FAF4"/>
                </a:solidFill>
                <a:latin typeface="DM Sans"/>
              </a:rPr>
              <a:t>Contact me if you have questions!</a:t>
            </a:r>
          </a:p>
        </p:txBody>
      </p:sp>
      <p:sp>
        <p:nvSpPr>
          <p:cNvPr id="9" name="Footer Placeholder 12">
            <a:extLst>
              <a:ext uri="{FF2B5EF4-FFF2-40B4-BE49-F238E27FC236}">
                <a16:creationId xmlns:a16="http://schemas.microsoft.com/office/drawing/2014/main" id="{241767CA-24D5-401C-9F13-4E9E30147D97}"/>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TextBox 2"/>
          <p:cNvSpPr txBox="1"/>
          <p:nvPr/>
        </p:nvSpPr>
        <p:spPr>
          <a:xfrm>
            <a:off x="1028700" y="1104900"/>
            <a:ext cx="8330610" cy="984249"/>
          </a:xfrm>
          <a:prstGeom prst="rect">
            <a:avLst/>
          </a:prstGeom>
        </p:spPr>
        <p:txBody>
          <a:bodyPr lIns="0" tIns="0" rIns="0" bIns="0" rtlCol="0" anchor="t">
            <a:spAutoFit/>
          </a:bodyPr>
          <a:lstStyle/>
          <a:p>
            <a:pPr algn="l">
              <a:lnSpc>
                <a:spcPts val="7699"/>
              </a:lnSpc>
            </a:pPr>
            <a:r>
              <a:rPr lang="en-US" sz="6999">
                <a:solidFill>
                  <a:srgbClr val="FFFFFF"/>
                </a:solidFill>
                <a:latin typeface="Fredoka Bold"/>
              </a:rPr>
              <a:t>Sources</a:t>
            </a:r>
          </a:p>
        </p:txBody>
      </p:sp>
      <p:sp>
        <p:nvSpPr>
          <p:cNvPr id="3" name="TextBox 3"/>
          <p:cNvSpPr txBox="1"/>
          <p:nvPr/>
        </p:nvSpPr>
        <p:spPr>
          <a:xfrm>
            <a:off x="1272802" y="3077750"/>
            <a:ext cx="15986498" cy="5448300"/>
          </a:xfrm>
          <a:prstGeom prst="rect">
            <a:avLst/>
          </a:prstGeom>
        </p:spPr>
        <p:txBody>
          <a:bodyPr lIns="0" tIns="0" rIns="0" bIns="0" rtlCol="0" anchor="t">
            <a:spAutoFit/>
          </a:bodyPr>
          <a:lstStyle/>
          <a:p>
            <a:pPr marL="647703" lvl="1" indent="-323852" algn="l">
              <a:lnSpc>
                <a:spcPts val="3900"/>
              </a:lnSpc>
              <a:buFont typeface="Arial"/>
              <a:buChar char="•"/>
            </a:pPr>
            <a:r>
              <a:rPr lang="en-US" sz="3000">
                <a:solidFill>
                  <a:srgbClr val="F5FAF4"/>
                </a:solidFill>
                <a:latin typeface="DM Sans"/>
              </a:rPr>
              <a:t>Merriam-Webster. (n.d.). Authority. In </a:t>
            </a:r>
            <a:r>
              <a:rPr lang="en-US" sz="3000">
                <a:solidFill>
                  <a:srgbClr val="F5FAF4"/>
                </a:solidFill>
                <a:latin typeface="DM Sans Italics"/>
              </a:rPr>
              <a:t>Merriam-Webster's unabridged dictionary</a:t>
            </a:r>
            <a:r>
              <a:rPr lang="en-US" sz="3000">
                <a:solidFill>
                  <a:srgbClr val="F5FAF4"/>
                </a:solidFill>
                <a:latin typeface="DM Sans"/>
              </a:rPr>
              <a:t>. Retrieved January 28, 2021, from </a:t>
            </a:r>
            <a:r>
              <a:rPr lang="en-US" sz="3000" u="sng">
                <a:solidFill>
                  <a:srgbClr val="F5FAF4"/>
                </a:solidFill>
                <a:latin typeface="DM Sans"/>
                <a:hlinkClick r:id="rId3" tooltip="https://unabridged-merriam-webster-com.libproxy.scu.edu/unabridged/authority"/>
              </a:rPr>
              <a:t>https://unabridged-merriam-webster-com.libproxy.scu.edu/unabridged/authority</a:t>
            </a:r>
          </a:p>
          <a:p>
            <a:pPr algn="l">
              <a:lnSpc>
                <a:spcPts val="3900"/>
              </a:lnSpc>
            </a:pPr>
            <a:endParaRPr lang="en-US" sz="3000" u="sng">
              <a:solidFill>
                <a:srgbClr val="F5FAF4"/>
              </a:solidFill>
              <a:latin typeface="DM Sans"/>
              <a:hlinkClick r:id="rId3" tooltip="https://unabridged-merriam-webster-com.libproxy.scu.edu/unabridged/authority"/>
            </a:endParaRPr>
          </a:p>
          <a:p>
            <a:pPr marL="647703" lvl="1" indent="-323852" algn="l">
              <a:lnSpc>
                <a:spcPts val="3900"/>
              </a:lnSpc>
              <a:buFont typeface="Arial"/>
              <a:buChar char="•"/>
            </a:pPr>
            <a:r>
              <a:rPr lang="en-US" sz="3000">
                <a:solidFill>
                  <a:srgbClr val="F5FAF4"/>
                </a:solidFill>
                <a:latin typeface="DM Sans"/>
              </a:rPr>
              <a:t>Merriam-Webster. (n.d.). Objectivity. In </a:t>
            </a:r>
            <a:r>
              <a:rPr lang="en-US" sz="3000">
                <a:solidFill>
                  <a:srgbClr val="F5FAF4"/>
                </a:solidFill>
                <a:latin typeface="DM Sans Italics"/>
              </a:rPr>
              <a:t>Merriam-Webster's unabridged dictionary</a:t>
            </a:r>
            <a:r>
              <a:rPr lang="en-US" sz="3000">
                <a:solidFill>
                  <a:srgbClr val="F5FAF4"/>
                </a:solidFill>
                <a:latin typeface="DM Sans"/>
              </a:rPr>
              <a:t>. Retrieved January 28, 2021, from </a:t>
            </a:r>
            <a:r>
              <a:rPr lang="en-US" sz="3000" u="sng">
                <a:solidFill>
                  <a:srgbClr val="F5FAF4"/>
                </a:solidFill>
                <a:latin typeface="DM Sans"/>
                <a:hlinkClick r:id="rId4" tooltip="https://unabridged-merriam-webster-com.libproxy.scu.edu/unabridged/objectivity"/>
              </a:rPr>
              <a:t>https://unabridged-merriam-webster-com.libproxy.scu.edu/unabridged/objectivity</a:t>
            </a:r>
            <a:r>
              <a:rPr lang="en-US" sz="3000">
                <a:solidFill>
                  <a:srgbClr val="F5FAF4"/>
                </a:solidFill>
                <a:latin typeface="DM Sans"/>
              </a:rPr>
              <a:t> </a:t>
            </a:r>
          </a:p>
          <a:p>
            <a:pPr algn="l">
              <a:lnSpc>
                <a:spcPts val="3900"/>
              </a:lnSpc>
            </a:pPr>
            <a:endParaRPr lang="en-US" sz="3000">
              <a:solidFill>
                <a:srgbClr val="F5FAF4"/>
              </a:solidFill>
              <a:latin typeface="DM Sans"/>
            </a:endParaRPr>
          </a:p>
          <a:p>
            <a:pPr marL="647703" lvl="1" indent="-323852" algn="l">
              <a:lnSpc>
                <a:spcPts val="3900"/>
              </a:lnSpc>
              <a:buFont typeface="Arial"/>
              <a:buChar char="•"/>
            </a:pPr>
            <a:r>
              <a:rPr lang="en-US" sz="3000">
                <a:solidFill>
                  <a:srgbClr val="F5FAF4"/>
                </a:solidFill>
                <a:latin typeface="DM Sans"/>
              </a:rPr>
              <a:t>Merriam-Webster. (n.d.). Objective. In </a:t>
            </a:r>
            <a:r>
              <a:rPr lang="en-US" sz="3000">
                <a:solidFill>
                  <a:srgbClr val="F5FAF4"/>
                </a:solidFill>
                <a:latin typeface="DM Sans Italics"/>
              </a:rPr>
              <a:t>Merriam-Webster's unabridged dictionary</a:t>
            </a:r>
            <a:r>
              <a:rPr lang="en-US" sz="3000">
                <a:solidFill>
                  <a:srgbClr val="F5FAF4"/>
                </a:solidFill>
                <a:latin typeface="DM Sans"/>
              </a:rPr>
              <a:t>. Retrieved January 28, 2021, from </a:t>
            </a:r>
            <a:r>
              <a:rPr lang="en-US" sz="3000" u="sng">
                <a:solidFill>
                  <a:srgbClr val="F5FAF4"/>
                </a:solidFill>
                <a:latin typeface="DM Sans"/>
                <a:hlinkClick r:id="rId5" tooltip="https://unabridged-merriam-webster-com.libproxy.scu.edu/unabridged/objective"/>
              </a:rPr>
              <a:t>https://unabridged-merriam-webster-com.libproxy.scu.edu/unabridged/objective</a:t>
            </a:r>
            <a:r>
              <a:rPr lang="en-US" sz="3000">
                <a:solidFill>
                  <a:srgbClr val="F5FAF4"/>
                </a:solidFill>
                <a:latin typeface="DM Sans"/>
              </a:rPr>
              <a:t> </a:t>
            </a:r>
          </a:p>
        </p:txBody>
      </p:sp>
      <p:sp>
        <p:nvSpPr>
          <p:cNvPr id="4" name="Footer Placeholder 3">
            <a:extLst>
              <a:ext uri="{FF2B5EF4-FFF2-40B4-BE49-F238E27FC236}">
                <a16:creationId xmlns:a16="http://schemas.microsoft.com/office/drawing/2014/main" id="{83E6CD9D-4586-42B9-97D1-0219305964D0}"/>
              </a:ext>
            </a:extLst>
          </p:cNvPr>
          <p:cNvSpPr>
            <a:spLocks noGrp="1"/>
          </p:cNvSpPr>
          <p:nvPr>
            <p:ph type="ftr" sz="quarter" idx="11"/>
          </p:nvPr>
        </p:nvSpPr>
        <p:spPr/>
        <p:txBody>
          <a:bodyPr/>
          <a:lstStyle/>
          <a:p>
            <a:r>
              <a:rPr lang="en-US"/>
              <a:t>Question Everything © 2024 by Anna Yang is licensed under CC BY-NC-SA 4.0 </a:t>
            </a:r>
          </a:p>
        </p:txBody>
      </p:sp>
      <p:sp>
        <p:nvSpPr>
          <p:cNvPr id="5" name="Footer Placeholder 12">
            <a:extLst>
              <a:ext uri="{FF2B5EF4-FFF2-40B4-BE49-F238E27FC236}">
                <a16:creationId xmlns:a16="http://schemas.microsoft.com/office/drawing/2014/main" id="{3464D8CC-1A04-439E-A8AE-E771BF055B93}"/>
              </a:ext>
            </a:extLst>
          </p:cNvPr>
          <p:cNvSpPr txBox="1">
            <a:spLocks/>
          </p:cNvSpPr>
          <p:nvPr/>
        </p:nvSpPr>
        <p:spPr>
          <a:xfrm>
            <a:off x="5440440" y="9296386"/>
            <a:ext cx="6376056" cy="81524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Question Everything © 2024 by Anna Yang is licensed under CC BY-NC-SA 4.0 </a:t>
            </a:r>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7891678">
            <a:off x="6278481" y="-1376161"/>
            <a:ext cx="4975318" cy="5595961"/>
          </a:xfrm>
          <a:custGeom>
            <a:avLst/>
            <a:gdLst/>
            <a:ahLst/>
            <a:cxnLst/>
            <a:rect l="l" t="t" r="r" b="b"/>
            <a:pathLst>
              <a:path w="4975318" h="5595961">
                <a:moveTo>
                  <a:pt x="0" y="0"/>
                </a:moveTo>
                <a:lnTo>
                  <a:pt x="4975318" y="0"/>
                </a:lnTo>
                <a:lnTo>
                  <a:pt x="4975318" y="5595961"/>
                </a:lnTo>
                <a:lnTo>
                  <a:pt x="0" y="55959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1646753" y="1270057"/>
            <a:ext cx="9684191" cy="1247777"/>
          </a:xfrm>
          <a:prstGeom prst="rect">
            <a:avLst/>
          </a:prstGeom>
        </p:spPr>
        <p:txBody>
          <a:bodyPr lIns="0" tIns="0" rIns="0" bIns="0" rtlCol="0" anchor="t">
            <a:spAutoFit/>
          </a:bodyPr>
          <a:lstStyle/>
          <a:p>
            <a:pPr algn="l">
              <a:lnSpc>
                <a:spcPts val="10499"/>
              </a:lnSpc>
              <a:spcBef>
                <a:spcPct val="0"/>
              </a:spcBef>
            </a:pPr>
            <a:r>
              <a:rPr lang="en-US" sz="6999">
                <a:solidFill>
                  <a:srgbClr val="FFFFFF"/>
                </a:solidFill>
                <a:latin typeface="Fredoka Bold"/>
              </a:rPr>
              <a:t>Today’s Schedule</a:t>
            </a:r>
          </a:p>
        </p:txBody>
      </p:sp>
      <p:sp>
        <p:nvSpPr>
          <p:cNvPr id="4" name="TextBox 4"/>
          <p:cNvSpPr txBox="1"/>
          <p:nvPr/>
        </p:nvSpPr>
        <p:spPr>
          <a:xfrm>
            <a:off x="3395906" y="3259519"/>
            <a:ext cx="6366147" cy="476308"/>
          </a:xfrm>
          <a:prstGeom prst="rect">
            <a:avLst/>
          </a:prstGeom>
        </p:spPr>
        <p:txBody>
          <a:bodyPr lIns="0" tIns="0" rIns="0" bIns="0" rtlCol="0" anchor="t">
            <a:spAutoFit/>
          </a:bodyPr>
          <a:lstStyle/>
          <a:p>
            <a:pPr algn="l">
              <a:lnSpc>
                <a:spcPts val="3894"/>
              </a:lnSpc>
            </a:pPr>
            <a:r>
              <a:rPr lang="en-US" sz="2995">
                <a:solidFill>
                  <a:srgbClr val="FFFFFF"/>
                </a:solidFill>
                <a:latin typeface="DM Sans"/>
              </a:rPr>
              <a:t>Library Must-Knows (5 min)</a:t>
            </a:r>
          </a:p>
        </p:txBody>
      </p:sp>
      <p:grpSp>
        <p:nvGrpSpPr>
          <p:cNvPr id="5" name="Group 5"/>
          <p:cNvGrpSpPr/>
          <p:nvPr/>
        </p:nvGrpSpPr>
        <p:grpSpPr>
          <a:xfrm>
            <a:off x="1646753" y="3131647"/>
            <a:ext cx="695040" cy="695040"/>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7" name="TextBox 7"/>
          <p:cNvSpPr txBox="1"/>
          <p:nvPr/>
        </p:nvSpPr>
        <p:spPr>
          <a:xfrm>
            <a:off x="1748843" y="3119437"/>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1</a:t>
            </a:r>
          </a:p>
        </p:txBody>
      </p:sp>
      <p:sp>
        <p:nvSpPr>
          <p:cNvPr id="8" name="Freeform 8"/>
          <p:cNvSpPr/>
          <p:nvPr/>
        </p:nvSpPr>
        <p:spPr>
          <a:xfrm rot="3187200">
            <a:off x="-1458959" y="8185689"/>
            <a:ext cx="4975318" cy="5595961"/>
          </a:xfrm>
          <a:custGeom>
            <a:avLst/>
            <a:gdLst/>
            <a:ahLst/>
            <a:cxnLst/>
            <a:rect l="l" t="t" r="r" b="b"/>
            <a:pathLst>
              <a:path w="4975318" h="5595961">
                <a:moveTo>
                  <a:pt x="0" y="0"/>
                </a:moveTo>
                <a:lnTo>
                  <a:pt x="4975318" y="0"/>
                </a:lnTo>
                <a:lnTo>
                  <a:pt x="4975318" y="5595961"/>
                </a:lnTo>
                <a:lnTo>
                  <a:pt x="0" y="55959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395906" y="5253197"/>
            <a:ext cx="6705376" cy="476308"/>
          </a:xfrm>
          <a:prstGeom prst="rect">
            <a:avLst/>
          </a:prstGeom>
        </p:spPr>
        <p:txBody>
          <a:bodyPr lIns="0" tIns="0" rIns="0" bIns="0" rtlCol="0" anchor="t">
            <a:spAutoFit/>
          </a:bodyPr>
          <a:lstStyle/>
          <a:p>
            <a:pPr algn="l">
              <a:lnSpc>
                <a:spcPts val="3894"/>
              </a:lnSpc>
            </a:pPr>
            <a:r>
              <a:rPr lang="en-US" sz="2995">
                <a:solidFill>
                  <a:srgbClr val="FFFFFF"/>
                </a:solidFill>
                <a:latin typeface="DM Sans"/>
              </a:rPr>
              <a:t>Activity - Source Evaluation (15 min)</a:t>
            </a:r>
          </a:p>
        </p:txBody>
      </p:sp>
      <p:sp>
        <p:nvSpPr>
          <p:cNvPr id="10" name="TextBox 10"/>
          <p:cNvSpPr txBox="1"/>
          <p:nvPr/>
        </p:nvSpPr>
        <p:spPr>
          <a:xfrm>
            <a:off x="3395906" y="6250036"/>
            <a:ext cx="6366147" cy="476308"/>
          </a:xfrm>
          <a:prstGeom prst="rect">
            <a:avLst/>
          </a:prstGeom>
        </p:spPr>
        <p:txBody>
          <a:bodyPr lIns="0" tIns="0" rIns="0" bIns="0" rtlCol="0" anchor="t">
            <a:spAutoFit/>
          </a:bodyPr>
          <a:lstStyle/>
          <a:p>
            <a:pPr algn="l">
              <a:lnSpc>
                <a:spcPts val="3894"/>
              </a:lnSpc>
            </a:pPr>
            <a:r>
              <a:rPr lang="en-US" sz="2995">
                <a:solidFill>
                  <a:srgbClr val="FFFFFF"/>
                </a:solidFill>
                <a:latin typeface="DM Sans"/>
              </a:rPr>
              <a:t>Discussion (10 min)</a:t>
            </a:r>
          </a:p>
        </p:txBody>
      </p:sp>
      <p:sp>
        <p:nvSpPr>
          <p:cNvPr id="11" name="Freeform 11"/>
          <p:cNvSpPr/>
          <p:nvPr/>
        </p:nvSpPr>
        <p:spPr>
          <a:xfrm>
            <a:off x="10712891" y="-491778"/>
            <a:ext cx="11784734" cy="11656173"/>
          </a:xfrm>
          <a:custGeom>
            <a:avLst/>
            <a:gdLst/>
            <a:ahLst/>
            <a:cxnLst/>
            <a:rect l="l" t="t" r="r" b="b"/>
            <a:pathLst>
              <a:path w="11784734" h="11656173">
                <a:moveTo>
                  <a:pt x="0" y="0"/>
                </a:moveTo>
                <a:lnTo>
                  <a:pt x="11784733" y="0"/>
                </a:lnTo>
                <a:lnTo>
                  <a:pt x="11784733" y="11656173"/>
                </a:lnTo>
                <a:lnTo>
                  <a:pt x="0" y="116561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222590">
            <a:off x="10880080" y="76145"/>
            <a:ext cx="9710896" cy="10134711"/>
          </a:xfrm>
          <a:custGeom>
            <a:avLst/>
            <a:gdLst/>
            <a:ahLst/>
            <a:cxnLst/>
            <a:rect l="l" t="t" r="r" b="b"/>
            <a:pathLst>
              <a:path w="9710896" h="10134711">
                <a:moveTo>
                  <a:pt x="0" y="0"/>
                </a:moveTo>
                <a:lnTo>
                  <a:pt x="9710896" y="0"/>
                </a:lnTo>
                <a:lnTo>
                  <a:pt x="9710896" y="10134710"/>
                </a:lnTo>
                <a:lnTo>
                  <a:pt x="0" y="10134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flipH="1">
            <a:off x="11773675" y="1028700"/>
            <a:ext cx="5485625" cy="8220965"/>
          </a:xfrm>
          <a:custGeom>
            <a:avLst/>
            <a:gdLst/>
            <a:ahLst/>
            <a:cxnLst/>
            <a:rect l="l" t="t" r="r" b="b"/>
            <a:pathLst>
              <a:path w="5485625" h="8220965">
                <a:moveTo>
                  <a:pt x="5485625" y="0"/>
                </a:moveTo>
                <a:lnTo>
                  <a:pt x="0" y="0"/>
                </a:lnTo>
                <a:lnTo>
                  <a:pt x="0" y="8220965"/>
                </a:lnTo>
                <a:lnTo>
                  <a:pt x="5485625" y="8220965"/>
                </a:lnTo>
                <a:lnTo>
                  <a:pt x="5485625"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3395906" y="4256358"/>
            <a:ext cx="7935038" cy="476308"/>
          </a:xfrm>
          <a:prstGeom prst="rect">
            <a:avLst/>
          </a:prstGeom>
        </p:spPr>
        <p:txBody>
          <a:bodyPr lIns="0" tIns="0" rIns="0" bIns="0" rtlCol="0" anchor="t">
            <a:spAutoFit/>
          </a:bodyPr>
          <a:lstStyle/>
          <a:p>
            <a:pPr algn="l">
              <a:lnSpc>
                <a:spcPts val="3894"/>
              </a:lnSpc>
            </a:pPr>
            <a:r>
              <a:rPr lang="en-US" sz="2995">
                <a:solidFill>
                  <a:srgbClr val="FFFFFF"/>
                </a:solidFill>
                <a:latin typeface="DM Sans"/>
              </a:rPr>
              <a:t>What is authority and objectivity? (15 min)</a:t>
            </a:r>
          </a:p>
        </p:txBody>
      </p:sp>
      <p:grpSp>
        <p:nvGrpSpPr>
          <p:cNvPr id="15" name="Group 15"/>
          <p:cNvGrpSpPr/>
          <p:nvPr/>
        </p:nvGrpSpPr>
        <p:grpSpPr>
          <a:xfrm>
            <a:off x="1646753" y="4114438"/>
            <a:ext cx="695040" cy="69504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17" name="TextBox 17"/>
          <p:cNvSpPr txBox="1"/>
          <p:nvPr/>
        </p:nvSpPr>
        <p:spPr>
          <a:xfrm>
            <a:off x="1748843" y="4102228"/>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2</a:t>
            </a:r>
          </a:p>
        </p:txBody>
      </p:sp>
      <p:grpSp>
        <p:nvGrpSpPr>
          <p:cNvPr id="18" name="Group 18"/>
          <p:cNvGrpSpPr/>
          <p:nvPr/>
        </p:nvGrpSpPr>
        <p:grpSpPr>
          <a:xfrm>
            <a:off x="1646753" y="5139374"/>
            <a:ext cx="695040" cy="695040"/>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20" name="TextBox 20"/>
          <p:cNvSpPr txBox="1"/>
          <p:nvPr/>
        </p:nvSpPr>
        <p:spPr>
          <a:xfrm>
            <a:off x="1748843" y="5127164"/>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3</a:t>
            </a:r>
          </a:p>
        </p:txBody>
      </p:sp>
      <p:grpSp>
        <p:nvGrpSpPr>
          <p:cNvPr id="21" name="Group 21"/>
          <p:cNvGrpSpPr/>
          <p:nvPr/>
        </p:nvGrpSpPr>
        <p:grpSpPr>
          <a:xfrm>
            <a:off x="1646753" y="6143333"/>
            <a:ext cx="695040" cy="695040"/>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23" name="TextBox 23"/>
          <p:cNvSpPr txBox="1"/>
          <p:nvPr/>
        </p:nvSpPr>
        <p:spPr>
          <a:xfrm>
            <a:off x="1748843" y="6131123"/>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4</a:t>
            </a:r>
          </a:p>
        </p:txBody>
      </p:sp>
      <p:sp>
        <p:nvSpPr>
          <p:cNvPr id="24" name="Freeform 24"/>
          <p:cNvSpPr/>
          <p:nvPr/>
        </p:nvSpPr>
        <p:spPr>
          <a:xfrm rot="2539188">
            <a:off x="-5616620" y="7723276"/>
            <a:ext cx="9395843" cy="5227506"/>
          </a:xfrm>
          <a:custGeom>
            <a:avLst/>
            <a:gdLst/>
            <a:ahLst/>
            <a:cxnLst/>
            <a:rect l="l" t="t" r="r" b="b"/>
            <a:pathLst>
              <a:path w="9395843" h="5227506">
                <a:moveTo>
                  <a:pt x="0" y="0"/>
                </a:moveTo>
                <a:lnTo>
                  <a:pt x="9395843" y="0"/>
                </a:lnTo>
                <a:lnTo>
                  <a:pt x="9395843" y="5227506"/>
                </a:lnTo>
                <a:lnTo>
                  <a:pt x="0" y="52275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Footer Placeholder 12">
            <a:extLst>
              <a:ext uri="{FF2B5EF4-FFF2-40B4-BE49-F238E27FC236}">
                <a16:creationId xmlns:a16="http://schemas.microsoft.com/office/drawing/2014/main" id="{6D985326-4ACB-481F-A962-1DF234F8DBD4}"/>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3007146">
            <a:off x="-1646610" y="1822999"/>
            <a:ext cx="11640241" cy="8931239"/>
          </a:xfrm>
          <a:custGeom>
            <a:avLst/>
            <a:gdLst/>
            <a:ahLst/>
            <a:cxnLst/>
            <a:rect l="l" t="t" r="r" b="b"/>
            <a:pathLst>
              <a:path w="11640241" h="8931239">
                <a:moveTo>
                  <a:pt x="0" y="0"/>
                </a:moveTo>
                <a:lnTo>
                  <a:pt x="11640241" y="0"/>
                </a:lnTo>
                <a:lnTo>
                  <a:pt x="11640241" y="8931239"/>
                </a:lnTo>
                <a:lnTo>
                  <a:pt x="0" y="89312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5076147">
            <a:off x="15890915" y="-1083712"/>
            <a:ext cx="3658431" cy="4114800"/>
          </a:xfrm>
          <a:custGeom>
            <a:avLst/>
            <a:gdLst/>
            <a:ahLst/>
            <a:cxnLst/>
            <a:rect l="l" t="t" r="r" b="b"/>
            <a:pathLst>
              <a:path w="3658431" h="4114800">
                <a:moveTo>
                  <a:pt x="0" y="0"/>
                </a:moveTo>
                <a:lnTo>
                  <a:pt x="3658431" y="0"/>
                </a:lnTo>
                <a:lnTo>
                  <a:pt x="365843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8865556" y="3607129"/>
            <a:ext cx="8393744" cy="4092575"/>
          </a:xfrm>
          <a:prstGeom prst="rect">
            <a:avLst/>
          </a:prstGeom>
        </p:spPr>
        <p:txBody>
          <a:bodyPr lIns="0" tIns="0" rIns="0" bIns="0" rtlCol="0" anchor="t">
            <a:spAutoFit/>
          </a:bodyPr>
          <a:lstStyle/>
          <a:p>
            <a:pPr algn="l">
              <a:lnSpc>
                <a:spcPts val="3250"/>
              </a:lnSpc>
            </a:pPr>
            <a:r>
              <a:rPr lang="en-US" sz="2500">
                <a:solidFill>
                  <a:srgbClr val="FFFFFF"/>
                </a:solidFill>
                <a:latin typeface="DM Sans"/>
              </a:rPr>
              <a:t>By the end of this session, you should be able to…</a:t>
            </a:r>
          </a:p>
          <a:p>
            <a:pPr algn="l">
              <a:lnSpc>
                <a:spcPts val="3250"/>
              </a:lnSpc>
            </a:pPr>
            <a:endParaRPr lang="en-US" sz="2500">
              <a:solidFill>
                <a:srgbClr val="FFFFFF"/>
              </a:solidFill>
              <a:latin typeface="DM Sans"/>
            </a:endParaRPr>
          </a:p>
          <a:p>
            <a:pPr marL="539754" lvl="1" indent="-269877" algn="l">
              <a:lnSpc>
                <a:spcPts val="3250"/>
              </a:lnSpc>
              <a:buFont typeface="Arial"/>
              <a:buChar char="•"/>
            </a:pPr>
            <a:r>
              <a:rPr lang="en-US" sz="2500">
                <a:solidFill>
                  <a:srgbClr val="FFFFFF"/>
                </a:solidFill>
                <a:latin typeface="DM Sans"/>
              </a:rPr>
              <a:t>Define different types of authority such as subject expertise (e.g. scholarship), societal position (public office or title), or special experience (e.g. firsthand knowledge)</a:t>
            </a:r>
          </a:p>
          <a:p>
            <a:pPr marL="539754" lvl="1" indent="-269877" algn="l">
              <a:lnSpc>
                <a:spcPts val="3250"/>
              </a:lnSpc>
              <a:buFont typeface="Arial"/>
              <a:buChar char="•"/>
            </a:pPr>
            <a:r>
              <a:rPr lang="en-US" sz="2500">
                <a:solidFill>
                  <a:srgbClr val="FFFFFF"/>
                </a:solidFill>
                <a:latin typeface="DM Sans"/>
              </a:rPr>
              <a:t>Develop awareness of the importance of assessing content with a skeptical stance and with a self-awareness of your own biases and worldview</a:t>
            </a:r>
          </a:p>
          <a:p>
            <a:pPr algn="l">
              <a:lnSpc>
                <a:spcPts val="3250"/>
              </a:lnSpc>
            </a:pPr>
            <a:endParaRPr lang="en-US" sz="2500">
              <a:solidFill>
                <a:srgbClr val="FFFFFF"/>
              </a:solidFill>
              <a:latin typeface="DM Sans"/>
            </a:endParaRPr>
          </a:p>
        </p:txBody>
      </p:sp>
      <p:sp>
        <p:nvSpPr>
          <p:cNvPr id="5" name="TextBox 5"/>
          <p:cNvSpPr txBox="1"/>
          <p:nvPr/>
        </p:nvSpPr>
        <p:spPr>
          <a:xfrm>
            <a:off x="8865556" y="2004074"/>
            <a:ext cx="8393744" cy="984249"/>
          </a:xfrm>
          <a:prstGeom prst="rect">
            <a:avLst/>
          </a:prstGeom>
        </p:spPr>
        <p:txBody>
          <a:bodyPr lIns="0" tIns="0" rIns="0" bIns="0" rtlCol="0" anchor="t">
            <a:spAutoFit/>
          </a:bodyPr>
          <a:lstStyle/>
          <a:p>
            <a:pPr algn="l">
              <a:lnSpc>
                <a:spcPts val="7699"/>
              </a:lnSpc>
            </a:pPr>
            <a:r>
              <a:rPr lang="en-US" sz="6999">
                <a:solidFill>
                  <a:srgbClr val="FFFFFF"/>
                </a:solidFill>
                <a:latin typeface="Fredoka Bold"/>
              </a:rPr>
              <a:t>Learning Outcomes</a:t>
            </a:r>
          </a:p>
        </p:txBody>
      </p:sp>
      <p:sp>
        <p:nvSpPr>
          <p:cNvPr id="6" name="Freeform 6"/>
          <p:cNvSpPr/>
          <p:nvPr/>
        </p:nvSpPr>
        <p:spPr>
          <a:xfrm rot="9540716">
            <a:off x="-1217792" y="1480633"/>
            <a:ext cx="8802011" cy="11499064"/>
          </a:xfrm>
          <a:custGeom>
            <a:avLst/>
            <a:gdLst/>
            <a:ahLst/>
            <a:cxnLst/>
            <a:rect l="l" t="t" r="r" b="b"/>
            <a:pathLst>
              <a:path w="8802011" h="11499064">
                <a:moveTo>
                  <a:pt x="0" y="0"/>
                </a:moveTo>
                <a:lnTo>
                  <a:pt x="8802011" y="0"/>
                </a:lnTo>
                <a:lnTo>
                  <a:pt x="8802011" y="11499064"/>
                </a:lnTo>
                <a:lnTo>
                  <a:pt x="0" y="114990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267030" y="2139470"/>
            <a:ext cx="7393028" cy="8298296"/>
          </a:xfrm>
          <a:custGeom>
            <a:avLst/>
            <a:gdLst/>
            <a:ahLst/>
            <a:cxnLst/>
            <a:rect l="l" t="t" r="r" b="b"/>
            <a:pathLst>
              <a:path w="7393028" h="8298296">
                <a:moveTo>
                  <a:pt x="7393028" y="0"/>
                </a:moveTo>
                <a:lnTo>
                  <a:pt x="0" y="0"/>
                </a:lnTo>
                <a:lnTo>
                  <a:pt x="0" y="8298297"/>
                </a:lnTo>
                <a:lnTo>
                  <a:pt x="7393028" y="8298297"/>
                </a:lnTo>
                <a:lnTo>
                  <a:pt x="7393028"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2888104">
            <a:off x="13910965" y="1193943"/>
            <a:ext cx="6497984" cy="1110564"/>
          </a:xfrm>
          <a:custGeom>
            <a:avLst/>
            <a:gdLst/>
            <a:ahLst/>
            <a:cxnLst/>
            <a:rect l="l" t="t" r="r" b="b"/>
            <a:pathLst>
              <a:path w="6497984" h="1110564">
                <a:moveTo>
                  <a:pt x="0" y="0"/>
                </a:moveTo>
                <a:lnTo>
                  <a:pt x="6497984" y="0"/>
                </a:lnTo>
                <a:lnTo>
                  <a:pt x="6497984" y="1110565"/>
                </a:lnTo>
                <a:lnTo>
                  <a:pt x="0" y="11105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ooter Placeholder 12">
            <a:extLst>
              <a:ext uri="{FF2B5EF4-FFF2-40B4-BE49-F238E27FC236}">
                <a16:creationId xmlns:a16="http://schemas.microsoft.com/office/drawing/2014/main" id="{2ED14C51-787E-45CB-89BC-49A45CEA8517}"/>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3793724">
            <a:off x="9004576" y="812328"/>
            <a:ext cx="11289784" cy="8662343"/>
          </a:xfrm>
          <a:custGeom>
            <a:avLst/>
            <a:gdLst/>
            <a:ahLst/>
            <a:cxnLst/>
            <a:rect l="l" t="t" r="r" b="b"/>
            <a:pathLst>
              <a:path w="11289784" h="8662343">
                <a:moveTo>
                  <a:pt x="0" y="0"/>
                </a:moveTo>
                <a:lnTo>
                  <a:pt x="11289784" y="0"/>
                </a:lnTo>
                <a:lnTo>
                  <a:pt x="11289784" y="8662344"/>
                </a:lnTo>
                <a:lnTo>
                  <a:pt x="0" y="86623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902859" flipV="1">
            <a:off x="11049479" y="757357"/>
            <a:ext cx="8218963" cy="10737362"/>
          </a:xfrm>
          <a:custGeom>
            <a:avLst/>
            <a:gdLst/>
            <a:ahLst/>
            <a:cxnLst/>
            <a:rect l="l" t="t" r="r" b="b"/>
            <a:pathLst>
              <a:path w="8218963" h="10737362">
                <a:moveTo>
                  <a:pt x="0" y="10737362"/>
                </a:moveTo>
                <a:lnTo>
                  <a:pt x="8218962" y="10737362"/>
                </a:lnTo>
                <a:lnTo>
                  <a:pt x="8218962" y="0"/>
                </a:lnTo>
                <a:lnTo>
                  <a:pt x="0" y="0"/>
                </a:lnTo>
                <a:lnTo>
                  <a:pt x="0" y="107373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9693476">
            <a:off x="-1106836" y="-2278896"/>
            <a:ext cx="3658431" cy="4114800"/>
          </a:xfrm>
          <a:custGeom>
            <a:avLst/>
            <a:gdLst/>
            <a:ahLst/>
            <a:cxnLst/>
            <a:rect l="l" t="t" r="r" b="b"/>
            <a:pathLst>
              <a:path w="3658431" h="4114800">
                <a:moveTo>
                  <a:pt x="0" y="0"/>
                </a:moveTo>
                <a:lnTo>
                  <a:pt x="3658431" y="0"/>
                </a:lnTo>
                <a:lnTo>
                  <a:pt x="365843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7308603">
            <a:off x="-2728298" y="231930"/>
            <a:ext cx="6497984" cy="1110564"/>
          </a:xfrm>
          <a:custGeom>
            <a:avLst/>
            <a:gdLst/>
            <a:ahLst/>
            <a:cxnLst/>
            <a:rect l="l" t="t" r="r" b="b"/>
            <a:pathLst>
              <a:path w="6497984" h="1110564">
                <a:moveTo>
                  <a:pt x="0" y="0"/>
                </a:moveTo>
                <a:lnTo>
                  <a:pt x="6497984" y="0"/>
                </a:lnTo>
                <a:lnTo>
                  <a:pt x="6497984" y="1110564"/>
                </a:lnTo>
                <a:lnTo>
                  <a:pt x="0" y="11105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10081978" y="3344013"/>
            <a:ext cx="7705804" cy="4332399"/>
          </a:xfrm>
          <a:custGeom>
            <a:avLst/>
            <a:gdLst/>
            <a:ahLst/>
            <a:cxnLst/>
            <a:rect l="l" t="t" r="r" b="b"/>
            <a:pathLst>
              <a:path w="7705804" h="4332399">
                <a:moveTo>
                  <a:pt x="0" y="0"/>
                </a:moveTo>
                <a:lnTo>
                  <a:pt x="7705805" y="0"/>
                </a:lnTo>
                <a:lnTo>
                  <a:pt x="7705805" y="4332399"/>
                </a:lnTo>
                <a:lnTo>
                  <a:pt x="0" y="4332399"/>
                </a:lnTo>
                <a:lnTo>
                  <a:pt x="0" y="0"/>
                </a:lnTo>
                <a:close/>
              </a:path>
            </a:pathLst>
          </a:custGeom>
          <a:blipFill>
            <a:blip r:embed="rId11"/>
            <a:stretch>
              <a:fillRect/>
            </a:stretch>
          </a:blipFill>
        </p:spPr>
      </p:sp>
      <p:sp>
        <p:nvSpPr>
          <p:cNvPr id="7" name="TextBox 7"/>
          <p:cNvSpPr txBox="1"/>
          <p:nvPr/>
        </p:nvSpPr>
        <p:spPr>
          <a:xfrm>
            <a:off x="743284" y="4024312"/>
            <a:ext cx="9053278" cy="2924175"/>
          </a:xfrm>
          <a:prstGeom prst="rect">
            <a:avLst/>
          </a:prstGeom>
        </p:spPr>
        <p:txBody>
          <a:bodyPr lIns="0" tIns="0" rIns="0" bIns="0" rtlCol="0" anchor="t">
            <a:spAutoFit/>
          </a:bodyPr>
          <a:lstStyle/>
          <a:p>
            <a:pPr marL="971544" lvl="1" indent="-485772" algn="l">
              <a:lnSpc>
                <a:spcPts val="5849"/>
              </a:lnSpc>
              <a:buFont typeface="Arial"/>
              <a:buChar char="•"/>
            </a:pPr>
            <a:r>
              <a:rPr lang="en-US" sz="4499">
                <a:solidFill>
                  <a:srgbClr val="FFFFFF"/>
                </a:solidFill>
                <a:latin typeface="DM Sans"/>
              </a:rPr>
              <a:t>Ask a Librarian Chat Service</a:t>
            </a:r>
          </a:p>
          <a:p>
            <a:pPr marL="971544" lvl="1" indent="-485772" algn="l">
              <a:lnSpc>
                <a:spcPts val="5849"/>
              </a:lnSpc>
              <a:buFont typeface="Arial"/>
              <a:buChar char="•"/>
            </a:pPr>
            <a:r>
              <a:rPr lang="en-US" sz="4499">
                <a:solidFill>
                  <a:srgbClr val="FFFFFF"/>
                </a:solidFill>
                <a:latin typeface="DM Sans"/>
              </a:rPr>
              <a:t>Database by Subject</a:t>
            </a:r>
          </a:p>
          <a:p>
            <a:pPr marL="971544" lvl="1" indent="-485772" algn="l">
              <a:lnSpc>
                <a:spcPts val="5849"/>
              </a:lnSpc>
              <a:buFont typeface="Arial"/>
              <a:buChar char="•"/>
            </a:pPr>
            <a:r>
              <a:rPr lang="en-US" sz="4499">
                <a:solidFill>
                  <a:srgbClr val="FFFFFF"/>
                </a:solidFill>
                <a:latin typeface="DM Sans"/>
              </a:rPr>
              <a:t>Use Interlibrary Loan</a:t>
            </a:r>
          </a:p>
          <a:p>
            <a:pPr marL="971544" lvl="1" indent="-485772" algn="l">
              <a:lnSpc>
                <a:spcPts val="5849"/>
              </a:lnSpc>
              <a:buFont typeface="Arial"/>
              <a:buChar char="•"/>
            </a:pPr>
            <a:r>
              <a:rPr lang="en-US" sz="4499">
                <a:solidFill>
                  <a:srgbClr val="FFFFFF"/>
                </a:solidFill>
                <a:latin typeface="DM Sans"/>
              </a:rPr>
              <a:t>Check out our events</a:t>
            </a:r>
          </a:p>
        </p:txBody>
      </p:sp>
      <p:sp>
        <p:nvSpPr>
          <p:cNvPr id="8" name="TextBox 8"/>
          <p:cNvSpPr txBox="1"/>
          <p:nvPr/>
        </p:nvSpPr>
        <p:spPr>
          <a:xfrm>
            <a:off x="1028700" y="1353706"/>
            <a:ext cx="9053278" cy="984249"/>
          </a:xfrm>
          <a:prstGeom prst="rect">
            <a:avLst/>
          </a:prstGeom>
        </p:spPr>
        <p:txBody>
          <a:bodyPr lIns="0" tIns="0" rIns="0" bIns="0" rtlCol="0" anchor="t">
            <a:spAutoFit/>
          </a:bodyPr>
          <a:lstStyle/>
          <a:p>
            <a:pPr algn="l">
              <a:lnSpc>
                <a:spcPts val="7699"/>
              </a:lnSpc>
            </a:pPr>
            <a:r>
              <a:rPr lang="en-US" sz="6999">
                <a:solidFill>
                  <a:srgbClr val="FFFFFF"/>
                </a:solidFill>
                <a:latin typeface="Fredoka Bold"/>
              </a:rPr>
              <a:t>Library Must-Knows</a:t>
            </a:r>
          </a:p>
        </p:txBody>
      </p:sp>
      <p:sp>
        <p:nvSpPr>
          <p:cNvPr id="9" name="TextBox 9"/>
          <p:cNvSpPr txBox="1"/>
          <p:nvPr/>
        </p:nvSpPr>
        <p:spPr>
          <a:xfrm>
            <a:off x="4623346" y="8619387"/>
            <a:ext cx="9041309" cy="1050984"/>
          </a:xfrm>
          <a:prstGeom prst="rect">
            <a:avLst/>
          </a:prstGeom>
        </p:spPr>
        <p:txBody>
          <a:bodyPr lIns="0" tIns="0" rIns="0" bIns="0" rtlCol="0" anchor="t">
            <a:spAutoFit/>
          </a:bodyPr>
          <a:lstStyle/>
          <a:p>
            <a:pPr algn="ctr">
              <a:lnSpc>
                <a:spcPts val="8443"/>
              </a:lnSpc>
              <a:spcBef>
                <a:spcPct val="0"/>
              </a:spcBef>
            </a:pPr>
            <a:r>
              <a:rPr lang="en-US" sz="6495">
                <a:solidFill>
                  <a:srgbClr val="FFFFFF"/>
                </a:solidFill>
                <a:latin typeface="HK Grotesk"/>
              </a:rPr>
              <a:t>EMAIL ME: [contact info]</a:t>
            </a:r>
          </a:p>
        </p:txBody>
      </p:sp>
      <p:sp>
        <p:nvSpPr>
          <p:cNvPr id="11" name="Footer Placeholder 12">
            <a:extLst>
              <a:ext uri="{FF2B5EF4-FFF2-40B4-BE49-F238E27FC236}">
                <a16:creationId xmlns:a16="http://schemas.microsoft.com/office/drawing/2014/main" id="{DD595B5C-FF79-47CC-BEE6-A5F6293D2885}"/>
              </a:ext>
            </a:extLst>
          </p:cNvPr>
          <p:cNvSpPr txBox="1">
            <a:spLocks/>
          </p:cNvSpPr>
          <p:nvPr/>
        </p:nvSpPr>
        <p:spPr>
          <a:xfrm>
            <a:off x="5440440" y="9296386"/>
            <a:ext cx="6376056" cy="81524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Question Everything © 2024 by Anna Yang is licensed under CC BY-NC-SA 4.0 </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10304754">
            <a:off x="-4060514" y="6021728"/>
            <a:ext cx="7588038" cy="7546649"/>
          </a:xfrm>
          <a:custGeom>
            <a:avLst/>
            <a:gdLst/>
            <a:ahLst/>
            <a:cxnLst/>
            <a:rect l="l" t="t" r="r" b="b"/>
            <a:pathLst>
              <a:path w="7588038" h="7546649">
                <a:moveTo>
                  <a:pt x="0" y="0"/>
                </a:moveTo>
                <a:lnTo>
                  <a:pt x="7588038" y="0"/>
                </a:lnTo>
                <a:lnTo>
                  <a:pt x="7588038" y="7546649"/>
                </a:lnTo>
                <a:lnTo>
                  <a:pt x="0" y="7546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69644">
            <a:off x="-5030227" y="3601424"/>
            <a:ext cx="8475258" cy="8308280"/>
          </a:xfrm>
          <a:custGeom>
            <a:avLst/>
            <a:gdLst/>
            <a:ahLst/>
            <a:cxnLst/>
            <a:rect l="l" t="t" r="r" b="b"/>
            <a:pathLst>
              <a:path w="8475258" h="8308280">
                <a:moveTo>
                  <a:pt x="0" y="0"/>
                </a:moveTo>
                <a:lnTo>
                  <a:pt x="8475258" y="0"/>
                </a:lnTo>
                <a:lnTo>
                  <a:pt x="8475258" y="8308280"/>
                </a:lnTo>
                <a:lnTo>
                  <a:pt x="0" y="8308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61213" y="5656549"/>
            <a:ext cx="4842095" cy="4029384"/>
            <a:chOff x="0" y="0"/>
            <a:chExt cx="1275284" cy="1061237"/>
          </a:xfrm>
        </p:grpSpPr>
        <p:sp>
          <p:nvSpPr>
            <p:cNvPr id="5" name="Freeform 5"/>
            <p:cNvSpPr/>
            <p:nvPr/>
          </p:nvSpPr>
          <p:spPr>
            <a:xfrm>
              <a:off x="0" y="0"/>
              <a:ext cx="1275284" cy="1061237"/>
            </a:xfrm>
            <a:custGeom>
              <a:avLst/>
              <a:gdLst/>
              <a:ahLst/>
              <a:cxnLst/>
              <a:rect l="l" t="t" r="r" b="b"/>
              <a:pathLst>
                <a:path w="1275284" h="1061237">
                  <a:moveTo>
                    <a:pt x="81543" y="0"/>
                  </a:moveTo>
                  <a:lnTo>
                    <a:pt x="1193742" y="0"/>
                  </a:lnTo>
                  <a:cubicBezTo>
                    <a:pt x="1215368" y="0"/>
                    <a:pt x="1236109" y="8591"/>
                    <a:pt x="1251401" y="23883"/>
                  </a:cubicBezTo>
                  <a:cubicBezTo>
                    <a:pt x="1266693" y="39176"/>
                    <a:pt x="1275284" y="59916"/>
                    <a:pt x="1275284" y="81543"/>
                  </a:cubicBezTo>
                  <a:lnTo>
                    <a:pt x="1275284" y="979694"/>
                  </a:lnTo>
                  <a:cubicBezTo>
                    <a:pt x="1275284" y="1024729"/>
                    <a:pt x="1238776" y="1061237"/>
                    <a:pt x="1193742" y="1061237"/>
                  </a:cubicBezTo>
                  <a:lnTo>
                    <a:pt x="81543" y="1061237"/>
                  </a:lnTo>
                  <a:cubicBezTo>
                    <a:pt x="59916" y="1061237"/>
                    <a:pt x="39176" y="1052646"/>
                    <a:pt x="23883" y="1037354"/>
                  </a:cubicBezTo>
                  <a:cubicBezTo>
                    <a:pt x="8591" y="1022061"/>
                    <a:pt x="0" y="1001321"/>
                    <a:pt x="0" y="979694"/>
                  </a:cubicBezTo>
                  <a:lnTo>
                    <a:pt x="0" y="81543"/>
                  </a:lnTo>
                  <a:cubicBezTo>
                    <a:pt x="0" y="59916"/>
                    <a:pt x="8591" y="39176"/>
                    <a:pt x="23883" y="23883"/>
                  </a:cubicBezTo>
                  <a:cubicBezTo>
                    <a:pt x="39176" y="8591"/>
                    <a:pt x="59916" y="0"/>
                    <a:pt x="81543" y="0"/>
                  </a:cubicBezTo>
                  <a:close/>
                </a:path>
              </a:pathLst>
            </a:custGeom>
            <a:solidFill>
              <a:srgbClr val="C63434"/>
            </a:solidFill>
          </p:spPr>
        </p:sp>
        <p:sp>
          <p:nvSpPr>
            <p:cNvPr id="6" name="TextBox 6"/>
            <p:cNvSpPr txBox="1"/>
            <p:nvPr/>
          </p:nvSpPr>
          <p:spPr>
            <a:xfrm>
              <a:off x="0" y="-19050"/>
              <a:ext cx="1275284" cy="1080287"/>
            </a:xfrm>
            <a:prstGeom prst="rect">
              <a:avLst/>
            </a:prstGeom>
          </p:spPr>
          <p:txBody>
            <a:bodyPr lIns="50800" tIns="50800" rIns="50800" bIns="50800" rtlCol="0" anchor="ctr"/>
            <a:lstStyle/>
            <a:p>
              <a:pPr algn="ctr">
                <a:lnSpc>
                  <a:spcPts val="3380"/>
                </a:lnSpc>
              </a:pPr>
              <a:endParaRPr/>
            </a:p>
          </p:txBody>
        </p:sp>
      </p:grpSp>
      <p:grpSp>
        <p:nvGrpSpPr>
          <p:cNvPr id="7" name="Group 7"/>
          <p:cNvGrpSpPr/>
          <p:nvPr/>
        </p:nvGrpSpPr>
        <p:grpSpPr>
          <a:xfrm>
            <a:off x="2934587" y="4968461"/>
            <a:ext cx="1095346" cy="109534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01B"/>
            </a:solidFill>
          </p:spPr>
        </p:sp>
      </p:grpSp>
      <p:sp>
        <p:nvSpPr>
          <p:cNvPr id="9" name="Freeform 9"/>
          <p:cNvSpPr/>
          <p:nvPr/>
        </p:nvSpPr>
        <p:spPr>
          <a:xfrm rot="-3522860">
            <a:off x="11532162" y="-2090126"/>
            <a:ext cx="9440264" cy="9723118"/>
          </a:xfrm>
          <a:custGeom>
            <a:avLst/>
            <a:gdLst/>
            <a:ahLst/>
            <a:cxnLst/>
            <a:rect l="l" t="t" r="r" b="b"/>
            <a:pathLst>
              <a:path w="9440264" h="9723118">
                <a:moveTo>
                  <a:pt x="0" y="0"/>
                </a:moveTo>
                <a:lnTo>
                  <a:pt x="9440264" y="0"/>
                </a:lnTo>
                <a:lnTo>
                  <a:pt x="9440264" y="9723119"/>
                </a:lnTo>
                <a:lnTo>
                  <a:pt x="0" y="97231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218602">
            <a:off x="11330002" y="-596230"/>
            <a:ext cx="8514905" cy="8819581"/>
          </a:xfrm>
          <a:custGeom>
            <a:avLst/>
            <a:gdLst/>
            <a:ahLst/>
            <a:cxnLst/>
            <a:rect l="l" t="t" r="r" b="b"/>
            <a:pathLst>
              <a:path w="8514905" h="8819581">
                <a:moveTo>
                  <a:pt x="0" y="0"/>
                </a:moveTo>
                <a:lnTo>
                  <a:pt x="8514905" y="0"/>
                </a:lnTo>
                <a:lnTo>
                  <a:pt x="8514905" y="8819582"/>
                </a:lnTo>
                <a:lnTo>
                  <a:pt x="0" y="88195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1" name="Group 11"/>
          <p:cNvGrpSpPr/>
          <p:nvPr/>
        </p:nvGrpSpPr>
        <p:grpSpPr>
          <a:xfrm>
            <a:off x="6550223" y="5656549"/>
            <a:ext cx="4842095" cy="4029384"/>
            <a:chOff x="0" y="0"/>
            <a:chExt cx="1275284" cy="1061237"/>
          </a:xfrm>
        </p:grpSpPr>
        <p:sp>
          <p:nvSpPr>
            <p:cNvPr id="12" name="Freeform 12"/>
            <p:cNvSpPr/>
            <p:nvPr/>
          </p:nvSpPr>
          <p:spPr>
            <a:xfrm>
              <a:off x="0" y="0"/>
              <a:ext cx="1275284" cy="1061237"/>
            </a:xfrm>
            <a:custGeom>
              <a:avLst/>
              <a:gdLst/>
              <a:ahLst/>
              <a:cxnLst/>
              <a:rect l="l" t="t" r="r" b="b"/>
              <a:pathLst>
                <a:path w="1275284" h="1061237">
                  <a:moveTo>
                    <a:pt x="81543" y="0"/>
                  </a:moveTo>
                  <a:lnTo>
                    <a:pt x="1193742" y="0"/>
                  </a:lnTo>
                  <a:cubicBezTo>
                    <a:pt x="1215368" y="0"/>
                    <a:pt x="1236109" y="8591"/>
                    <a:pt x="1251401" y="23883"/>
                  </a:cubicBezTo>
                  <a:cubicBezTo>
                    <a:pt x="1266693" y="39176"/>
                    <a:pt x="1275284" y="59916"/>
                    <a:pt x="1275284" y="81543"/>
                  </a:cubicBezTo>
                  <a:lnTo>
                    <a:pt x="1275284" y="979694"/>
                  </a:lnTo>
                  <a:cubicBezTo>
                    <a:pt x="1275284" y="1024729"/>
                    <a:pt x="1238776" y="1061237"/>
                    <a:pt x="1193742" y="1061237"/>
                  </a:cubicBezTo>
                  <a:lnTo>
                    <a:pt x="81543" y="1061237"/>
                  </a:lnTo>
                  <a:cubicBezTo>
                    <a:pt x="59916" y="1061237"/>
                    <a:pt x="39176" y="1052646"/>
                    <a:pt x="23883" y="1037354"/>
                  </a:cubicBezTo>
                  <a:cubicBezTo>
                    <a:pt x="8591" y="1022061"/>
                    <a:pt x="0" y="1001321"/>
                    <a:pt x="0" y="979694"/>
                  </a:cubicBezTo>
                  <a:lnTo>
                    <a:pt x="0" y="81543"/>
                  </a:lnTo>
                  <a:cubicBezTo>
                    <a:pt x="0" y="59916"/>
                    <a:pt x="8591" y="39176"/>
                    <a:pt x="23883" y="23883"/>
                  </a:cubicBezTo>
                  <a:cubicBezTo>
                    <a:pt x="39176" y="8591"/>
                    <a:pt x="59916" y="0"/>
                    <a:pt x="81543" y="0"/>
                  </a:cubicBezTo>
                  <a:close/>
                </a:path>
              </a:pathLst>
            </a:custGeom>
            <a:solidFill>
              <a:srgbClr val="C63434"/>
            </a:solidFill>
          </p:spPr>
        </p:sp>
        <p:sp>
          <p:nvSpPr>
            <p:cNvPr id="13" name="TextBox 13"/>
            <p:cNvSpPr txBox="1"/>
            <p:nvPr/>
          </p:nvSpPr>
          <p:spPr>
            <a:xfrm>
              <a:off x="0" y="-19050"/>
              <a:ext cx="1275284" cy="1080287"/>
            </a:xfrm>
            <a:prstGeom prst="rect">
              <a:avLst/>
            </a:prstGeom>
          </p:spPr>
          <p:txBody>
            <a:bodyPr lIns="50800" tIns="50800" rIns="50800" bIns="50800" rtlCol="0" anchor="ctr"/>
            <a:lstStyle/>
            <a:p>
              <a:pPr algn="ctr">
                <a:lnSpc>
                  <a:spcPts val="3380"/>
                </a:lnSpc>
              </a:pPr>
              <a:endParaRPr/>
            </a:p>
          </p:txBody>
        </p:sp>
      </p:grpSp>
      <p:grpSp>
        <p:nvGrpSpPr>
          <p:cNvPr id="14" name="Group 14"/>
          <p:cNvGrpSpPr/>
          <p:nvPr/>
        </p:nvGrpSpPr>
        <p:grpSpPr>
          <a:xfrm>
            <a:off x="12040019" y="5656549"/>
            <a:ext cx="4842095" cy="4029384"/>
            <a:chOff x="0" y="0"/>
            <a:chExt cx="1275284" cy="1061237"/>
          </a:xfrm>
        </p:grpSpPr>
        <p:sp>
          <p:nvSpPr>
            <p:cNvPr id="15" name="Freeform 15"/>
            <p:cNvSpPr/>
            <p:nvPr/>
          </p:nvSpPr>
          <p:spPr>
            <a:xfrm>
              <a:off x="0" y="0"/>
              <a:ext cx="1275284" cy="1061237"/>
            </a:xfrm>
            <a:custGeom>
              <a:avLst/>
              <a:gdLst/>
              <a:ahLst/>
              <a:cxnLst/>
              <a:rect l="l" t="t" r="r" b="b"/>
              <a:pathLst>
                <a:path w="1275284" h="1061237">
                  <a:moveTo>
                    <a:pt x="81543" y="0"/>
                  </a:moveTo>
                  <a:lnTo>
                    <a:pt x="1193742" y="0"/>
                  </a:lnTo>
                  <a:cubicBezTo>
                    <a:pt x="1215368" y="0"/>
                    <a:pt x="1236109" y="8591"/>
                    <a:pt x="1251401" y="23883"/>
                  </a:cubicBezTo>
                  <a:cubicBezTo>
                    <a:pt x="1266693" y="39176"/>
                    <a:pt x="1275284" y="59916"/>
                    <a:pt x="1275284" y="81543"/>
                  </a:cubicBezTo>
                  <a:lnTo>
                    <a:pt x="1275284" y="979694"/>
                  </a:lnTo>
                  <a:cubicBezTo>
                    <a:pt x="1275284" y="1024729"/>
                    <a:pt x="1238776" y="1061237"/>
                    <a:pt x="1193742" y="1061237"/>
                  </a:cubicBezTo>
                  <a:lnTo>
                    <a:pt x="81543" y="1061237"/>
                  </a:lnTo>
                  <a:cubicBezTo>
                    <a:pt x="59916" y="1061237"/>
                    <a:pt x="39176" y="1052646"/>
                    <a:pt x="23883" y="1037354"/>
                  </a:cubicBezTo>
                  <a:cubicBezTo>
                    <a:pt x="8591" y="1022061"/>
                    <a:pt x="0" y="1001321"/>
                    <a:pt x="0" y="979694"/>
                  </a:cubicBezTo>
                  <a:lnTo>
                    <a:pt x="0" y="81543"/>
                  </a:lnTo>
                  <a:cubicBezTo>
                    <a:pt x="0" y="59916"/>
                    <a:pt x="8591" y="39176"/>
                    <a:pt x="23883" y="23883"/>
                  </a:cubicBezTo>
                  <a:cubicBezTo>
                    <a:pt x="39176" y="8591"/>
                    <a:pt x="59916" y="0"/>
                    <a:pt x="81543" y="0"/>
                  </a:cubicBezTo>
                  <a:close/>
                </a:path>
              </a:pathLst>
            </a:custGeom>
            <a:solidFill>
              <a:srgbClr val="C63434"/>
            </a:solidFill>
          </p:spPr>
        </p:sp>
        <p:sp>
          <p:nvSpPr>
            <p:cNvPr id="16" name="TextBox 16"/>
            <p:cNvSpPr txBox="1"/>
            <p:nvPr/>
          </p:nvSpPr>
          <p:spPr>
            <a:xfrm>
              <a:off x="0" y="-19050"/>
              <a:ext cx="1275284" cy="1080287"/>
            </a:xfrm>
            <a:prstGeom prst="rect">
              <a:avLst/>
            </a:prstGeom>
          </p:spPr>
          <p:txBody>
            <a:bodyPr lIns="50800" tIns="50800" rIns="50800" bIns="50800" rtlCol="0" anchor="ctr"/>
            <a:lstStyle/>
            <a:p>
              <a:pPr algn="ctr">
                <a:lnSpc>
                  <a:spcPts val="3380"/>
                </a:lnSpc>
              </a:pPr>
              <a:endParaRPr/>
            </a:p>
          </p:txBody>
        </p:sp>
      </p:grpSp>
      <p:grpSp>
        <p:nvGrpSpPr>
          <p:cNvPr id="17" name="Group 17"/>
          <p:cNvGrpSpPr/>
          <p:nvPr/>
        </p:nvGrpSpPr>
        <p:grpSpPr>
          <a:xfrm>
            <a:off x="8423598" y="4968461"/>
            <a:ext cx="1095346" cy="1095346"/>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01B"/>
            </a:solidFill>
          </p:spPr>
        </p:sp>
      </p:grpSp>
      <p:grpSp>
        <p:nvGrpSpPr>
          <p:cNvPr id="19" name="Group 19"/>
          <p:cNvGrpSpPr/>
          <p:nvPr/>
        </p:nvGrpSpPr>
        <p:grpSpPr>
          <a:xfrm>
            <a:off x="13913393" y="4968461"/>
            <a:ext cx="1095346" cy="1095346"/>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01B"/>
            </a:solidFill>
          </p:spPr>
        </p:sp>
      </p:grpSp>
      <p:sp>
        <p:nvSpPr>
          <p:cNvPr id="21" name="TextBox 21"/>
          <p:cNvSpPr txBox="1"/>
          <p:nvPr/>
        </p:nvSpPr>
        <p:spPr>
          <a:xfrm>
            <a:off x="1493884" y="1307167"/>
            <a:ext cx="9898435" cy="1047750"/>
          </a:xfrm>
          <a:prstGeom prst="rect">
            <a:avLst/>
          </a:prstGeom>
        </p:spPr>
        <p:txBody>
          <a:bodyPr lIns="0" tIns="0" rIns="0" bIns="0" rtlCol="0" anchor="t">
            <a:spAutoFit/>
          </a:bodyPr>
          <a:lstStyle/>
          <a:p>
            <a:pPr algn="l">
              <a:lnSpc>
                <a:spcPts val="8399"/>
              </a:lnSpc>
            </a:pPr>
            <a:r>
              <a:rPr lang="en-US" sz="6999">
                <a:solidFill>
                  <a:srgbClr val="FFFFFF"/>
                </a:solidFill>
                <a:latin typeface="Fredoka Bold"/>
              </a:rPr>
              <a:t>What is authority?</a:t>
            </a:r>
          </a:p>
        </p:txBody>
      </p:sp>
      <p:sp>
        <p:nvSpPr>
          <p:cNvPr id="22" name="TextBox 22"/>
          <p:cNvSpPr txBox="1"/>
          <p:nvPr/>
        </p:nvSpPr>
        <p:spPr>
          <a:xfrm>
            <a:off x="1493884" y="6378857"/>
            <a:ext cx="3975969" cy="2279015"/>
          </a:xfrm>
          <a:prstGeom prst="rect">
            <a:avLst/>
          </a:prstGeom>
        </p:spPr>
        <p:txBody>
          <a:bodyPr lIns="0" tIns="0" rIns="0" bIns="0" rtlCol="0" anchor="t">
            <a:spAutoFit/>
          </a:bodyPr>
          <a:lstStyle/>
          <a:p>
            <a:pPr algn="ctr">
              <a:lnSpc>
                <a:spcPts val="3640"/>
              </a:lnSpc>
            </a:pPr>
            <a:r>
              <a:rPr lang="en-US" sz="2800">
                <a:solidFill>
                  <a:srgbClr val="FFFFFF"/>
                </a:solidFill>
                <a:latin typeface="DM Sans"/>
              </a:rPr>
              <a:t>a citation (as from a book) used in defense or support of one’s actions, opinions or beliefs</a:t>
            </a:r>
          </a:p>
        </p:txBody>
      </p:sp>
      <p:sp>
        <p:nvSpPr>
          <p:cNvPr id="23" name="TextBox 23"/>
          <p:cNvSpPr txBox="1"/>
          <p:nvPr/>
        </p:nvSpPr>
        <p:spPr>
          <a:xfrm>
            <a:off x="3095476" y="4948374"/>
            <a:ext cx="773569" cy="954544"/>
          </a:xfrm>
          <a:prstGeom prst="rect">
            <a:avLst/>
          </a:prstGeom>
        </p:spPr>
        <p:txBody>
          <a:bodyPr lIns="0" tIns="0" rIns="0" bIns="0" rtlCol="0" anchor="t">
            <a:spAutoFit/>
          </a:bodyPr>
          <a:lstStyle/>
          <a:p>
            <a:pPr algn="ctr">
              <a:lnSpc>
                <a:spcPts val="8019"/>
              </a:lnSpc>
            </a:pPr>
            <a:r>
              <a:rPr lang="en-US" sz="5107">
                <a:solidFill>
                  <a:srgbClr val="FFFFFF"/>
                </a:solidFill>
                <a:latin typeface="Fredoka Bold"/>
              </a:rPr>
              <a:t>1</a:t>
            </a:r>
          </a:p>
        </p:txBody>
      </p:sp>
      <p:sp>
        <p:nvSpPr>
          <p:cNvPr id="24" name="TextBox 24"/>
          <p:cNvSpPr txBox="1"/>
          <p:nvPr/>
        </p:nvSpPr>
        <p:spPr>
          <a:xfrm>
            <a:off x="8584486" y="4948374"/>
            <a:ext cx="773569" cy="954544"/>
          </a:xfrm>
          <a:prstGeom prst="rect">
            <a:avLst/>
          </a:prstGeom>
        </p:spPr>
        <p:txBody>
          <a:bodyPr lIns="0" tIns="0" rIns="0" bIns="0" rtlCol="0" anchor="t">
            <a:spAutoFit/>
          </a:bodyPr>
          <a:lstStyle/>
          <a:p>
            <a:pPr marL="0" lvl="1" indent="0" algn="ctr">
              <a:lnSpc>
                <a:spcPts val="8019"/>
              </a:lnSpc>
              <a:spcBef>
                <a:spcPct val="0"/>
              </a:spcBef>
            </a:pPr>
            <a:r>
              <a:rPr lang="en-US" sz="5107" u="none">
                <a:solidFill>
                  <a:srgbClr val="FFFFFF"/>
                </a:solidFill>
                <a:latin typeface="Fredoka Bold"/>
              </a:rPr>
              <a:t>2</a:t>
            </a:r>
          </a:p>
        </p:txBody>
      </p:sp>
      <p:sp>
        <p:nvSpPr>
          <p:cNvPr id="25" name="TextBox 25"/>
          <p:cNvSpPr txBox="1"/>
          <p:nvPr/>
        </p:nvSpPr>
        <p:spPr>
          <a:xfrm>
            <a:off x="14074282" y="4948374"/>
            <a:ext cx="773569" cy="954544"/>
          </a:xfrm>
          <a:prstGeom prst="rect">
            <a:avLst/>
          </a:prstGeom>
        </p:spPr>
        <p:txBody>
          <a:bodyPr lIns="0" tIns="0" rIns="0" bIns="0" rtlCol="0" anchor="t">
            <a:spAutoFit/>
          </a:bodyPr>
          <a:lstStyle/>
          <a:p>
            <a:pPr marL="0" lvl="1" indent="0" algn="ctr">
              <a:lnSpc>
                <a:spcPts val="8019"/>
              </a:lnSpc>
              <a:spcBef>
                <a:spcPct val="0"/>
              </a:spcBef>
            </a:pPr>
            <a:r>
              <a:rPr lang="en-US" sz="5107" u="none">
                <a:solidFill>
                  <a:srgbClr val="FFFFFF"/>
                </a:solidFill>
                <a:latin typeface="Fredoka Bold"/>
              </a:rPr>
              <a:t>3</a:t>
            </a:r>
          </a:p>
        </p:txBody>
      </p:sp>
      <p:sp>
        <p:nvSpPr>
          <p:cNvPr id="26" name="TextBox 26"/>
          <p:cNvSpPr txBox="1"/>
          <p:nvPr/>
        </p:nvSpPr>
        <p:spPr>
          <a:xfrm>
            <a:off x="6983679" y="6150257"/>
            <a:ext cx="3975969" cy="2736215"/>
          </a:xfrm>
          <a:prstGeom prst="rect">
            <a:avLst/>
          </a:prstGeom>
        </p:spPr>
        <p:txBody>
          <a:bodyPr lIns="0" tIns="0" rIns="0" bIns="0" rtlCol="0" anchor="t">
            <a:spAutoFit/>
          </a:bodyPr>
          <a:lstStyle/>
          <a:p>
            <a:pPr algn="ctr">
              <a:lnSpc>
                <a:spcPts val="3640"/>
              </a:lnSpc>
            </a:pPr>
            <a:r>
              <a:rPr lang="en-US" sz="2800">
                <a:solidFill>
                  <a:srgbClr val="FFFFFF"/>
                </a:solidFill>
                <a:latin typeface="DM Sans"/>
              </a:rPr>
              <a:t>an individual (such as a specialist in a given field) who is the source of conclusive statements or testimony</a:t>
            </a:r>
          </a:p>
        </p:txBody>
      </p:sp>
      <p:sp>
        <p:nvSpPr>
          <p:cNvPr id="27" name="TextBox 27"/>
          <p:cNvSpPr txBox="1"/>
          <p:nvPr/>
        </p:nvSpPr>
        <p:spPr>
          <a:xfrm>
            <a:off x="12473082" y="7064657"/>
            <a:ext cx="3975969" cy="1364615"/>
          </a:xfrm>
          <a:prstGeom prst="rect">
            <a:avLst/>
          </a:prstGeom>
        </p:spPr>
        <p:txBody>
          <a:bodyPr lIns="0" tIns="0" rIns="0" bIns="0" rtlCol="0" anchor="t">
            <a:spAutoFit/>
          </a:bodyPr>
          <a:lstStyle/>
          <a:p>
            <a:pPr algn="ctr">
              <a:lnSpc>
                <a:spcPts val="3640"/>
              </a:lnSpc>
            </a:pPr>
            <a:r>
              <a:rPr lang="en-US" sz="2800">
                <a:solidFill>
                  <a:srgbClr val="FFFFFF"/>
                </a:solidFill>
                <a:latin typeface="DM Sans"/>
              </a:rPr>
              <a:t>Power to influence thought and opinion: intellectual influence</a:t>
            </a:r>
          </a:p>
        </p:txBody>
      </p:sp>
      <p:sp>
        <p:nvSpPr>
          <p:cNvPr id="28" name="Freeform 28"/>
          <p:cNvSpPr/>
          <p:nvPr/>
        </p:nvSpPr>
        <p:spPr>
          <a:xfrm>
            <a:off x="11864401" y="525797"/>
            <a:ext cx="6709974" cy="2952389"/>
          </a:xfrm>
          <a:custGeom>
            <a:avLst/>
            <a:gdLst/>
            <a:ahLst/>
            <a:cxnLst/>
            <a:rect l="l" t="t" r="r" b="b"/>
            <a:pathLst>
              <a:path w="6709974" h="2952389">
                <a:moveTo>
                  <a:pt x="0" y="0"/>
                </a:moveTo>
                <a:lnTo>
                  <a:pt x="6709974" y="0"/>
                </a:lnTo>
                <a:lnTo>
                  <a:pt x="6709974" y="2952389"/>
                </a:lnTo>
                <a:lnTo>
                  <a:pt x="0" y="29523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9" name="TextBox 29"/>
          <p:cNvSpPr txBox="1"/>
          <p:nvPr/>
        </p:nvSpPr>
        <p:spPr>
          <a:xfrm>
            <a:off x="1339494" y="3411511"/>
            <a:ext cx="8018562"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Merriam-Webster defines authority as:</a:t>
            </a:r>
          </a:p>
        </p:txBody>
      </p:sp>
      <p:sp>
        <p:nvSpPr>
          <p:cNvPr id="31" name="Footer Placeholder 12">
            <a:extLst>
              <a:ext uri="{FF2B5EF4-FFF2-40B4-BE49-F238E27FC236}">
                <a16:creationId xmlns:a16="http://schemas.microsoft.com/office/drawing/2014/main" id="{C4F9752B-E91F-4808-93F8-E9B4C8647D10}"/>
              </a:ext>
            </a:extLst>
          </p:cNvPr>
          <p:cNvSpPr>
            <a:spLocks noGrp="1"/>
          </p:cNvSpPr>
          <p:nvPr>
            <p:ph type="ftr" sz="quarter" idx="11"/>
          </p:nvPr>
        </p:nvSpPr>
        <p:spPr>
          <a:xfrm>
            <a:off x="5467563" y="941049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3793724">
            <a:off x="9148315" y="146884"/>
            <a:ext cx="11289784" cy="8662343"/>
          </a:xfrm>
          <a:custGeom>
            <a:avLst/>
            <a:gdLst/>
            <a:ahLst/>
            <a:cxnLst/>
            <a:rect l="l" t="t" r="r" b="b"/>
            <a:pathLst>
              <a:path w="11289784" h="8662343">
                <a:moveTo>
                  <a:pt x="0" y="0"/>
                </a:moveTo>
                <a:lnTo>
                  <a:pt x="11289784" y="0"/>
                </a:lnTo>
                <a:lnTo>
                  <a:pt x="11289784" y="8662344"/>
                </a:lnTo>
                <a:lnTo>
                  <a:pt x="0" y="86623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902859" flipV="1">
            <a:off x="11193218" y="91913"/>
            <a:ext cx="8218963" cy="10737362"/>
          </a:xfrm>
          <a:custGeom>
            <a:avLst/>
            <a:gdLst/>
            <a:ahLst/>
            <a:cxnLst/>
            <a:rect l="l" t="t" r="r" b="b"/>
            <a:pathLst>
              <a:path w="8218963" h="10737362">
                <a:moveTo>
                  <a:pt x="0" y="10737362"/>
                </a:moveTo>
                <a:lnTo>
                  <a:pt x="8218963" y="10737362"/>
                </a:lnTo>
                <a:lnTo>
                  <a:pt x="8218963" y="0"/>
                </a:lnTo>
                <a:lnTo>
                  <a:pt x="0" y="0"/>
                </a:lnTo>
                <a:lnTo>
                  <a:pt x="0" y="1073736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614704">
            <a:off x="11515003" y="648348"/>
            <a:ext cx="6556408" cy="7084527"/>
          </a:xfrm>
          <a:custGeom>
            <a:avLst/>
            <a:gdLst/>
            <a:ahLst/>
            <a:cxnLst/>
            <a:rect l="l" t="t" r="r" b="b"/>
            <a:pathLst>
              <a:path w="6556408" h="7084527">
                <a:moveTo>
                  <a:pt x="0" y="0"/>
                </a:moveTo>
                <a:lnTo>
                  <a:pt x="6556408" y="0"/>
                </a:lnTo>
                <a:lnTo>
                  <a:pt x="6556408" y="7084527"/>
                </a:lnTo>
                <a:lnTo>
                  <a:pt x="0" y="70845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9693476">
            <a:off x="-1106836" y="-2278896"/>
            <a:ext cx="3658431" cy="4114800"/>
          </a:xfrm>
          <a:custGeom>
            <a:avLst/>
            <a:gdLst/>
            <a:ahLst/>
            <a:cxnLst/>
            <a:rect l="l" t="t" r="r" b="b"/>
            <a:pathLst>
              <a:path w="3658431" h="4114800">
                <a:moveTo>
                  <a:pt x="0" y="0"/>
                </a:moveTo>
                <a:lnTo>
                  <a:pt x="3658431" y="0"/>
                </a:lnTo>
                <a:lnTo>
                  <a:pt x="365843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TextBox 6"/>
          <p:cNvSpPr txBox="1"/>
          <p:nvPr/>
        </p:nvSpPr>
        <p:spPr>
          <a:xfrm>
            <a:off x="722379" y="3186852"/>
            <a:ext cx="9053278" cy="1412867"/>
          </a:xfrm>
          <a:prstGeom prst="rect">
            <a:avLst/>
          </a:prstGeom>
        </p:spPr>
        <p:txBody>
          <a:bodyPr lIns="0" tIns="0" rIns="0" bIns="0" rtlCol="0" anchor="t">
            <a:spAutoFit/>
          </a:bodyPr>
          <a:lstStyle/>
          <a:p>
            <a:pPr algn="l">
              <a:lnSpc>
                <a:spcPts val="10999"/>
              </a:lnSpc>
            </a:pPr>
            <a:r>
              <a:rPr lang="en-US" sz="9999">
                <a:solidFill>
                  <a:srgbClr val="FFFFFF"/>
                </a:solidFill>
                <a:latin typeface="Fredoka Bold"/>
              </a:rPr>
              <a:t>Education</a:t>
            </a:r>
          </a:p>
        </p:txBody>
      </p:sp>
      <p:sp>
        <p:nvSpPr>
          <p:cNvPr id="7" name="Freeform 7"/>
          <p:cNvSpPr/>
          <p:nvPr/>
        </p:nvSpPr>
        <p:spPr>
          <a:xfrm rot="7308603">
            <a:off x="-2728298" y="231930"/>
            <a:ext cx="6497984" cy="1110564"/>
          </a:xfrm>
          <a:custGeom>
            <a:avLst/>
            <a:gdLst/>
            <a:ahLst/>
            <a:cxnLst/>
            <a:rect l="l" t="t" r="r" b="b"/>
            <a:pathLst>
              <a:path w="6497984" h="1110564">
                <a:moveTo>
                  <a:pt x="0" y="0"/>
                </a:moveTo>
                <a:lnTo>
                  <a:pt x="6497984" y="0"/>
                </a:lnTo>
                <a:lnTo>
                  <a:pt x="6497984" y="1110564"/>
                </a:lnTo>
                <a:lnTo>
                  <a:pt x="0" y="11105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3333945" y="6109150"/>
            <a:ext cx="9053278" cy="1412875"/>
          </a:xfrm>
          <a:prstGeom prst="rect">
            <a:avLst/>
          </a:prstGeom>
        </p:spPr>
        <p:txBody>
          <a:bodyPr lIns="0" tIns="0" rIns="0" bIns="0" rtlCol="0" anchor="t">
            <a:spAutoFit/>
          </a:bodyPr>
          <a:lstStyle/>
          <a:p>
            <a:pPr algn="l">
              <a:lnSpc>
                <a:spcPts val="10999"/>
              </a:lnSpc>
            </a:pPr>
            <a:r>
              <a:rPr lang="en-US" sz="9999">
                <a:solidFill>
                  <a:srgbClr val="FFFFFF"/>
                </a:solidFill>
                <a:latin typeface="Fredoka Bold"/>
              </a:rPr>
              <a:t>Experience</a:t>
            </a:r>
          </a:p>
        </p:txBody>
      </p:sp>
      <p:sp>
        <p:nvSpPr>
          <p:cNvPr id="10" name="Footer Placeholder 12">
            <a:extLst>
              <a:ext uri="{FF2B5EF4-FFF2-40B4-BE49-F238E27FC236}">
                <a16:creationId xmlns:a16="http://schemas.microsoft.com/office/drawing/2014/main" id="{4DF9BDCF-B96D-4B49-914D-1DED3284BF0B}"/>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2191502">
            <a:off x="12135786" y="-4432110"/>
            <a:ext cx="8049791" cy="7961976"/>
          </a:xfrm>
          <a:custGeom>
            <a:avLst/>
            <a:gdLst/>
            <a:ahLst/>
            <a:cxnLst/>
            <a:rect l="l" t="t" r="r" b="b"/>
            <a:pathLst>
              <a:path w="8049791" h="7961976">
                <a:moveTo>
                  <a:pt x="0" y="0"/>
                </a:moveTo>
                <a:lnTo>
                  <a:pt x="8049792" y="0"/>
                </a:lnTo>
                <a:lnTo>
                  <a:pt x="8049792" y="7961975"/>
                </a:lnTo>
                <a:lnTo>
                  <a:pt x="0" y="79619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3285010">
            <a:off x="-1463870" y="7915047"/>
            <a:ext cx="4358438" cy="4902129"/>
          </a:xfrm>
          <a:custGeom>
            <a:avLst/>
            <a:gdLst/>
            <a:ahLst/>
            <a:cxnLst/>
            <a:rect l="l" t="t" r="r" b="b"/>
            <a:pathLst>
              <a:path w="4358438" h="4902129">
                <a:moveTo>
                  <a:pt x="0" y="0"/>
                </a:moveTo>
                <a:lnTo>
                  <a:pt x="4358438" y="0"/>
                </a:lnTo>
                <a:lnTo>
                  <a:pt x="4358438" y="4902129"/>
                </a:lnTo>
                <a:lnTo>
                  <a:pt x="0" y="49021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991072"/>
            <a:ext cx="10074306" cy="1247777"/>
          </a:xfrm>
          <a:prstGeom prst="rect">
            <a:avLst/>
          </a:prstGeom>
        </p:spPr>
        <p:txBody>
          <a:bodyPr lIns="0" tIns="0" rIns="0" bIns="0" rtlCol="0" anchor="t">
            <a:spAutoFit/>
          </a:bodyPr>
          <a:lstStyle/>
          <a:p>
            <a:pPr algn="l">
              <a:lnSpc>
                <a:spcPts val="10499"/>
              </a:lnSpc>
              <a:spcBef>
                <a:spcPct val="0"/>
              </a:spcBef>
            </a:pPr>
            <a:r>
              <a:rPr lang="en-US" sz="6999">
                <a:solidFill>
                  <a:srgbClr val="FFFFFF"/>
                </a:solidFill>
                <a:latin typeface="Fredoka Bold"/>
              </a:rPr>
              <a:t>What is authority?</a:t>
            </a:r>
          </a:p>
        </p:txBody>
      </p:sp>
      <p:sp>
        <p:nvSpPr>
          <p:cNvPr id="5" name="TextBox 5"/>
          <p:cNvSpPr txBox="1"/>
          <p:nvPr/>
        </p:nvSpPr>
        <p:spPr>
          <a:xfrm>
            <a:off x="2360418" y="2953224"/>
            <a:ext cx="3228593" cy="565150"/>
          </a:xfrm>
          <a:prstGeom prst="rect">
            <a:avLst/>
          </a:prstGeom>
        </p:spPr>
        <p:txBody>
          <a:bodyPr lIns="0" tIns="0" rIns="0" bIns="0" rtlCol="0" anchor="t">
            <a:spAutoFit/>
          </a:bodyPr>
          <a:lstStyle/>
          <a:p>
            <a:pPr algn="l">
              <a:lnSpc>
                <a:spcPts val="4549"/>
              </a:lnSpc>
              <a:spcBef>
                <a:spcPct val="0"/>
              </a:spcBef>
            </a:pPr>
            <a:r>
              <a:rPr lang="en-US" sz="3499">
                <a:solidFill>
                  <a:srgbClr val="FFFFFF"/>
                </a:solidFill>
                <a:latin typeface="DM Sans Bold"/>
              </a:rPr>
              <a:t>Education</a:t>
            </a:r>
          </a:p>
        </p:txBody>
      </p:sp>
      <p:sp>
        <p:nvSpPr>
          <p:cNvPr id="6" name="TextBox 6"/>
          <p:cNvSpPr txBox="1"/>
          <p:nvPr/>
        </p:nvSpPr>
        <p:spPr>
          <a:xfrm>
            <a:off x="12110661" y="2953224"/>
            <a:ext cx="3228593" cy="565150"/>
          </a:xfrm>
          <a:prstGeom prst="rect">
            <a:avLst/>
          </a:prstGeom>
        </p:spPr>
        <p:txBody>
          <a:bodyPr lIns="0" tIns="0" rIns="0" bIns="0" rtlCol="0" anchor="t">
            <a:spAutoFit/>
          </a:bodyPr>
          <a:lstStyle/>
          <a:p>
            <a:pPr algn="l">
              <a:lnSpc>
                <a:spcPts val="4549"/>
              </a:lnSpc>
              <a:spcBef>
                <a:spcPct val="0"/>
              </a:spcBef>
            </a:pPr>
            <a:r>
              <a:rPr lang="en-US" sz="3499">
                <a:solidFill>
                  <a:srgbClr val="FFFFFF"/>
                </a:solidFill>
                <a:latin typeface="DM Sans Bold"/>
              </a:rPr>
              <a:t>Experience</a:t>
            </a:r>
          </a:p>
        </p:txBody>
      </p:sp>
      <p:sp>
        <p:nvSpPr>
          <p:cNvPr id="7" name="Freeform 7"/>
          <p:cNvSpPr/>
          <p:nvPr/>
        </p:nvSpPr>
        <p:spPr>
          <a:xfrm rot="7484962">
            <a:off x="13611806" y="-3832249"/>
            <a:ext cx="6534254" cy="8536436"/>
          </a:xfrm>
          <a:custGeom>
            <a:avLst/>
            <a:gdLst/>
            <a:ahLst/>
            <a:cxnLst/>
            <a:rect l="l" t="t" r="r" b="b"/>
            <a:pathLst>
              <a:path w="6534254" h="8536436">
                <a:moveTo>
                  <a:pt x="0" y="0"/>
                </a:moveTo>
                <a:lnTo>
                  <a:pt x="6534254" y="0"/>
                </a:lnTo>
                <a:lnTo>
                  <a:pt x="6534254" y="8536436"/>
                </a:lnTo>
                <a:lnTo>
                  <a:pt x="0" y="85364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2888104">
            <a:off x="-2220292" y="9013043"/>
            <a:ext cx="6497984" cy="1110564"/>
          </a:xfrm>
          <a:custGeom>
            <a:avLst/>
            <a:gdLst/>
            <a:ahLst/>
            <a:cxnLst/>
            <a:rect l="l" t="t" r="r" b="b"/>
            <a:pathLst>
              <a:path w="6497984" h="1110564">
                <a:moveTo>
                  <a:pt x="0" y="0"/>
                </a:moveTo>
                <a:lnTo>
                  <a:pt x="6497984" y="0"/>
                </a:lnTo>
                <a:lnTo>
                  <a:pt x="6497984" y="1110565"/>
                </a:lnTo>
                <a:lnTo>
                  <a:pt x="0" y="11105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715349" y="4204174"/>
            <a:ext cx="8428651" cy="4780915"/>
          </a:xfrm>
          <a:prstGeom prst="rect">
            <a:avLst/>
          </a:prstGeom>
        </p:spPr>
        <p:txBody>
          <a:bodyPr lIns="0" tIns="0" rIns="0" bIns="0" rtlCol="0" anchor="t">
            <a:spAutoFit/>
          </a:bodyPr>
          <a:lstStyle/>
          <a:p>
            <a:pPr algn="l">
              <a:lnSpc>
                <a:spcPts val="4759"/>
              </a:lnSpc>
            </a:pPr>
            <a:r>
              <a:rPr lang="en-US" sz="3399">
                <a:solidFill>
                  <a:srgbClr val="FFFFFF"/>
                </a:solidFill>
                <a:latin typeface="Canva Sans"/>
              </a:rPr>
              <a:t>Degrees</a:t>
            </a:r>
          </a:p>
          <a:p>
            <a:pPr marL="734059" lvl="1" indent="-367030" algn="l">
              <a:lnSpc>
                <a:spcPts val="4759"/>
              </a:lnSpc>
              <a:buFont typeface="Arial"/>
              <a:buChar char="•"/>
            </a:pPr>
            <a:r>
              <a:rPr lang="en-US" sz="3399">
                <a:solidFill>
                  <a:srgbClr val="FFFFFF"/>
                </a:solidFill>
                <a:latin typeface="Canva Sans"/>
              </a:rPr>
              <a:t>Bachelors, Masters, PhD</a:t>
            </a:r>
          </a:p>
          <a:p>
            <a:pPr algn="l">
              <a:lnSpc>
                <a:spcPts val="4759"/>
              </a:lnSpc>
            </a:pPr>
            <a:r>
              <a:rPr lang="en-US" sz="3399">
                <a:solidFill>
                  <a:srgbClr val="FFFFFF"/>
                </a:solidFill>
                <a:latin typeface="Canva Sans"/>
              </a:rPr>
              <a:t>Certificate/Certified</a:t>
            </a:r>
          </a:p>
          <a:p>
            <a:pPr marL="734059" lvl="1" indent="-367030" algn="l">
              <a:lnSpc>
                <a:spcPts val="4759"/>
              </a:lnSpc>
              <a:buFont typeface="Arial"/>
              <a:buChar char="•"/>
            </a:pPr>
            <a:r>
              <a:rPr lang="en-US" sz="3399">
                <a:solidFill>
                  <a:srgbClr val="FFFFFF"/>
                </a:solidFill>
                <a:latin typeface="Canva Sans"/>
              </a:rPr>
              <a:t>Programming, Automotive, Skills Trainings</a:t>
            </a:r>
          </a:p>
          <a:p>
            <a:pPr algn="l">
              <a:lnSpc>
                <a:spcPts val="4759"/>
              </a:lnSpc>
            </a:pPr>
            <a:r>
              <a:rPr lang="en-US" sz="3399">
                <a:solidFill>
                  <a:srgbClr val="FFFFFF"/>
                </a:solidFill>
                <a:latin typeface="Canva Sans"/>
              </a:rPr>
              <a:t>Fellowships, Residency, Internships</a:t>
            </a:r>
          </a:p>
          <a:p>
            <a:pPr marL="734059" lvl="1" indent="-367030" algn="l">
              <a:lnSpc>
                <a:spcPts val="4759"/>
              </a:lnSpc>
              <a:buFont typeface="Arial"/>
              <a:buChar char="•"/>
            </a:pPr>
            <a:r>
              <a:rPr lang="en-US" sz="3399">
                <a:solidFill>
                  <a:srgbClr val="FFFFFF"/>
                </a:solidFill>
                <a:latin typeface="Canva Sans"/>
              </a:rPr>
              <a:t>summer internships that is part of class</a:t>
            </a:r>
          </a:p>
        </p:txBody>
      </p:sp>
      <p:sp>
        <p:nvSpPr>
          <p:cNvPr id="10" name="TextBox 10"/>
          <p:cNvSpPr txBox="1"/>
          <p:nvPr/>
        </p:nvSpPr>
        <p:spPr>
          <a:xfrm>
            <a:off x="9510632" y="4204174"/>
            <a:ext cx="8428651" cy="4780915"/>
          </a:xfrm>
          <a:prstGeom prst="rect">
            <a:avLst/>
          </a:prstGeom>
        </p:spPr>
        <p:txBody>
          <a:bodyPr lIns="0" tIns="0" rIns="0" bIns="0" rtlCol="0" anchor="t">
            <a:spAutoFit/>
          </a:bodyPr>
          <a:lstStyle/>
          <a:p>
            <a:pPr algn="l">
              <a:lnSpc>
                <a:spcPts val="4759"/>
              </a:lnSpc>
            </a:pPr>
            <a:r>
              <a:rPr lang="en-US" sz="3399">
                <a:solidFill>
                  <a:srgbClr val="FFFFFF"/>
                </a:solidFill>
                <a:latin typeface="Canva Sans"/>
              </a:rPr>
              <a:t>Time spent in the field</a:t>
            </a:r>
          </a:p>
          <a:p>
            <a:pPr marL="734059" lvl="1" indent="-367030" algn="l">
              <a:lnSpc>
                <a:spcPts val="4759"/>
              </a:lnSpc>
              <a:buFont typeface="Arial"/>
              <a:buChar char="•"/>
            </a:pPr>
            <a:r>
              <a:rPr lang="en-US" sz="3399">
                <a:solidFill>
                  <a:srgbClr val="FFFFFF"/>
                </a:solidFill>
                <a:latin typeface="Canva Sans"/>
              </a:rPr>
              <a:t>1 year vs. 10 years</a:t>
            </a:r>
          </a:p>
          <a:p>
            <a:pPr algn="l">
              <a:lnSpc>
                <a:spcPts val="4759"/>
              </a:lnSpc>
            </a:pPr>
            <a:r>
              <a:rPr lang="en-US" sz="3399">
                <a:solidFill>
                  <a:srgbClr val="FFFFFF"/>
                </a:solidFill>
                <a:latin typeface="Canva Sans"/>
              </a:rPr>
              <a:t>Internships</a:t>
            </a:r>
          </a:p>
          <a:p>
            <a:pPr marL="734059" lvl="1" indent="-367030" algn="l">
              <a:lnSpc>
                <a:spcPts val="4759"/>
              </a:lnSpc>
              <a:buFont typeface="Arial"/>
              <a:buChar char="•"/>
            </a:pPr>
            <a:r>
              <a:rPr lang="en-US" sz="3399">
                <a:solidFill>
                  <a:srgbClr val="FFFFFF"/>
                </a:solidFill>
                <a:latin typeface="Canva Sans"/>
              </a:rPr>
              <a:t>school related/or not, after graduation</a:t>
            </a:r>
          </a:p>
          <a:p>
            <a:pPr algn="l">
              <a:lnSpc>
                <a:spcPts val="4759"/>
              </a:lnSpc>
            </a:pPr>
            <a:r>
              <a:rPr lang="en-US" sz="3399">
                <a:solidFill>
                  <a:srgbClr val="FFFFFF"/>
                </a:solidFill>
                <a:latin typeface="Canva Sans"/>
              </a:rPr>
              <a:t>First-hand knowledge</a:t>
            </a:r>
          </a:p>
          <a:p>
            <a:pPr marL="734059" lvl="1" indent="-367030" algn="l">
              <a:lnSpc>
                <a:spcPts val="4759"/>
              </a:lnSpc>
              <a:buFont typeface="Arial"/>
              <a:buChar char="•"/>
            </a:pPr>
            <a:r>
              <a:rPr lang="en-US" sz="3399">
                <a:solidFill>
                  <a:srgbClr val="FFFFFF"/>
                </a:solidFill>
                <a:latin typeface="Canva Sans"/>
              </a:rPr>
              <a:t>Experience in real life</a:t>
            </a:r>
          </a:p>
          <a:p>
            <a:pPr algn="l">
              <a:lnSpc>
                <a:spcPts val="4759"/>
              </a:lnSpc>
            </a:pPr>
            <a:endParaRPr lang="en-US" sz="3399">
              <a:solidFill>
                <a:srgbClr val="FFFFFF"/>
              </a:solidFill>
              <a:latin typeface="Canva Sans"/>
            </a:endParaRPr>
          </a:p>
        </p:txBody>
      </p:sp>
      <p:sp>
        <p:nvSpPr>
          <p:cNvPr id="12" name="Footer Placeholder 12">
            <a:extLst>
              <a:ext uri="{FF2B5EF4-FFF2-40B4-BE49-F238E27FC236}">
                <a16:creationId xmlns:a16="http://schemas.microsoft.com/office/drawing/2014/main" id="{26136C7F-FEAF-40B4-965E-C5BEB4C7D3A5}"/>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Freeform 2"/>
          <p:cNvSpPr/>
          <p:nvPr/>
        </p:nvSpPr>
        <p:spPr>
          <a:xfrm rot="10304754">
            <a:off x="-4093027" y="5219341"/>
            <a:ext cx="7588038" cy="7546649"/>
          </a:xfrm>
          <a:custGeom>
            <a:avLst/>
            <a:gdLst/>
            <a:ahLst/>
            <a:cxnLst/>
            <a:rect l="l" t="t" r="r" b="b"/>
            <a:pathLst>
              <a:path w="7588038" h="7546649">
                <a:moveTo>
                  <a:pt x="0" y="0"/>
                </a:moveTo>
                <a:lnTo>
                  <a:pt x="7588038" y="0"/>
                </a:lnTo>
                <a:lnTo>
                  <a:pt x="7588038" y="7546649"/>
                </a:lnTo>
                <a:lnTo>
                  <a:pt x="0" y="7546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69644">
            <a:off x="-4237629" y="4107677"/>
            <a:ext cx="8475258" cy="8308280"/>
          </a:xfrm>
          <a:custGeom>
            <a:avLst/>
            <a:gdLst/>
            <a:ahLst/>
            <a:cxnLst/>
            <a:rect l="l" t="t" r="r" b="b"/>
            <a:pathLst>
              <a:path w="8475258" h="8308280">
                <a:moveTo>
                  <a:pt x="0" y="0"/>
                </a:moveTo>
                <a:lnTo>
                  <a:pt x="8475258" y="0"/>
                </a:lnTo>
                <a:lnTo>
                  <a:pt x="8475258" y="8308280"/>
                </a:lnTo>
                <a:lnTo>
                  <a:pt x="0" y="8308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2975183" y="5401835"/>
            <a:ext cx="4842095" cy="4029384"/>
            <a:chOff x="0" y="0"/>
            <a:chExt cx="1275284" cy="1061237"/>
          </a:xfrm>
        </p:grpSpPr>
        <p:sp>
          <p:nvSpPr>
            <p:cNvPr id="5" name="Freeform 5"/>
            <p:cNvSpPr/>
            <p:nvPr/>
          </p:nvSpPr>
          <p:spPr>
            <a:xfrm>
              <a:off x="0" y="0"/>
              <a:ext cx="1275284" cy="1061237"/>
            </a:xfrm>
            <a:custGeom>
              <a:avLst/>
              <a:gdLst/>
              <a:ahLst/>
              <a:cxnLst/>
              <a:rect l="l" t="t" r="r" b="b"/>
              <a:pathLst>
                <a:path w="1275284" h="1061237">
                  <a:moveTo>
                    <a:pt x="81543" y="0"/>
                  </a:moveTo>
                  <a:lnTo>
                    <a:pt x="1193742" y="0"/>
                  </a:lnTo>
                  <a:cubicBezTo>
                    <a:pt x="1215368" y="0"/>
                    <a:pt x="1236109" y="8591"/>
                    <a:pt x="1251401" y="23883"/>
                  </a:cubicBezTo>
                  <a:cubicBezTo>
                    <a:pt x="1266693" y="39176"/>
                    <a:pt x="1275284" y="59916"/>
                    <a:pt x="1275284" y="81543"/>
                  </a:cubicBezTo>
                  <a:lnTo>
                    <a:pt x="1275284" y="979694"/>
                  </a:lnTo>
                  <a:cubicBezTo>
                    <a:pt x="1275284" y="1024729"/>
                    <a:pt x="1238776" y="1061237"/>
                    <a:pt x="1193742" y="1061237"/>
                  </a:cubicBezTo>
                  <a:lnTo>
                    <a:pt x="81543" y="1061237"/>
                  </a:lnTo>
                  <a:cubicBezTo>
                    <a:pt x="59916" y="1061237"/>
                    <a:pt x="39176" y="1052646"/>
                    <a:pt x="23883" y="1037354"/>
                  </a:cubicBezTo>
                  <a:cubicBezTo>
                    <a:pt x="8591" y="1022061"/>
                    <a:pt x="0" y="1001321"/>
                    <a:pt x="0" y="979694"/>
                  </a:cubicBezTo>
                  <a:lnTo>
                    <a:pt x="0" y="81543"/>
                  </a:lnTo>
                  <a:cubicBezTo>
                    <a:pt x="0" y="59916"/>
                    <a:pt x="8591" y="39176"/>
                    <a:pt x="23883" y="23883"/>
                  </a:cubicBezTo>
                  <a:cubicBezTo>
                    <a:pt x="39176" y="8591"/>
                    <a:pt x="59916" y="0"/>
                    <a:pt x="81543" y="0"/>
                  </a:cubicBezTo>
                  <a:close/>
                </a:path>
              </a:pathLst>
            </a:custGeom>
            <a:solidFill>
              <a:srgbClr val="C63434"/>
            </a:solidFill>
          </p:spPr>
        </p:sp>
        <p:sp>
          <p:nvSpPr>
            <p:cNvPr id="6" name="TextBox 6"/>
            <p:cNvSpPr txBox="1"/>
            <p:nvPr/>
          </p:nvSpPr>
          <p:spPr>
            <a:xfrm>
              <a:off x="0" y="-19050"/>
              <a:ext cx="1275284" cy="1080287"/>
            </a:xfrm>
            <a:prstGeom prst="rect">
              <a:avLst/>
            </a:prstGeom>
          </p:spPr>
          <p:txBody>
            <a:bodyPr lIns="50800" tIns="50800" rIns="50800" bIns="50800" rtlCol="0" anchor="ctr"/>
            <a:lstStyle/>
            <a:p>
              <a:pPr algn="ctr">
                <a:lnSpc>
                  <a:spcPts val="3380"/>
                </a:lnSpc>
              </a:pPr>
              <a:endParaRPr/>
            </a:p>
          </p:txBody>
        </p:sp>
      </p:grpSp>
      <p:grpSp>
        <p:nvGrpSpPr>
          <p:cNvPr id="7" name="Group 7"/>
          <p:cNvGrpSpPr/>
          <p:nvPr/>
        </p:nvGrpSpPr>
        <p:grpSpPr>
          <a:xfrm>
            <a:off x="4848558" y="4713747"/>
            <a:ext cx="1095346" cy="109534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01B"/>
            </a:solidFill>
          </p:spPr>
        </p:sp>
      </p:grpSp>
      <p:sp>
        <p:nvSpPr>
          <p:cNvPr id="9" name="Freeform 9"/>
          <p:cNvSpPr/>
          <p:nvPr/>
        </p:nvSpPr>
        <p:spPr>
          <a:xfrm rot="-3522860">
            <a:off x="10550695" y="-3158147"/>
            <a:ext cx="9440264" cy="9723118"/>
          </a:xfrm>
          <a:custGeom>
            <a:avLst/>
            <a:gdLst/>
            <a:ahLst/>
            <a:cxnLst/>
            <a:rect l="l" t="t" r="r" b="b"/>
            <a:pathLst>
              <a:path w="9440264" h="9723118">
                <a:moveTo>
                  <a:pt x="0" y="0"/>
                </a:moveTo>
                <a:lnTo>
                  <a:pt x="9440264" y="0"/>
                </a:lnTo>
                <a:lnTo>
                  <a:pt x="9440264" y="9723118"/>
                </a:lnTo>
                <a:lnTo>
                  <a:pt x="0" y="97231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218602">
            <a:off x="10348535" y="-1664251"/>
            <a:ext cx="8514905" cy="8819581"/>
          </a:xfrm>
          <a:custGeom>
            <a:avLst/>
            <a:gdLst/>
            <a:ahLst/>
            <a:cxnLst/>
            <a:rect l="l" t="t" r="r" b="b"/>
            <a:pathLst>
              <a:path w="8514905" h="8819581">
                <a:moveTo>
                  <a:pt x="0" y="0"/>
                </a:moveTo>
                <a:lnTo>
                  <a:pt x="8514905" y="0"/>
                </a:lnTo>
                <a:lnTo>
                  <a:pt x="8514905" y="8819581"/>
                </a:lnTo>
                <a:lnTo>
                  <a:pt x="0" y="88195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1" name="Group 11"/>
          <p:cNvGrpSpPr/>
          <p:nvPr/>
        </p:nvGrpSpPr>
        <p:grpSpPr>
          <a:xfrm>
            <a:off x="11470773" y="5401835"/>
            <a:ext cx="4842095" cy="4029384"/>
            <a:chOff x="0" y="0"/>
            <a:chExt cx="1275284" cy="1061237"/>
          </a:xfrm>
        </p:grpSpPr>
        <p:sp>
          <p:nvSpPr>
            <p:cNvPr id="12" name="Freeform 12"/>
            <p:cNvSpPr/>
            <p:nvPr/>
          </p:nvSpPr>
          <p:spPr>
            <a:xfrm>
              <a:off x="0" y="0"/>
              <a:ext cx="1275284" cy="1061237"/>
            </a:xfrm>
            <a:custGeom>
              <a:avLst/>
              <a:gdLst/>
              <a:ahLst/>
              <a:cxnLst/>
              <a:rect l="l" t="t" r="r" b="b"/>
              <a:pathLst>
                <a:path w="1275284" h="1061237">
                  <a:moveTo>
                    <a:pt x="81543" y="0"/>
                  </a:moveTo>
                  <a:lnTo>
                    <a:pt x="1193742" y="0"/>
                  </a:lnTo>
                  <a:cubicBezTo>
                    <a:pt x="1215368" y="0"/>
                    <a:pt x="1236109" y="8591"/>
                    <a:pt x="1251401" y="23883"/>
                  </a:cubicBezTo>
                  <a:cubicBezTo>
                    <a:pt x="1266693" y="39176"/>
                    <a:pt x="1275284" y="59916"/>
                    <a:pt x="1275284" y="81543"/>
                  </a:cubicBezTo>
                  <a:lnTo>
                    <a:pt x="1275284" y="979694"/>
                  </a:lnTo>
                  <a:cubicBezTo>
                    <a:pt x="1275284" y="1024729"/>
                    <a:pt x="1238776" y="1061237"/>
                    <a:pt x="1193742" y="1061237"/>
                  </a:cubicBezTo>
                  <a:lnTo>
                    <a:pt x="81543" y="1061237"/>
                  </a:lnTo>
                  <a:cubicBezTo>
                    <a:pt x="59916" y="1061237"/>
                    <a:pt x="39176" y="1052646"/>
                    <a:pt x="23883" y="1037354"/>
                  </a:cubicBezTo>
                  <a:cubicBezTo>
                    <a:pt x="8591" y="1022061"/>
                    <a:pt x="0" y="1001321"/>
                    <a:pt x="0" y="979694"/>
                  </a:cubicBezTo>
                  <a:lnTo>
                    <a:pt x="0" y="81543"/>
                  </a:lnTo>
                  <a:cubicBezTo>
                    <a:pt x="0" y="59916"/>
                    <a:pt x="8591" y="39176"/>
                    <a:pt x="23883" y="23883"/>
                  </a:cubicBezTo>
                  <a:cubicBezTo>
                    <a:pt x="39176" y="8591"/>
                    <a:pt x="59916" y="0"/>
                    <a:pt x="81543" y="0"/>
                  </a:cubicBezTo>
                  <a:close/>
                </a:path>
              </a:pathLst>
            </a:custGeom>
            <a:solidFill>
              <a:srgbClr val="C63434"/>
            </a:solidFill>
          </p:spPr>
        </p:sp>
        <p:sp>
          <p:nvSpPr>
            <p:cNvPr id="13" name="TextBox 13"/>
            <p:cNvSpPr txBox="1"/>
            <p:nvPr/>
          </p:nvSpPr>
          <p:spPr>
            <a:xfrm>
              <a:off x="0" y="-19050"/>
              <a:ext cx="1275284" cy="1080287"/>
            </a:xfrm>
            <a:prstGeom prst="rect">
              <a:avLst/>
            </a:prstGeom>
          </p:spPr>
          <p:txBody>
            <a:bodyPr lIns="50800" tIns="50800" rIns="50800" bIns="50800" rtlCol="0" anchor="ctr"/>
            <a:lstStyle/>
            <a:p>
              <a:pPr algn="ctr">
                <a:lnSpc>
                  <a:spcPts val="3380"/>
                </a:lnSpc>
              </a:pPr>
              <a:endParaRPr/>
            </a:p>
          </p:txBody>
        </p:sp>
      </p:grpSp>
      <p:grpSp>
        <p:nvGrpSpPr>
          <p:cNvPr id="14" name="Group 14"/>
          <p:cNvGrpSpPr/>
          <p:nvPr/>
        </p:nvGrpSpPr>
        <p:grpSpPr>
          <a:xfrm>
            <a:off x="13343756" y="4713747"/>
            <a:ext cx="1095346" cy="1095346"/>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A01B"/>
            </a:solidFill>
          </p:spPr>
        </p:sp>
      </p:grpSp>
      <p:grpSp>
        <p:nvGrpSpPr>
          <p:cNvPr id="16" name="Group 16"/>
          <p:cNvGrpSpPr/>
          <p:nvPr/>
        </p:nvGrpSpPr>
        <p:grpSpPr>
          <a:xfrm>
            <a:off x="7946812" y="6949890"/>
            <a:ext cx="3338574" cy="1113297"/>
            <a:chOff x="0" y="0"/>
            <a:chExt cx="1702897" cy="567856"/>
          </a:xfrm>
        </p:grpSpPr>
        <p:sp>
          <p:nvSpPr>
            <p:cNvPr id="17" name="Freeform 17"/>
            <p:cNvSpPr/>
            <p:nvPr/>
          </p:nvSpPr>
          <p:spPr>
            <a:xfrm>
              <a:off x="0" y="0"/>
              <a:ext cx="1702897" cy="567856"/>
            </a:xfrm>
            <a:custGeom>
              <a:avLst/>
              <a:gdLst/>
              <a:ahLst/>
              <a:cxnLst/>
              <a:rect l="l" t="t" r="r" b="b"/>
              <a:pathLst>
                <a:path w="1702897" h="567856">
                  <a:moveTo>
                    <a:pt x="1702897" y="283928"/>
                  </a:moveTo>
                  <a:lnTo>
                    <a:pt x="1296497" y="0"/>
                  </a:lnTo>
                  <a:lnTo>
                    <a:pt x="1296497" y="203200"/>
                  </a:lnTo>
                  <a:lnTo>
                    <a:pt x="0" y="203200"/>
                  </a:lnTo>
                  <a:lnTo>
                    <a:pt x="0" y="364656"/>
                  </a:lnTo>
                  <a:lnTo>
                    <a:pt x="1296497" y="364656"/>
                  </a:lnTo>
                  <a:lnTo>
                    <a:pt x="1296497" y="567856"/>
                  </a:lnTo>
                  <a:lnTo>
                    <a:pt x="1702897" y="283928"/>
                  </a:lnTo>
                  <a:close/>
                </a:path>
              </a:pathLst>
            </a:custGeom>
            <a:solidFill>
              <a:srgbClr val="F9F9FA"/>
            </a:solidFill>
          </p:spPr>
        </p:sp>
        <p:sp>
          <p:nvSpPr>
            <p:cNvPr id="18" name="TextBox 18"/>
            <p:cNvSpPr txBox="1"/>
            <p:nvPr/>
          </p:nvSpPr>
          <p:spPr>
            <a:xfrm>
              <a:off x="0" y="184150"/>
              <a:ext cx="1601297" cy="180506"/>
            </a:xfrm>
            <a:prstGeom prst="rect">
              <a:avLst/>
            </a:prstGeom>
          </p:spPr>
          <p:txBody>
            <a:bodyPr lIns="50800" tIns="50800" rIns="50800" bIns="50800" rtlCol="0" anchor="ctr"/>
            <a:lstStyle/>
            <a:p>
              <a:pPr algn="ctr">
                <a:lnSpc>
                  <a:spcPts val="3380"/>
                </a:lnSpc>
              </a:pPr>
              <a:endParaRPr/>
            </a:p>
          </p:txBody>
        </p:sp>
      </p:grpSp>
      <p:sp>
        <p:nvSpPr>
          <p:cNvPr id="19" name="TextBox 19"/>
          <p:cNvSpPr txBox="1"/>
          <p:nvPr/>
        </p:nvSpPr>
        <p:spPr>
          <a:xfrm>
            <a:off x="1386950" y="1144561"/>
            <a:ext cx="9898435" cy="1047750"/>
          </a:xfrm>
          <a:prstGeom prst="rect">
            <a:avLst/>
          </a:prstGeom>
        </p:spPr>
        <p:txBody>
          <a:bodyPr lIns="0" tIns="0" rIns="0" bIns="0" rtlCol="0" anchor="t">
            <a:spAutoFit/>
          </a:bodyPr>
          <a:lstStyle/>
          <a:p>
            <a:pPr algn="l">
              <a:lnSpc>
                <a:spcPts val="8399"/>
              </a:lnSpc>
            </a:pPr>
            <a:r>
              <a:rPr lang="en-US" sz="6999">
                <a:solidFill>
                  <a:srgbClr val="FFFFFF"/>
                </a:solidFill>
                <a:latin typeface="Fredoka Bold"/>
              </a:rPr>
              <a:t>What is objectivity?</a:t>
            </a:r>
          </a:p>
        </p:txBody>
      </p:sp>
      <p:sp>
        <p:nvSpPr>
          <p:cNvPr id="20" name="TextBox 20"/>
          <p:cNvSpPr txBox="1"/>
          <p:nvPr/>
        </p:nvSpPr>
        <p:spPr>
          <a:xfrm>
            <a:off x="3407854" y="7038543"/>
            <a:ext cx="3975969" cy="1364615"/>
          </a:xfrm>
          <a:prstGeom prst="rect">
            <a:avLst/>
          </a:prstGeom>
        </p:spPr>
        <p:txBody>
          <a:bodyPr lIns="0" tIns="0" rIns="0" bIns="0" rtlCol="0" anchor="t">
            <a:spAutoFit/>
          </a:bodyPr>
          <a:lstStyle/>
          <a:p>
            <a:pPr algn="ctr">
              <a:lnSpc>
                <a:spcPts val="3640"/>
              </a:lnSpc>
            </a:pPr>
            <a:r>
              <a:rPr lang="en-US" sz="2800">
                <a:solidFill>
                  <a:srgbClr val="FFFFFF"/>
                </a:solidFill>
                <a:latin typeface="DM Sans"/>
              </a:rPr>
              <a:t>The quality, state, or relation of being objective</a:t>
            </a:r>
          </a:p>
        </p:txBody>
      </p:sp>
      <p:sp>
        <p:nvSpPr>
          <p:cNvPr id="21" name="TextBox 21"/>
          <p:cNvSpPr txBox="1"/>
          <p:nvPr/>
        </p:nvSpPr>
        <p:spPr>
          <a:xfrm>
            <a:off x="5009446" y="4693660"/>
            <a:ext cx="773569" cy="954544"/>
          </a:xfrm>
          <a:prstGeom prst="rect">
            <a:avLst/>
          </a:prstGeom>
        </p:spPr>
        <p:txBody>
          <a:bodyPr lIns="0" tIns="0" rIns="0" bIns="0" rtlCol="0" anchor="t">
            <a:spAutoFit/>
          </a:bodyPr>
          <a:lstStyle/>
          <a:p>
            <a:pPr algn="ctr">
              <a:lnSpc>
                <a:spcPts val="8019"/>
              </a:lnSpc>
            </a:pPr>
            <a:r>
              <a:rPr lang="en-US" sz="5107">
                <a:solidFill>
                  <a:srgbClr val="FFFFFF"/>
                </a:solidFill>
                <a:latin typeface="Fredoka Bold"/>
              </a:rPr>
              <a:t>1</a:t>
            </a:r>
          </a:p>
        </p:txBody>
      </p:sp>
      <p:sp>
        <p:nvSpPr>
          <p:cNvPr id="22" name="TextBox 22"/>
          <p:cNvSpPr txBox="1"/>
          <p:nvPr/>
        </p:nvSpPr>
        <p:spPr>
          <a:xfrm>
            <a:off x="1241917" y="3129496"/>
            <a:ext cx="8308628"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Merriam-Webster defines objectivity as:</a:t>
            </a:r>
          </a:p>
        </p:txBody>
      </p:sp>
      <p:sp>
        <p:nvSpPr>
          <p:cNvPr id="23" name="TextBox 23"/>
          <p:cNvSpPr txBox="1"/>
          <p:nvPr/>
        </p:nvSpPr>
        <p:spPr>
          <a:xfrm>
            <a:off x="11903444" y="6581343"/>
            <a:ext cx="3975969" cy="1821815"/>
          </a:xfrm>
          <a:prstGeom prst="rect">
            <a:avLst/>
          </a:prstGeom>
        </p:spPr>
        <p:txBody>
          <a:bodyPr lIns="0" tIns="0" rIns="0" bIns="0" rtlCol="0" anchor="t">
            <a:spAutoFit/>
          </a:bodyPr>
          <a:lstStyle/>
          <a:p>
            <a:pPr algn="ctr">
              <a:lnSpc>
                <a:spcPts val="3640"/>
              </a:lnSpc>
            </a:pPr>
            <a:r>
              <a:rPr lang="en-US" sz="2800">
                <a:solidFill>
                  <a:srgbClr val="FFFFFF"/>
                </a:solidFill>
                <a:latin typeface="DM Sans"/>
              </a:rPr>
              <a:t>Expressing or involving the use of facts without distortion by personal feelings or prejudices</a:t>
            </a:r>
          </a:p>
        </p:txBody>
      </p:sp>
      <p:sp>
        <p:nvSpPr>
          <p:cNvPr id="24" name="TextBox 24"/>
          <p:cNvSpPr txBox="1"/>
          <p:nvPr/>
        </p:nvSpPr>
        <p:spPr>
          <a:xfrm>
            <a:off x="13504644" y="4693660"/>
            <a:ext cx="773569" cy="954544"/>
          </a:xfrm>
          <a:prstGeom prst="rect">
            <a:avLst/>
          </a:prstGeom>
        </p:spPr>
        <p:txBody>
          <a:bodyPr lIns="0" tIns="0" rIns="0" bIns="0" rtlCol="0" anchor="t">
            <a:spAutoFit/>
          </a:bodyPr>
          <a:lstStyle/>
          <a:p>
            <a:pPr algn="ctr">
              <a:lnSpc>
                <a:spcPts val="8019"/>
              </a:lnSpc>
            </a:pPr>
            <a:r>
              <a:rPr lang="en-US" sz="5107">
                <a:solidFill>
                  <a:srgbClr val="FFFFFF"/>
                </a:solidFill>
                <a:latin typeface="Fredoka Bold"/>
              </a:rPr>
              <a:t>2</a:t>
            </a:r>
          </a:p>
        </p:txBody>
      </p:sp>
      <p:sp>
        <p:nvSpPr>
          <p:cNvPr id="25" name="Freeform 25"/>
          <p:cNvSpPr/>
          <p:nvPr/>
        </p:nvSpPr>
        <p:spPr>
          <a:xfrm>
            <a:off x="12970888" y="366139"/>
            <a:ext cx="4599878" cy="4114800"/>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7" name="Footer Placeholder 12">
            <a:extLst>
              <a:ext uri="{FF2B5EF4-FFF2-40B4-BE49-F238E27FC236}">
                <a16:creationId xmlns:a16="http://schemas.microsoft.com/office/drawing/2014/main" id="{A56BCA0C-7E11-411F-99B6-F4B2A20437AD}"/>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7374"/>
        </a:solidFill>
        <a:effectLst/>
      </p:bgPr>
    </p:bg>
    <p:spTree>
      <p:nvGrpSpPr>
        <p:cNvPr id="1" name=""/>
        <p:cNvGrpSpPr/>
        <p:nvPr/>
      </p:nvGrpSpPr>
      <p:grpSpPr>
        <a:xfrm>
          <a:off x="0" y="0"/>
          <a:ext cx="0" cy="0"/>
          <a:chOff x="0" y="0"/>
          <a:chExt cx="0" cy="0"/>
        </a:xfrm>
      </p:grpSpPr>
      <p:sp>
        <p:nvSpPr>
          <p:cNvPr id="2" name="TextBox 2"/>
          <p:cNvSpPr txBox="1"/>
          <p:nvPr/>
        </p:nvSpPr>
        <p:spPr>
          <a:xfrm>
            <a:off x="1028700" y="1104900"/>
            <a:ext cx="5443571" cy="1955799"/>
          </a:xfrm>
          <a:prstGeom prst="rect">
            <a:avLst/>
          </a:prstGeom>
        </p:spPr>
        <p:txBody>
          <a:bodyPr lIns="0" tIns="0" rIns="0" bIns="0" rtlCol="0" anchor="t">
            <a:spAutoFit/>
          </a:bodyPr>
          <a:lstStyle/>
          <a:p>
            <a:pPr algn="l">
              <a:lnSpc>
                <a:spcPts val="7699"/>
              </a:lnSpc>
            </a:pPr>
            <a:r>
              <a:rPr lang="en-US" sz="6999">
                <a:solidFill>
                  <a:srgbClr val="FFFFFF"/>
                </a:solidFill>
                <a:latin typeface="Fredoka Bold"/>
              </a:rPr>
              <a:t>Question Everything</a:t>
            </a:r>
          </a:p>
        </p:txBody>
      </p:sp>
      <p:sp>
        <p:nvSpPr>
          <p:cNvPr id="3" name="TextBox 3"/>
          <p:cNvSpPr txBox="1"/>
          <p:nvPr/>
        </p:nvSpPr>
        <p:spPr>
          <a:xfrm>
            <a:off x="8459508" y="3707693"/>
            <a:ext cx="8799792" cy="815975"/>
          </a:xfrm>
          <a:prstGeom prst="rect">
            <a:avLst/>
          </a:prstGeom>
        </p:spPr>
        <p:txBody>
          <a:bodyPr lIns="0" tIns="0" rIns="0" bIns="0" rtlCol="0" anchor="t">
            <a:spAutoFit/>
          </a:bodyPr>
          <a:lstStyle/>
          <a:p>
            <a:pPr algn="l">
              <a:lnSpc>
                <a:spcPts val="3250"/>
              </a:lnSpc>
            </a:pPr>
            <a:r>
              <a:rPr lang="en-US" sz="2500">
                <a:solidFill>
                  <a:srgbClr val="F5FAF4"/>
                </a:solidFill>
                <a:latin typeface="DM Sans"/>
              </a:rPr>
              <a:t>Does the author, publication, or institution have a particular point of view in relation to this topic?</a:t>
            </a:r>
          </a:p>
        </p:txBody>
      </p:sp>
      <p:sp>
        <p:nvSpPr>
          <p:cNvPr id="4" name="TextBox 4"/>
          <p:cNvSpPr txBox="1"/>
          <p:nvPr/>
        </p:nvSpPr>
        <p:spPr>
          <a:xfrm>
            <a:off x="7176754" y="2394193"/>
            <a:ext cx="10035899" cy="406400"/>
          </a:xfrm>
          <a:prstGeom prst="rect">
            <a:avLst/>
          </a:prstGeom>
        </p:spPr>
        <p:txBody>
          <a:bodyPr lIns="0" tIns="0" rIns="0" bIns="0" rtlCol="0" anchor="t">
            <a:spAutoFit/>
          </a:bodyPr>
          <a:lstStyle/>
          <a:p>
            <a:pPr algn="l">
              <a:lnSpc>
                <a:spcPts val="3250"/>
              </a:lnSpc>
            </a:pPr>
            <a:r>
              <a:rPr lang="en-US" sz="2500">
                <a:solidFill>
                  <a:srgbClr val="FFFFFF"/>
                </a:solidFill>
                <a:latin typeface="DM Sans"/>
              </a:rPr>
              <a:t>Ask yourself these questions as you encounter information:</a:t>
            </a:r>
          </a:p>
        </p:txBody>
      </p:sp>
      <p:sp>
        <p:nvSpPr>
          <p:cNvPr id="5" name="Freeform 5"/>
          <p:cNvSpPr/>
          <p:nvPr/>
        </p:nvSpPr>
        <p:spPr>
          <a:xfrm rot="-10800000">
            <a:off x="-2094573" y="4060225"/>
            <a:ext cx="9271327" cy="9220756"/>
          </a:xfrm>
          <a:custGeom>
            <a:avLst/>
            <a:gdLst/>
            <a:ahLst/>
            <a:cxnLst/>
            <a:rect l="l" t="t" r="r" b="b"/>
            <a:pathLst>
              <a:path w="9271327" h="9220756">
                <a:moveTo>
                  <a:pt x="0" y="0"/>
                </a:moveTo>
                <a:lnTo>
                  <a:pt x="9271327" y="0"/>
                </a:lnTo>
                <a:lnTo>
                  <a:pt x="9271327" y="9220756"/>
                </a:lnTo>
                <a:lnTo>
                  <a:pt x="0" y="92207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0023601">
            <a:off x="-935832" y="4229274"/>
            <a:ext cx="7897490" cy="8882658"/>
          </a:xfrm>
          <a:custGeom>
            <a:avLst/>
            <a:gdLst/>
            <a:ahLst/>
            <a:cxnLst/>
            <a:rect l="l" t="t" r="r" b="b"/>
            <a:pathLst>
              <a:path w="7897490" h="8882658">
                <a:moveTo>
                  <a:pt x="0" y="0"/>
                </a:moveTo>
                <a:lnTo>
                  <a:pt x="7897490" y="0"/>
                </a:lnTo>
                <a:lnTo>
                  <a:pt x="7897490" y="8882658"/>
                </a:lnTo>
                <a:lnTo>
                  <a:pt x="0" y="88826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733598" y="3872971"/>
            <a:ext cx="4800966" cy="5752792"/>
          </a:xfrm>
          <a:custGeom>
            <a:avLst/>
            <a:gdLst/>
            <a:ahLst/>
            <a:cxnLst/>
            <a:rect l="l" t="t" r="r" b="b"/>
            <a:pathLst>
              <a:path w="4800966" h="5752792">
                <a:moveTo>
                  <a:pt x="4800966" y="0"/>
                </a:moveTo>
                <a:lnTo>
                  <a:pt x="0" y="0"/>
                </a:lnTo>
                <a:lnTo>
                  <a:pt x="0" y="5752791"/>
                </a:lnTo>
                <a:lnTo>
                  <a:pt x="4800966" y="5752791"/>
                </a:lnTo>
                <a:lnTo>
                  <a:pt x="4800966"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8459508" y="6207571"/>
            <a:ext cx="8799792" cy="815975"/>
          </a:xfrm>
          <a:prstGeom prst="rect">
            <a:avLst/>
          </a:prstGeom>
        </p:spPr>
        <p:txBody>
          <a:bodyPr lIns="0" tIns="0" rIns="0" bIns="0" rtlCol="0" anchor="t">
            <a:spAutoFit/>
          </a:bodyPr>
          <a:lstStyle/>
          <a:p>
            <a:pPr algn="l">
              <a:lnSpc>
                <a:spcPts val="3250"/>
              </a:lnSpc>
            </a:pPr>
            <a:r>
              <a:rPr lang="en-US" sz="2500">
                <a:solidFill>
                  <a:srgbClr val="F5FAF4"/>
                </a:solidFill>
                <a:latin typeface="DM Sans"/>
              </a:rPr>
              <a:t>Are there data or statistics used in the article? Where did the statistics come from?</a:t>
            </a:r>
          </a:p>
        </p:txBody>
      </p:sp>
      <p:sp>
        <p:nvSpPr>
          <p:cNvPr id="9" name="TextBox 9"/>
          <p:cNvSpPr txBox="1"/>
          <p:nvPr/>
        </p:nvSpPr>
        <p:spPr>
          <a:xfrm>
            <a:off x="8459508" y="4957632"/>
            <a:ext cx="8799792" cy="815975"/>
          </a:xfrm>
          <a:prstGeom prst="rect">
            <a:avLst/>
          </a:prstGeom>
        </p:spPr>
        <p:txBody>
          <a:bodyPr lIns="0" tIns="0" rIns="0" bIns="0" rtlCol="0" anchor="t">
            <a:spAutoFit/>
          </a:bodyPr>
          <a:lstStyle/>
          <a:p>
            <a:pPr algn="l">
              <a:lnSpc>
                <a:spcPts val="3250"/>
              </a:lnSpc>
            </a:pPr>
            <a:r>
              <a:rPr lang="en-US" sz="2500">
                <a:solidFill>
                  <a:srgbClr val="F5FAF4"/>
                </a:solidFill>
                <a:latin typeface="DM Sans"/>
              </a:rPr>
              <a:t>Does the author make an effort to present a balanced point of view in order to account for bias?</a:t>
            </a:r>
          </a:p>
        </p:txBody>
      </p:sp>
      <p:sp>
        <p:nvSpPr>
          <p:cNvPr id="10" name="TextBox 10"/>
          <p:cNvSpPr txBox="1"/>
          <p:nvPr/>
        </p:nvSpPr>
        <p:spPr>
          <a:xfrm>
            <a:off x="8459508" y="7457510"/>
            <a:ext cx="8799792" cy="815975"/>
          </a:xfrm>
          <a:prstGeom prst="rect">
            <a:avLst/>
          </a:prstGeom>
        </p:spPr>
        <p:txBody>
          <a:bodyPr lIns="0" tIns="0" rIns="0" bIns="0" rtlCol="0" anchor="t">
            <a:spAutoFit/>
          </a:bodyPr>
          <a:lstStyle/>
          <a:p>
            <a:pPr algn="l">
              <a:lnSpc>
                <a:spcPts val="3250"/>
              </a:lnSpc>
            </a:pPr>
            <a:r>
              <a:rPr lang="en-US" sz="2500">
                <a:solidFill>
                  <a:srgbClr val="F5FAF4"/>
                </a:solidFill>
                <a:latin typeface="DM Sans"/>
              </a:rPr>
              <a:t>Is there a funding source named for the research? Is there a statement about conflict of interests?</a:t>
            </a:r>
          </a:p>
        </p:txBody>
      </p:sp>
      <p:grpSp>
        <p:nvGrpSpPr>
          <p:cNvPr id="11" name="Group 11"/>
          <p:cNvGrpSpPr/>
          <p:nvPr/>
        </p:nvGrpSpPr>
        <p:grpSpPr>
          <a:xfrm>
            <a:off x="7262978" y="3736268"/>
            <a:ext cx="695040" cy="695040"/>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13" name="TextBox 13"/>
          <p:cNvSpPr txBox="1"/>
          <p:nvPr/>
        </p:nvSpPr>
        <p:spPr>
          <a:xfrm>
            <a:off x="7365068" y="3724058"/>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1</a:t>
            </a:r>
          </a:p>
        </p:txBody>
      </p:sp>
      <p:grpSp>
        <p:nvGrpSpPr>
          <p:cNvPr id="14" name="Group 14"/>
          <p:cNvGrpSpPr/>
          <p:nvPr/>
        </p:nvGrpSpPr>
        <p:grpSpPr>
          <a:xfrm>
            <a:off x="7262978" y="4986207"/>
            <a:ext cx="695040" cy="695040"/>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16" name="TextBox 16"/>
          <p:cNvSpPr txBox="1"/>
          <p:nvPr/>
        </p:nvSpPr>
        <p:spPr>
          <a:xfrm>
            <a:off x="7365068" y="4973997"/>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2</a:t>
            </a:r>
          </a:p>
        </p:txBody>
      </p:sp>
      <p:grpSp>
        <p:nvGrpSpPr>
          <p:cNvPr id="17" name="Group 17"/>
          <p:cNvGrpSpPr/>
          <p:nvPr/>
        </p:nvGrpSpPr>
        <p:grpSpPr>
          <a:xfrm>
            <a:off x="7262978" y="6236146"/>
            <a:ext cx="695040" cy="695040"/>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19" name="TextBox 19"/>
          <p:cNvSpPr txBox="1"/>
          <p:nvPr/>
        </p:nvSpPr>
        <p:spPr>
          <a:xfrm>
            <a:off x="7365068" y="6223936"/>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3</a:t>
            </a:r>
          </a:p>
        </p:txBody>
      </p:sp>
      <p:grpSp>
        <p:nvGrpSpPr>
          <p:cNvPr id="20" name="Group 20"/>
          <p:cNvGrpSpPr/>
          <p:nvPr/>
        </p:nvGrpSpPr>
        <p:grpSpPr>
          <a:xfrm>
            <a:off x="7262978" y="7486085"/>
            <a:ext cx="695040" cy="695040"/>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AE12"/>
            </a:solidFill>
          </p:spPr>
        </p:sp>
      </p:grpSp>
      <p:sp>
        <p:nvSpPr>
          <p:cNvPr id="22" name="TextBox 22"/>
          <p:cNvSpPr txBox="1"/>
          <p:nvPr/>
        </p:nvSpPr>
        <p:spPr>
          <a:xfrm>
            <a:off x="7365068" y="7473875"/>
            <a:ext cx="490860" cy="605160"/>
          </a:xfrm>
          <a:prstGeom prst="rect">
            <a:avLst/>
          </a:prstGeom>
        </p:spPr>
        <p:txBody>
          <a:bodyPr lIns="0" tIns="0" rIns="0" bIns="0" rtlCol="0" anchor="t">
            <a:spAutoFit/>
          </a:bodyPr>
          <a:lstStyle/>
          <a:p>
            <a:pPr algn="ctr">
              <a:lnSpc>
                <a:spcPts val="5088"/>
              </a:lnSpc>
            </a:pPr>
            <a:r>
              <a:rPr lang="en-US" sz="3241">
                <a:solidFill>
                  <a:srgbClr val="FFFFFF"/>
                </a:solidFill>
                <a:latin typeface="Fredoka Bold"/>
              </a:rPr>
              <a:t>4</a:t>
            </a:r>
          </a:p>
        </p:txBody>
      </p:sp>
      <p:sp>
        <p:nvSpPr>
          <p:cNvPr id="23" name="Freeform 23"/>
          <p:cNvSpPr/>
          <p:nvPr/>
        </p:nvSpPr>
        <p:spPr>
          <a:xfrm rot="-6440560">
            <a:off x="16076779" y="5751185"/>
            <a:ext cx="6790227" cy="6656447"/>
          </a:xfrm>
          <a:custGeom>
            <a:avLst/>
            <a:gdLst/>
            <a:ahLst/>
            <a:cxnLst/>
            <a:rect l="l" t="t" r="r" b="b"/>
            <a:pathLst>
              <a:path w="6790227" h="6656447">
                <a:moveTo>
                  <a:pt x="0" y="0"/>
                </a:moveTo>
                <a:lnTo>
                  <a:pt x="6790227" y="0"/>
                </a:lnTo>
                <a:lnTo>
                  <a:pt x="6790227" y="6656447"/>
                </a:lnTo>
                <a:lnTo>
                  <a:pt x="0" y="66564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Footer Placeholder 12">
            <a:extLst>
              <a:ext uri="{FF2B5EF4-FFF2-40B4-BE49-F238E27FC236}">
                <a16:creationId xmlns:a16="http://schemas.microsoft.com/office/drawing/2014/main" id="{0FED3FED-483D-4DDF-9F77-B505316644B3}"/>
              </a:ext>
            </a:extLst>
          </p:cNvPr>
          <p:cNvSpPr>
            <a:spLocks noGrp="1"/>
          </p:cNvSpPr>
          <p:nvPr>
            <p:ph type="ftr" sz="quarter" idx="11"/>
          </p:nvPr>
        </p:nvSpPr>
        <p:spPr>
          <a:xfrm>
            <a:off x="5440440" y="9296386"/>
            <a:ext cx="6376056" cy="815245"/>
          </a:xfrm>
        </p:spPr>
        <p:txBody>
          <a:bodyPr/>
          <a:lstStyle/>
          <a:p>
            <a:r>
              <a:rPr lang="en-US" dirty="0">
                <a:solidFill>
                  <a:schemeClr val="tx1"/>
                </a:solidFill>
              </a:rPr>
              <a:t>Question Everything © 2024 by Anna Yang is licensed under CC BY-NC-SA 4.0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3262</Words>
  <Application>Microsoft Office PowerPoint</Application>
  <PresentationFormat>Custom</PresentationFormat>
  <Paragraphs>178</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HK Grotesk Medium</vt:lpstr>
      <vt:lpstr>HK Grotesk</vt:lpstr>
      <vt:lpstr>Canva Sans</vt:lpstr>
      <vt:lpstr>Canva Sans Bold</vt:lpstr>
      <vt:lpstr>DM Sans Bold</vt:lpstr>
      <vt:lpstr>DM Sans</vt:lpstr>
      <vt:lpstr>Calibri</vt:lpstr>
      <vt:lpstr>Fredoka Bold</vt:lpstr>
      <vt:lpstr>Arial</vt:lpstr>
      <vt:lpstr>DM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Question Everything</dc:title>
  <cp:lastModifiedBy>Anna Yang</cp:lastModifiedBy>
  <cp:revision>8</cp:revision>
  <dcterms:created xsi:type="dcterms:W3CDTF">2006-08-16T00:00:00Z</dcterms:created>
  <dcterms:modified xsi:type="dcterms:W3CDTF">2024-06-11T19:49:04Z</dcterms:modified>
  <dc:identifier>DAGHeeY662s</dc:identifier>
</cp:coreProperties>
</file>