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72" r:id="rId3"/>
    <p:sldId id="257" r:id="rId4"/>
    <p:sldId id="259" r:id="rId5"/>
    <p:sldId id="261" r:id="rId6"/>
    <p:sldId id="262" r:id="rId7"/>
    <p:sldId id="263" r:id="rId8"/>
    <p:sldId id="260" r:id="rId9"/>
    <p:sldId id="265" r:id="rId10"/>
    <p:sldId id="27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3" autoAdjust="0"/>
    <p:restoredTop sz="66403" autoAdjust="0"/>
  </p:normalViewPr>
  <p:slideViewPr>
    <p:cSldViewPr snapToGrid="0">
      <p:cViewPr varScale="1">
        <p:scale>
          <a:sx n="76" d="100"/>
          <a:sy n="76" d="100"/>
        </p:scale>
        <p:origin x="84"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725"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01F36-7215-4501-BB80-C18D188A74EE}" type="datetimeFigureOut">
              <a:rPr lang="en-US" smtClean="0"/>
              <a:pPr/>
              <a:t>8/6/2021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BBD3A-42D7-4814-A674-EA2B19D0EE46}" type="slidenum">
              <a:rPr lang="en-US" smtClean="0"/>
              <a:pPr/>
              <a:t>‹#›</a:t>
            </a:fld>
            <a:endParaRPr lang="en-US"/>
          </a:p>
        </p:txBody>
      </p:sp>
    </p:spTree>
    <p:extLst>
      <p:ext uri="{BB962C8B-B14F-4D97-AF65-F5344CB8AC3E}">
        <p14:creationId xmlns:p14="http://schemas.microsoft.com/office/powerpoint/2010/main" val="18560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students will learn about Appropriation by examining memes that appropriate art history images. </a:t>
            </a:r>
          </a:p>
          <a:p>
            <a:endParaRPr lang="en-US" dirty="0"/>
          </a:p>
        </p:txBody>
      </p:sp>
      <p:sp>
        <p:nvSpPr>
          <p:cNvPr id="4" name="Slide Number Placeholder 3"/>
          <p:cNvSpPr>
            <a:spLocks noGrp="1"/>
          </p:cNvSpPr>
          <p:nvPr>
            <p:ph type="sldNum" sz="quarter" idx="5"/>
          </p:nvPr>
        </p:nvSpPr>
        <p:spPr/>
        <p:txBody>
          <a:bodyPr/>
          <a:lstStyle/>
          <a:p>
            <a:fld id="{BDFBBD3A-42D7-4814-A674-EA2B19D0EE46}" type="slidenum">
              <a:rPr lang="en-US" smtClean="0"/>
              <a:pPr/>
              <a:t>1</a:t>
            </a:fld>
            <a:endParaRPr lang="en-US"/>
          </a:p>
        </p:txBody>
      </p:sp>
    </p:spTree>
    <p:extLst>
      <p:ext uri="{BB962C8B-B14F-4D97-AF65-F5344CB8AC3E}">
        <p14:creationId xmlns:p14="http://schemas.microsoft.com/office/powerpoint/2010/main" val="421109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aseline="0" dirty="0"/>
              <a:t>Share definition of appropriation with the students. </a:t>
            </a:r>
            <a:br>
              <a:rPr lang="en-US" baseline="0" dirty="0"/>
            </a:br>
            <a:br>
              <a:rPr lang="en-US" baseline="0" dirty="0"/>
            </a:br>
            <a:r>
              <a:rPr lang="en-US" baseline="0" dirty="0"/>
              <a:t>Show an example of appropriation by clicking on the first link (the original artwork), and then the 2</a:t>
            </a:r>
            <a:r>
              <a:rPr lang="en-US" baseline="30000" dirty="0"/>
              <a:t>nd</a:t>
            </a:r>
            <a:r>
              <a:rPr lang="en-US" baseline="0" dirty="0"/>
              <a:t> link (the appropriated figure integrated into a new artwork.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Background info on the appropriation: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Guerilla Girls appropriated the female nude from artist Jean-Auguste-Dominique Ingres' painting </a:t>
            </a:r>
            <a:r>
              <a:rPr lang="en-US" sz="1200" i="1" kern="1200" dirty="0">
                <a:solidFill>
                  <a:schemeClr val="tx1"/>
                </a:solidFill>
                <a:effectLst/>
                <a:latin typeface="+mn-lt"/>
                <a:ea typeface="+mn-ea"/>
                <a:cs typeface="+mn-cs"/>
              </a:rPr>
              <a:t>Le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Grand Odalisque</a:t>
            </a:r>
            <a:r>
              <a:rPr lang="en-US" sz="1200" kern="1200" dirty="0">
                <a:solidFill>
                  <a:schemeClr val="tx1"/>
                </a:solidFill>
                <a:effectLst/>
                <a:latin typeface="+mn-lt"/>
                <a:ea typeface="+mn-ea"/>
                <a:cs typeface="+mn-cs"/>
              </a:rPr>
              <a:t> (1814 Louvre), added a guerilla mask over her head  and inserted her into their artwork entitled </a:t>
            </a:r>
            <a:r>
              <a:rPr lang="en-US" sz="1200" i="1" kern="1200" dirty="0">
                <a:solidFill>
                  <a:schemeClr val="tx1"/>
                </a:solidFill>
                <a:effectLst/>
                <a:latin typeface="+mn-lt"/>
                <a:ea typeface="+mn-ea"/>
                <a:cs typeface="+mn-cs"/>
              </a:rPr>
              <a:t>Do Women have to be Naked to Get into the Met Museum </a:t>
            </a:r>
            <a:r>
              <a:rPr lang="en-US" sz="1200" kern="1200" dirty="0">
                <a:solidFill>
                  <a:schemeClr val="tx1"/>
                </a:solidFill>
                <a:effectLst/>
                <a:latin typeface="+mn-lt"/>
                <a:ea typeface="+mn-ea"/>
                <a:cs typeface="+mn-cs"/>
              </a:rPr>
              <a:t>(1989 National Gallery of Art)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baseline="0" dirty="0"/>
              <a:t> Mention that not all appropriation is legal. </a:t>
            </a:r>
            <a:br>
              <a:rPr lang="en-US" baseline="0" dirty="0"/>
            </a:br>
            <a:endParaRPr lang="en-US" dirty="0"/>
          </a:p>
        </p:txBody>
      </p:sp>
      <p:sp>
        <p:nvSpPr>
          <p:cNvPr id="4" name="Slide Number Placeholder 3"/>
          <p:cNvSpPr>
            <a:spLocks noGrp="1"/>
          </p:cNvSpPr>
          <p:nvPr>
            <p:ph type="sldNum" sz="quarter" idx="10"/>
          </p:nvPr>
        </p:nvSpPr>
        <p:spPr/>
        <p:txBody>
          <a:bodyPr/>
          <a:lstStyle/>
          <a:p>
            <a:fld id="{BDFBBD3A-42D7-4814-A674-EA2B19D0EE4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Appropriation</a:t>
            </a:r>
            <a:r>
              <a:rPr lang="en-US" baseline="0" dirty="0"/>
              <a:t> is also vigorously used in the creation of memes. </a:t>
            </a:r>
            <a:br>
              <a:rPr lang="en-US" baseline="0" dirty="0"/>
            </a:br>
            <a:r>
              <a:rPr lang="en-US" baseline="0" dirty="0"/>
              <a:t>Sources of appropriated meme imagery extends beyond works of art to include photos from news sources, magazines, social media sites, etc.. </a:t>
            </a:r>
            <a:br>
              <a:rPr lang="en-US" baseline="0" dirty="0"/>
            </a:br>
            <a:r>
              <a:rPr lang="en-US" baseline="0" dirty="0"/>
              <a:t>Text phrases are also often appropriated.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In</a:t>
            </a:r>
            <a:r>
              <a:rPr lang="en-US" baseline="0" dirty="0"/>
              <a:t> this learning activity we will gain an understanding of appropriation by examining memes </a:t>
            </a:r>
            <a:r>
              <a:rPr lang="en-US" dirty="0"/>
              <a:t>that appropriate or re-use</a:t>
            </a:r>
            <a:r>
              <a:rPr lang="en-US" baseline="0" dirty="0"/>
              <a:t> </a:t>
            </a:r>
            <a:r>
              <a:rPr lang="en-US" dirty="0"/>
              <a:t>art history images. </a:t>
            </a:r>
          </a:p>
          <a:p>
            <a:endParaRPr lang="en-US" dirty="0"/>
          </a:p>
        </p:txBody>
      </p:sp>
      <p:sp>
        <p:nvSpPr>
          <p:cNvPr id="4" name="Slide Number Placeholder 3"/>
          <p:cNvSpPr>
            <a:spLocks noGrp="1"/>
          </p:cNvSpPr>
          <p:nvPr>
            <p:ph type="sldNum" sz="quarter" idx="10"/>
          </p:nvPr>
        </p:nvSpPr>
        <p:spPr/>
        <p:txBody>
          <a:bodyPr/>
          <a:lstStyle/>
          <a:p>
            <a:fld id="{BDFBBD3A-42D7-4814-A674-EA2B19D0EE4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buNone/>
            </a:pPr>
            <a:r>
              <a:rPr lang="en-US" b="0" dirty="0"/>
              <a:t>Go to one of these sites to pick a meme that appropriates an art history image</a:t>
            </a:r>
            <a:br>
              <a:rPr lang="en-US" b="0" dirty="0"/>
            </a:br>
            <a:br>
              <a:rPr lang="en-US" b="0" dirty="0"/>
            </a:br>
            <a:r>
              <a:rPr lang="en-US" b="1" dirty="0"/>
              <a:t>Google Image search</a:t>
            </a:r>
            <a:r>
              <a:rPr lang="en-US" dirty="0"/>
              <a:t>: </a:t>
            </a:r>
            <a:r>
              <a:rPr lang="en-US" dirty="0">
                <a:hlinkClick r:id="rId3"/>
              </a:rPr>
              <a:t>https://images.google.com</a:t>
            </a:r>
            <a:br>
              <a:rPr lang="en-US" dirty="0"/>
            </a:br>
            <a:endParaRPr lang="en-US" dirty="0"/>
          </a:p>
          <a:p>
            <a:pPr>
              <a:buNone/>
            </a:pPr>
            <a:r>
              <a:rPr lang="en-US" b="1" dirty="0"/>
              <a:t>https://tinyurl.com/ybd6jwlr </a:t>
            </a:r>
            <a:br>
              <a:rPr lang="en-US" dirty="0"/>
            </a:br>
            <a:endParaRPr lang="en-US" dirty="0"/>
          </a:p>
          <a:p>
            <a:pPr>
              <a:buNone/>
            </a:pPr>
            <a:r>
              <a:rPr lang="en-US" b="1" dirty="0"/>
              <a:t>https://tinyurl.com/y9cbvzyy </a:t>
            </a:r>
            <a:br>
              <a:rPr lang="en-US" dirty="0"/>
            </a:br>
            <a:endParaRPr lang="en-US" dirty="0"/>
          </a:p>
          <a:p>
            <a:pPr>
              <a:buNone/>
            </a:pPr>
            <a:r>
              <a:rPr lang="en-US" b="1" dirty="0"/>
              <a:t>https://tinyurl.com/y6v6taka</a:t>
            </a:r>
            <a:endParaRPr lang="en-US" dirty="0"/>
          </a:p>
          <a:p>
            <a:endParaRPr lang="en-US" b="0" dirty="0"/>
          </a:p>
        </p:txBody>
      </p:sp>
      <p:sp>
        <p:nvSpPr>
          <p:cNvPr id="4" name="Slide Number Placeholder 3"/>
          <p:cNvSpPr>
            <a:spLocks noGrp="1"/>
          </p:cNvSpPr>
          <p:nvPr>
            <p:ph type="sldNum" sz="quarter" idx="10"/>
          </p:nvPr>
        </p:nvSpPr>
        <p:spPr/>
        <p:txBody>
          <a:bodyPr/>
          <a:lstStyle/>
          <a:p>
            <a:fld id="{BDFBBD3A-42D7-4814-A674-EA2B19D0EE4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FBBD3A-42D7-4814-A674-EA2B19D0EE46}" type="slidenum">
              <a:rPr lang="en-US" smtClean="0"/>
              <a:pPr/>
              <a:t>7</a:t>
            </a:fld>
            <a:endParaRPr lang="en-US"/>
          </a:p>
        </p:txBody>
      </p:sp>
    </p:spTree>
    <p:extLst>
      <p:ext uri="{BB962C8B-B14F-4D97-AF65-F5344CB8AC3E}">
        <p14:creationId xmlns:p14="http://schemas.microsoft.com/office/powerpoint/2010/main" val="26133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Also</a:t>
            </a:r>
            <a:r>
              <a:rPr lang="en-US" baseline="0" dirty="0"/>
              <a:t> mention that </a:t>
            </a:r>
            <a:r>
              <a:rPr lang="en-US" baseline="0" dirty="0" err="1"/>
              <a:t>Tineye</a:t>
            </a:r>
            <a:r>
              <a:rPr lang="en-US" baseline="0" dirty="0"/>
              <a:t> can be used to find appropriations of any image, including photos that have been used on various websites in the past that have been re-used to create fake news. </a:t>
            </a:r>
            <a:br>
              <a:rPr lang="en-US" baseline="0" dirty="0"/>
            </a:b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BDFBBD3A-42D7-4814-A674-EA2B19D0EE46}" type="slidenum">
              <a:rPr lang="en-US" smtClean="0"/>
              <a:pPr/>
              <a:t>8</a:t>
            </a:fld>
            <a:endParaRPr lang="en-US"/>
          </a:p>
        </p:txBody>
      </p:sp>
    </p:spTree>
    <p:extLst>
      <p:ext uri="{BB962C8B-B14F-4D97-AF65-F5344CB8AC3E}">
        <p14:creationId xmlns:p14="http://schemas.microsoft.com/office/powerpoint/2010/main" val="342245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 Help</a:t>
            </a:r>
            <a:r>
              <a:rPr lang="en-US" baseline="0" dirty="0"/>
              <a:t> the students navigate to </a:t>
            </a:r>
            <a:r>
              <a:rPr lang="en-US" dirty="0"/>
              <a:t>one</a:t>
            </a:r>
            <a:r>
              <a:rPr lang="en-US" baseline="0" dirty="0"/>
              <a:t> of the </a:t>
            </a:r>
            <a:r>
              <a:rPr lang="en-US" dirty="0"/>
              <a:t>databases listed below: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Grove Art Online </a:t>
            </a:r>
            <a:br>
              <a:rPr lang="en-US" dirty="0"/>
            </a:br>
            <a:r>
              <a:rPr lang="en-US" dirty="0"/>
              <a:t>Art &amp; Architecture Source</a:t>
            </a:r>
            <a:br>
              <a:rPr lang="en-US" dirty="0"/>
            </a:br>
            <a:r>
              <a:rPr lang="en-US" dirty="0"/>
              <a:t>Art, Design and Architecture Collection</a:t>
            </a:r>
            <a:br>
              <a:rPr lang="en-US" dirty="0"/>
            </a:br>
            <a:br>
              <a:rPr lang="en-US" dirty="0"/>
            </a:br>
            <a:r>
              <a:rPr lang="en-US" dirty="0"/>
              <a:t>2.</a:t>
            </a:r>
            <a:r>
              <a:rPr lang="en-US" baseline="0" dirty="0"/>
              <a:t> Open the database on your computer with projection screen. </a:t>
            </a:r>
            <a:br>
              <a:rPr lang="en-US" baseline="0" dirty="0"/>
            </a:br>
            <a:r>
              <a:rPr lang="en-US" baseline="0" dirty="0"/>
              <a:t>    Now d</a:t>
            </a:r>
            <a:r>
              <a:rPr lang="en-US" dirty="0"/>
              <a:t>emonstrate how to search for the name of the art</a:t>
            </a:r>
            <a:r>
              <a:rPr lang="en-US" baseline="0" dirty="0"/>
              <a:t> work</a:t>
            </a:r>
            <a:r>
              <a:rPr lang="en-US" dirty="0"/>
              <a:t> and the artist’s name (last name, first name). </a:t>
            </a:r>
          </a:p>
          <a:p>
            <a:endParaRPr lang="en-US" dirty="0"/>
          </a:p>
        </p:txBody>
      </p:sp>
      <p:sp>
        <p:nvSpPr>
          <p:cNvPr id="4" name="Slide Number Placeholder 3"/>
          <p:cNvSpPr>
            <a:spLocks noGrp="1"/>
          </p:cNvSpPr>
          <p:nvPr>
            <p:ph type="sldNum" sz="quarter" idx="10"/>
          </p:nvPr>
        </p:nvSpPr>
        <p:spPr/>
        <p:txBody>
          <a:bodyPr/>
          <a:lstStyle/>
          <a:p>
            <a:fld id="{BDFBBD3A-42D7-4814-A674-EA2B19D0EE46}"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Action 1: </a:t>
            </a:r>
            <a:r>
              <a:rPr lang="en-US" dirty="0"/>
              <a:t>Have the students discuss what they think and feel about the artwork and meme now that they know more about the artist’s original intention and meaning,</a:t>
            </a:r>
            <a:r>
              <a:rPr lang="en-US" baseline="0" dirty="0"/>
              <a:t> by asking questions like these: </a:t>
            </a:r>
            <a:br>
              <a:rPr lang="en-US" dirty="0"/>
            </a:br>
            <a:br>
              <a:rPr lang="en-US" dirty="0"/>
            </a:br>
            <a:r>
              <a:rPr lang="en-US" dirty="0"/>
              <a:t>Did you learn something interesting</a:t>
            </a:r>
            <a:r>
              <a:rPr lang="en-US" baseline="0" dirty="0"/>
              <a:t>? </a:t>
            </a:r>
            <a:br>
              <a:rPr lang="en-US" dirty="0"/>
            </a:br>
            <a:br>
              <a:rPr lang="en-US" dirty="0"/>
            </a:br>
            <a:r>
              <a:rPr lang="en-US" dirty="0"/>
              <a:t>Did the meaning of the art</a:t>
            </a:r>
            <a:r>
              <a:rPr lang="en-US" baseline="0" dirty="0"/>
              <a:t> work</a:t>
            </a:r>
            <a:r>
              <a:rPr lang="en-US" dirty="0"/>
              <a:t> change in the meme? </a:t>
            </a:r>
            <a:br>
              <a:rPr lang="en-US" dirty="0"/>
            </a:br>
            <a:r>
              <a:rPr lang="en-US" dirty="0"/>
              <a:t>If so, how? </a:t>
            </a:r>
            <a:br>
              <a:rPr lang="en-US" dirty="0"/>
            </a:br>
            <a:br>
              <a:rPr lang="en-US" dirty="0"/>
            </a:br>
            <a:r>
              <a:rPr lang="en-US" sz="1200" dirty="0"/>
              <a:t>How are the meme and the original artwork different?</a:t>
            </a:r>
            <a:br>
              <a:rPr lang="en-US" dirty="0"/>
            </a:br>
            <a:br>
              <a:rPr lang="en-US" dirty="0"/>
            </a:br>
            <a:r>
              <a:rPr lang="en-US" b="1" dirty="0"/>
              <a:t>Action</a:t>
            </a:r>
            <a:r>
              <a:rPr lang="en-US" b="1" baseline="0" dirty="0"/>
              <a:t> 2: </a:t>
            </a:r>
            <a:r>
              <a:rPr lang="en-US" b="1" dirty="0"/>
              <a:t>Have each Group Share Their Findings with the entire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Reflection:</a:t>
            </a:r>
            <a:r>
              <a:rPr lang="en-US" b="1" baseline="0" dirty="0"/>
              <a:t> Learning Outcomes</a:t>
            </a:r>
            <a:r>
              <a:rPr lang="en-US" b="1" dirty="0"/>
              <a:t> </a:t>
            </a:r>
            <a:br>
              <a:rPr lang="en-US" b="1" dirty="0"/>
            </a:br>
            <a:r>
              <a:rPr lang="en-US" sz="1200" kern="1200" dirty="0">
                <a:solidFill>
                  <a:schemeClr val="tx1"/>
                </a:solidFill>
                <a:latin typeface="+mn-lt"/>
                <a:ea typeface="+mn-ea"/>
                <a:cs typeface="+mn-cs"/>
              </a:rPr>
              <a:t>1. Students will learn how meme imagery is appropriated and stripped of original meaning to create a new meaning or subvert the original meaning of the artist, author or photographer.</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2. Students will learn that the new meaning memes create is over-simplified, can be taken out of context of the larger meaning, is shallow, or has an agenda.</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3. Students will learn that once the original context, background, or narrative of an artwork is known, then the meaning becomes richer, deeper and more connected with our humanity. </a:t>
            </a:r>
            <a:br>
              <a:rPr lang="en-US" b="1" dirty="0"/>
            </a:br>
            <a:br>
              <a:rPr lang="en-US" dirty="0"/>
            </a:br>
            <a:r>
              <a:rPr lang="en-US" b="1" dirty="0"/>
              <a:t>Reflection:</a:t>
            </a:r>
            <a:r>
              <a:rPr lang="en-US" b="1" baseline="0" dirty="0"/>
              <a:t> Note </a:t>
            </a:r>
            <a:br>
              <a:rPr lang="en-US" baseline="0" dirty="0"/>
            </a:br>
            <a:r>
              <a:rPr lang="en-US" dirty="0"/>
              <a:t>We interpret what we see through the</a:t>
            </a:r>
            <a:r>
              <a:rPr lang="en-US" baseline="0" dirty="0"/>
              <a:t> lens of our experience. Most of these art works were made in another century and we have a hard time relating to them if we have not studied art history or history in general. So, we create memes that comment on the dramatic expressions and actions of the people in the artwork, or the different hair styles or clothes, based on our contemporary world experience. </a:t>
            </a:r>
            <a:endParaRPr lang="en-US" dirty="0"/>
          </a:p>
          <a:p>
            <a:endParaRPr lang="en-US" dirty="0"/>
          </a:p>
        </p:txBody>
      </p:sp>
      <p:sp>
        <p:nvSpPr>
          <p:cNvPr id="4" name="Slide Number Placeholder 3"/>
          <p:cNvSpPr>
            <a:spLocks noGrp="1"/>
          </p:cNvSpPr>
          <p:nvPr>
            <p:ph type="sldNum" sz="quarter" idx="10"/>
          </p:nvPr>
        </p:nvSpPr>
        <p:spPr/>
        <p:txBody>
          <a:bodyPr/>
          <a:lstStyle/>
          <a:p>
            <a:fld id="{BDFBBD3A-42D7-4814-A674-EA2B19D0EE4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73D17E-EE3A-4E71-8C5F-FD78DA43EDB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81548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3D17E-EE3A-4E71-8C5F-FD78DA43EDB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253384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3D17E-EE3A-4E71-8C5F-FD78DA43EDB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158747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3D17E-EE3A-4E71-8C5F-FD78DA43EDB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226343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3D17E-EE3A-4E71-8C5F-FD78DA43EDB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175871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73D17E-EE3A-4E71-8C5F-FD78DA43EDB4}" type="datetimeFigureOut">
              <a:rPr lang="en-US" smtClean="0"/>
              <a:pPr/>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197197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73D17E-EE3A-4E71-8C5F-FD78DA43EDB4}" type="datetimeFigureOut">
              <a:rPr lang="en-US" smtClean="0"/>
              <a:pPr/>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379724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73D17E-EE3A-4E71-8C5F-FD78DA43EDB4}" type="datetimeFigureOut">
              <a:rPr lang="en-US" smtClean="0"/>
              <a:pPr/>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306333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3D17E-EE3A-4E71-8C5F-FD78DA43EDB4}" type="datetimeFigureOut">
              <a:rPr lang="en-US" smtClean="0"/>
              <a:pPr/>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298619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73D17E-EE3A-4E71-8C5F-FD78DA43EDB4}" type="datetimeFigureOut">
              <a:rPr lang="en-US" smtClean="0"/>
              <a:pPr/>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429164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73D17E-EE3A-4E71-8C5F-FD78DA43EDB4}" type="datetimeFigureOut">
              <a:rPr lang="en-US" smtClean="0"/>
              <a:pPr/>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2E46-811F-415C-9CFD-D2621BB5E7FD}" type="slidenum">
              <a:rPr lang="en-US" smtClean="0"/>
              <a:pPr/>
              <a:t>‹#›</a:t>
            </a:fld>
            <a:endParaRPr lang="en-US"/>
          </a:p>
        </p:txBody>
      </p:sp>
    </p:spTree>
    <p:extLst>
      <p:ext uri="{BB962C8B-B14F-4D97-AF65-F5344CB8AC3E}">
        <p14:creationId xmlns:p14="http://schemas.microsoft.com/office/powerpoint/2010/main" val="264421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D17E-EE3A-4E71-8C5F-FD78DA43EDB4}" type="datetimeFigureOut">
              <a:rPr lang="en-US" smtClean="0"/>
              <a:pPr/>
              <a:t>8/6/2021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82E46-811F-415C-9CFD-D2621BB5E7FD}" type="slidenum">
              <a:rPr lang="en-US" smtClean="0"/>
              <a:pPr/>
              <a:t>‹#›</a:t>
            </a:fld>
            <a:endParaRPr lang="en-US"/>
          </a:p>
        </p:txBody>
      </p:sp>
    </p:spTree>
    <p:extLst>
      <p:ext uri="{BB962C8B-B14F-4D97-AF65-F5344CB8AC3E}">
        <p14:creationId xmlns:p14="http://schemas.microsoft.com/office/powerpoint/2010/main" val="481940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ouvre.fr/en/oeuvre-notices/une-odalisqu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nga.gov/collection/art-object-page.139856.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4AC8-5655-4377-8610-4C9839B93B04}"/>
              </a:ext>
            </a:extLst>
          </p:cNvPr>
          <p:cNvSpPr>
            <a:spLocks noGrp="1"/>
          </p:cNvSpPr>
          <p:nvPr>
            <p:ph type="ctrTitle"/>
          </p:nvPr>
        </p:nvSpPr>
        <p:spPr>
          <a:xfrm>
            <a:off x="1125638" y="1050877"/>
            <a:ext cx="6858000" cy="2954477"/>
          </a:xfrm>
        </p:spPr>
        <p:txBody>
          <a:bodyPr>
            <a:normAutofit fontScale="90000"/>
          </a:bodyPr>
          <a:lstStyle/>
          <a:p>
            <a:r>
              <a:rPr lang="en-US" b="1" dirty="0"/>
              <a:t>Art History Memes: a good laugh for the inner critic and a lesson on appropriation </a:t>
            </a:r>
          </a:p>
        </p:txBody>
      </p:sp>
      <p:sp>
        <p:nvSpPr>
          <p:cNvPr id="3" name="Subtitle 2">
            <a:extLst>
              <a:ext uri="{FF2B5EF4-FFF2-40B4-BE49-F238E27FC236}">
                <a16:creationId xmlns:a16="http://schemas.microsoft.com/office/drawing/2014/main" id="{DA81B193-C5BD-4F86-93DF-E50BC74389EB}"/>
              </a:ext>
            </a:extLst>
          </p:cNvPr>
          <p:cNvSpPr>
            <a:spLocks noGrp="1"/>
          </p:cNvSpPr>
          <p:nvPr>
            <p:ph type="subTitle" idx="1"/>
          </p:nvPr>
        </p:nvSpPr>
        <p:spPr>
          <a:xfrm>
            <a:off x="968991" y="4066505"/>
            <a:ext cx="7014647" cy="1241823"/>
          </a:xfrm>
        </p:spPr>
        <p:txBody>
          <a:bodyPr>
            <a:normAutofit fontScale="92500" lnSpcReduction="10000"/>
          </a:bodyPr>
          <a:lstStyle/>
          <a:p>
            <a:br>
              <a:rPr lang="en-US" dirty="0"/>
            </a:br>
            <a:r>
              <a:rPr lang="en-US" dirty="0"/>
              <a:t>Rebecca </a:t>
            </a:r>
            <a:r>
              <a:rPr lang="en-US" dirty="0" err="1"/>
              <a:t>Barham</a:t>
            </a:r>
            <a:br>
              <a:rPr lang="en-US" dirty="0"/>
            </a:br>
            <a:r>
              <a:rPr lang="en-US" dirty="0"/>
              <a:t>Art, Dance and Theatre Librarian </a:t>
            </a:r>
            <a:br>
              <a:rPr lang="en-US" dirty="0"/>
            </a:br>
            <a:r>
              <a:rPr lang="en-US" dirty="0"/>
              <a:t>University of North Texas, Denton </a:t>
            </a:r>
          </a:p>
        </p:txBody>
      </p:sp>
    </p:spTree>
    <p:extLst>
      <p:ext uri="{BB962C8B-B14F-4D97-AF65-F5344CB8AC3E}">
        <p14:creationId xmlns:p14="http://schemas.microsoft.com/office/powerpoint/2010/main" val="217604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E8D1-9B46-47DD-9BD8-D0DC8D69B4E4}"/>
              </a:ext>
            </a:extLst>
          </p:cNvPr>
          <p:cNvSpPr>
            <a:spLocks noGrp="1"/>
          </p:cNvSpPr>
          <p:nvPr>
            <p:ph type="title"/>
          </p:nvPr>
        </p:nvSpPr>
        <p:spPr>
          <a:xfrm>
            <a:off x="628650" y="80156"/>
            <a:ext cx="7886700" cy="1325563"/>
          </a:xfrm>
        </p:spPr>
        <p:txBody>
          <a:bodyPr/>
          <a:lstStyle/>
          <a:p>
            <a:r>
              <a:rPr lang="en-US" b="1" dirty="0"/>
              <a:t>What does it Meme? </a:t>
            </a:r>
          </a:p>
        </p:txBody>
      </p:sp>
      <p:sp>
        <p:nvSpPr>
          <p:cNvPr id="3" name="Content Placeholder 2">
            <a:extLst>
              <a:ext uri="{FF2B5EF4-FFF2-40B4-BE49-F238E27FC236}">
                <a16:creationId xmlns:a16="http://schemas.microsoft.com/office/drawing/2014/main" id="{3B9063ED-6D5F-4B04-B6AB-2CACD214EE05}"/>
              </a:ext>
            </a:extLst>
          </p:cNvPr>
          <p:cNvSpPr>
            <a:spLocks noGrp="1"/>
          </p:cNvSpPr>
          <p:nvPr>
            <p:ph idx="1"/>
          </p:nvPr>
        </p:nvSpPr>
        <p:spPr>
          <a:xfrm>
            <a:off x="628650" y="1405719"/>
            <a:ext cx="7886700" cy="4636308"/>
          </a:xfrm>
        </p:spPr>
        <p:txBody>
          <a:bodyPr>
            <a:normAutofit/>
          </a:bodyPr>
          <a:lstStyle/>
          <a:p>
            <a:pPr>
              <a:buNone/>
            </a:pPr>
            <a:r>
              <a:rPr lang="en-US" sz="2700" b="1" dirty="0"/>
              <a:t>Take 5 minutes to talk about the original artwork  with your group </a:t>
            </a:r>
            <a:br>
              <a:rPr lang="en-US" sz="2700" dirty="0"/>
            </a:br>
            <a:endParaRPr lang="en-US" sz="2700" dirty="0"/>
          </a:p>
          <a:p>
            <a:pPr>
              <a:buNone/>
            </a:pPr>
            <a:r>
              <a:rPr lang="en-US" sz="2700" dirty="0"/>
              <a:t>   Did you learn something interesting? </a:t>
            </a:r>
            <a:br>
              <a:rPr lang="en-US" sz="2700" dirty="0"/>
            </a:br>
            <a:br>
              <a:rPr lang="en-US" sz="2700" dirty="0"/>
            </a:br>
            <a:r>
              <a:rPr lang="en-US" sz="2700" dirty="0"/>
              <a:t>Did the meaning of the artwork change in the meme? </a:t>
            </a:r>
            <a:br>
              <a:rPr lang="en-US" sz="2700" dirty="0"/>
            </a:br>
            <a:r>
              <a:rPr lang="en-US" sz="2700" dirty="0"/>
              <a:t>If so, how? </a:t>
            </a:r>
            <a:br>
              <a:rPr lang="en-US" sz="2700" dirty="0"/>
            </a:br>
            <a:br>
              <a:rPr lang="en-US" sz="2700" dirty="0"/>
            </a:br>
            <a:r>
              <a:rPr lang="en-US" sz="2700" dirty="0"/>
              <a:t>How are the meme and the original artwork different?</a:t>
            </a:r>
          </a:p>
        </p:txBody>
      </p:sp>
    </p:spTree>
    <p:extLst>
      <p:ext uri="{BB962C8B-B14F-4D97-AF65-F5344CB8AC3E}">
        <p14:creationId xmlns:p14="http://schemas.microsoft.com/office/powerpoint/2010/main" val="385372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a:t>Appropriation</a:t>
            </a:r>
            <a:r>
              <a:rPr lang="en-US" dirty="0"/>
              <a:t> </a:t>
            </a:r>
          </a:p>
        </p:txBody>
      </p:sp>
      <p:sp>
        <p:nvSpPr>
          <p:cNvPr id="3" name="Content Placeholder 2"/>
          <p:cNvSpPr>
            <a:spLocks noGrp="1"/>
          </p:cNvSpPr>
          <p:nvPr>
            <p:ph idx="1"/>
          </p:nvPr>
        </p:nvSpPr>
        <p:spPr>
          <a:noFill/>
        </p:spPr>
        <p:txBody>
          <a:bodyPr>
            <a:normAutofit/>
          </a:bodyPr>
          <a:lstStyle/>
          <a:p>
            <a:pPr>
              <a:buNone/>
            </a:pPr>
            <a:r>
              <a:rPr lang="en-US" dirty="0"/>
              <a:t>Appropriation in the art world is defined as the use of imagery from a pre-existing artwork without permission from the artist, with varying levels of transformation to create a new artwork. </a:t>
            </a:r>
            <a:r>
              <a:rPr lang="en-US" sz="1600" dirty="0"/>
              <a:t>(</a:t>
            </a:r>
            <a:r>
              <a:rPr lang="en-US" sz="1600" dirty="0" err="1"/>
              <a:t>Heartney</a:t>
            </a:r>
            <a:r>
              <a:rPr lang="en-US" sz="1600" dirty="0"/>
              <a:t>, 37-38)</a:t>
            </a:r>
            <a:br>
              <a:rPr lang="en-US" sz="1600" dirty="0"/>
            </a:br>
            <a:br>
              <a:rPr lang="en-US" dirty="0"/>
            </a:br>
            <a:r>
              <a:rPr lang="en-US" dirty="0"/>
              <a:t>An example of appropriation: </a:t>
            </a:r>
            <a:br>
              <a:rPr lang="en-US" dirty="0"/>
            </a:br>
            <a:r>
              <a:rPr lang="en-US" sz="2000" dirty="0">
                <a:hlinkClick r:id="rId3"/>
              </a:rPr>
              <a:t>https://www.louvre.fr/en/oeuvre-notices/une-odalisque</a:t>
            </a:r>
            <a:br>
              <a:rPr lang="en-US" sz="2000" dirty="0"/>
            </a:br>
            <a:br>
              <a:rPr lang="en-US" sz="2000" dirty="0"/>
            </a:br>
            <a:r>
              <a:rPr lang="en-US" sz="2000" dirty="0">
                <a:hlinkClick r:id="rId4"/>
              </a:rPr>
              <a:t>https://www.nga.gov/collection/art-object-page.139856.html</a:t>
            </a:r>
            <a:endParaRPr lang="en-US" sz="2000" dirty="0"/>
          </a:p>
          <a:p>
            <a:pPr>
              <a:buNone/>
            </a:pPr>
            <a:endParaRPr lang="en-US" dirty="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984D-C78C-4543-8FF3-56979C303B08}"/>
              </a:ext>
            </a:extLst>
          </p:cNvPr>
          <p:cNvSpPr>
            <a:spLocks noGrp="1"/>
          </p:cNvSpPr>
          <p:nvPr>
            <p:ph type="title"/>
          </p:nvPr>
        </p:nvSpPr>
        <p:spPr>
          <a:xfrm>
            <a:off x="550575" y="596296"/>
            <a:ext cx="8218572" cy="652913"/>
          </a:xfrm>
        </p:spPr>
        <p:txBody>
          <a:bodyPr>
            <a:normAutofit fontScale="90000"/>
          </a:bodyPr>
          <a:lstStyle/>
          <a:p>
            <a:r>
              <a:rPr lang="en-US" b="1" dirty="0"/>
              <a:t>Appropriation of Art History Images for Memes</a:t>
            </a:r>
          </a:p>
        </p:txBody>
      </p:sp>
      <p:pic>
        <p:nvPicPr>
          <p:cNvPr id="4" name="Content Placeholder 3" descr="Art history memes screenshot.jpg"/>
          <p:cNvPicPr>
            <a:picLocks noGrp="1" noChangeAspect="1"/>
          </p:cNvPicPr>
          <p:nvPr>
            <p:ph idx="1"/>
          </p:nvPr>
        </p:nvPicPr>
        <p:blipFill>
          <a:blip r:embed="rId3" cstate="print"/>
          <a:stretch>
            <a:fillRect/>
          </a:stretch>
        </p:blipFill>
        <p:spPr>
          <a:xfrm>
            <a:off x="655094" y="1473959"/>
            <a:ext cx="7001300" cy="3903260"/>
          </a:xfrm>
          <a:solidFill>
            <a:schemeClr val="accent1"/>
          </a:solidFill>
          <a:ln>
            <a:solidFill>
              <a:schemeClr val="accent1">
                <a:lumMod val="60000"/>
                <a:lumOff val="40000"/>
              </a:schemeClr>
            </a:solidFill>
          </a:ln>
        </p:spPr>
      </p:pic>
    </p:spTree>
    <p:extLst>
      <p:ext uri="{BB962C8B-B14F-4D97-AF65-F5344CB8AC3E}">
        <p14:creationId xmlns:p14="http://schemas.microsoft.com/office/powerpoint/2010/main" val="411921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D55F-044E-436D-876C-699B136E2606}"/>
              </a:ext>
            </a:extLst>
          </p:cNvPr>
          <p:cNvSpPr>
            <a:spLocks noGrp="1"/>
          </p:cNvSpPr>
          <p:nvPr>
            <p:ph type="title"/>
          </p:nvPr>
        </p:nvSpPr>
        <p:spPr>
          <a:xfrm>
            <a:off x="545910" y="232012"/>
            <a:ext cx="7969440" cy="1310186"/>
          </a:xfrm>
        </p:spPr>
        <p:txBody>
          <a:bodyPr/>
          <a:lstStyle/>
          <a:p>
            <a:r>
              <a:rPr lang="en-US" b="1" dirty="0"/>
              <a:t>Pair in groups of 3-5 </a:t>
            </a:r>
          </a:p>
        </p:txBody>
      </p:sp>
      <p:sp>
        <p:nvSpPr>
          <p:cNvPr id="3" name="Content Placeholder 2">
            <a:extLst>
              <a:ext uri="{FF2B5EF4-FFF2-40B4-BE49-F238E27FC236}">
                <a16:creationId xmlns:a16="http://schemas.microsoft.com/office/drawing/2014/main" id="{43159B65-1A3B-4A9D-9EEE-E20CF1A79594}"/>
              </a:ext>
            </a:extLst>
          </p:cNvPr>
          <p:cNvSpPr>
            <a:spLocks noGrp="1"/>
          </p:cNvSpPr>
          <p:nvPr>
            <p:ph idx="1"/>
          </p:nvPr>
        </p:nvSpPr>
        <p:spPr/>
        <p:txBody>
          <a:bodyPr/>
          <a:lstStyle/>
          <a:p>
            <a:pPr>
              <a:buNone/>
            </a:pPr>
            <a:endParaRPr lang="en-US" dirty="0"/>
          </a:p>
        </p:txBody>
      </p:sp>
    </p:spTree>
    <p:extLst>
      <p:ext uri="{BB962C8B-B14F-4D97-AF65-F5344CB8AC3E}">
        <p14:creationId xmlns:p14="http://schemas.microsoft.com/office/powerpoint/2010/main" val="87133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BEB1-437D-4EC1-A11A-4A2C30B01EFF}"/>
              </a:ext>
            </a:extLst>
          </p:cNvPr>
          <p:cNvSpPr>
            <a:spLocks noGrp="1"/>
          </p:cNvSpPr>
          <p:nvPr>
            <p:ph type="title"/>
          </p:nvPr>
        </p:nvSpPr>
        <p:spPr>
          <a:xfrm>
            <a:off x="628650" y="242296"/>
            <a:ext cx="7886700" cy="1325563"/>
          </a:xfrm>
        </p:spPr>
        <p:txBody>
          <a:bodyPr/>
          <a:lstStyle/>
          <a:p>
            <a:r>
              <a:rPr lang="en-US" b="1" dirty="0"/>
              <a:t>Find Your Art History Meme</a:t>
            </a:r>
          </a:p>
        </p:txBody>
      </p:sp>
      <p:sp>
        <p:nvSpPr>
          <p:cNvPr id="3" name="Content Placeholder 2">
            <a:extLst>
              <a:ext uri="{FF2B5EF4-FFF2-40B4-BE49-F238E27FC236}">
                <a16:creationId xmlns:a16="http://schemas.microsoft.com/office/drawing/2014/main" id="{066F0BC5-F5A8-4680-ADA5-7BA6D5D4D310}"/>
              </a:ext>
            </a:extLst>
          </p:cNvPr>
          <p:cNvSpPr>
            <a:spLocks noGrp="1"/>
          </p:cNvSpPr>
          <p:nvPr>
            <p:ph idx="1"/>
          </p:nvPr>
        </p:nvSpPr>
        <p:spPr>
          <a:xfrm>
            <a:off x="628650" y="2386399"/>
            <a:ext cx="7886700" cy="3103574"/>
          </a:xfrm>
        </p:spPr>
        <p:txBody>
          <a:bodyPr>
            <a:normAutofit/>
          </a:bodyPr>
          <a:lstStyle/>
          <a:p>
            <a:pPr>
              <a:buNone/>
            </a:pPr>
            <a:r>
              <a:rPr lang="en-US" b="1" dirty="0"/>
              <a:t>Google Image search</a:t>
            </a:r>
            <a:r>
              <a:rPr lang="en-US" dirty="0"/>
              <a:t>: </a:t>
            </a:r>
            <a:r>
              <a:rPr lang="en-US" dirty="0">
                <a:hlinkClick r:id="rId3"/>
              </a:rPr>
              <a:t>https://images.google.com</a:t>
            </a:r>
            <a:br>
              <a:rPr lang="en-US" dirty="0"/>
            </a:br>
            <a:r>
              <a:rPr lang="en-US" dirty="0"/>
              <a:t>Search for: </a:t>
            </a:r>
            <a:r>
              <a:rPr lang="en-US" b="1" dirty="0">
                <a:solidFill>
                  <a:srgbClr val="00B050"/>
                </a:solidFill>
              </a:rPr>
              <a:t>Art History Memes</a:t>
            </a:r>
            <a:br>
              <a:rPr lang="en-US" dirty="0"/>
            </a:br>
            <a:endParaRPr lang="en-US" dirty="0"/>
          </a:p>
          <a:p>
            <a:pPr>
              <a:buNone/>
            </a:pPr>
            <a:endParaRPr lang="en-US" dirty="0"/>
          </a:p>
        </p:txBody>
      </p:sp>
    </p:spTree>
    <p:extLst>
      <p:ext uri="{BB962C8B-B14F-4D97-AF65-F5344CB8AC3E}">
        <p14:creationId xmlns:p14="http://schemas.microsoft.com/office/powerpoint/2010/main" val="281921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E8D1-9B46-47DD-9BD8-D0DC8D69B4E4}"/>
              </a:ext>
            </a:extLst>
          </p:cNvPr>
          <p:cNvSpPr>
            <a:spLocks noGrp="1"/>
          </p:cNvSpPr>
          <p:nvPr>
            <p:ph type="title"/>
          </p:nvPr>
        </p:nvSpPr>
        <p:spPr>
          <a:xfrm>
            <a:off x="533116" y="283239"/>
            <a:ext cx="7886700" cy="1325563"/>
          </a:xfrm>
        </p:spPr>
        <p:txBody>
          <a:bodyPr/>
          <a:lstStyle/>
          <a:p>
            <a:r>
              <a:rPr lang="en-US" b="1" dirty="0"/>
              <a:t>What does it Meme? </a:t>
            </a:r>
          </a:p>
        </p:txBody>
      </p:sp>
      <p:sp>
        <p:nvSpPr>
          <p:cNvPr id="3" name="Content Placeholder 2">
            <a:extLst>
              <a:ext uri="{FF2B5EF4-FFF2-40B4-BE49-F238E27FC236}">
                <a16:creationId xmlns:a16="http://schemas.microsoft.com/office/drawing/2014/main" id="{3B9063ED-6D5F-4B04-B6AB-2CACD214EE05}"/>
              </a:ext>
            </a:extLst>
          </p:cNvPr>
          <p:cNvSpPr>
            <a:spLocks noGrp="1"/>
          </p:cNvSpPr>
          <p:nvPr>
            <p:ph idx="1"/>
          </p:nvPr>
        </p:nvSpPr>
        <p:spPr/>
        <p:txBody>
          <a:bodyPr>
            <a:normAutofit/>
          </a:bodyPr>
          <a:lstStyle/>
          <a:p>
            <a:pPr>
              <a:buNone/>
            </a:pPr>
            <a:r>
              <a:rPr lang="en-US" sz="2700" b="1" dirty="0"/>
              <a:t>Take 3 minutes to talk about your art history meme with your group. </a:t>
            </a:r>
            <a:br>
              <a:rPr lang="en-US" sz="2700" dirty="0"/>
            </a:br>
            <a:endParaRPr lang="en-US" sz="2700" dirty="0"/>
          </a:p>
          <a:p>
            <a:pPr>
              <a:buNone/>
            </a:pPr>
            <a:r>
              <a:rPr lang="en-US" sz="2700" dirty="0"/>
              <a:t>What do you think it means? </a:t>
            </a:r>
            <a:br>
              <a:rPr lang="en-US" sz="2700" dirty="0"/>
            </a:br>
            <a:endParaRPr lang="en-US" sz="2700" dirty="0"/>
          </a:p>
          <a:p>
            <a:pPr>
              <a:buNone/>
            </a:pPr>
            <a:r>
              <a:rPr lang="en-US" sz="2700" dirty="0"/>
              <a:t>How does it make you feel? </a:t>
            </a:r>
          </a:p>
        </p:txBody>
      </p:sp>
    </p:spTree>
    <p:extLst>
      <p:ext uri="{BB962C8B-B14F-4D97-AF65-F5344CB8AC3E}">
        <p14:creationId xmlns:p14="http://schemas.microsoft.com/office/powerpoint/2010/main" val="385372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60CF-3022-43CC-A282-64D3273F5270}"/>
              </a:ext>
            </a:extLst>
          </p:cNvPr>
          <p:cNvSpPr>
            <a:spLocks noGrp="1"/>
          </p:cNvSpPr>
          <p:nvPr>
            <p:ph type="title"/>
          </p:nvPr>
        </p:nvSpPr>
        <p:spPr>
          <a:xfrm>
            <a:off x="628650" y="215001"/>
            <a:ext cx="7886700" cy="1325563"/>
          </a:xfrm>
        </p:spPr>
        <p:txBody>
          <a:bodyPr/>
          <a:lstStyle/>
          <a:p>
            <a:r>
              <a:rPr lang="en-US" b="1" dirty="0"/>
              <a:t>Submit Your Meme to </a:t>
            </a:r>
            <a:r>
              <a:rPr lang="en-US" b="1" dirty="0" err="1"/>
              <a:t>TinEye</a:t>
            </a:r>
            <a:endParaRPr lang="en-US" b="1" dirty="0"/>
          </a:p>
        </p:txBody>
      </p:sp>
      <p:sp>
        <p:nvSpPr>
          <p:cNvPr id="3" name="Content Placeholder 2">
            <a:extLst>
              <a:ext uri="{FF2B5EF4-FFF2-40B4-BE49-F238E27FC236}">
                <a16:creationId xmlns:a16="http://schemas.microsoft.com/office/drawing/2014/main" id="{BA7A2119-71E4-405D-A87B-E17C27E5BF6E}"/>
              </a:ext>
            </a:extLst>
          </p:cNvPr>
          <p:cNvSpPr>
            <a:spLocks noGrp="1"/>
          </p:cNvSpPr>
          <p:nvPr>
            <p:ph idx="1"/>
          </p:nvPr>
        </p:nvSpPr>
        <p:spPr/>
        <p:txBody>
          <a:bodyPr/>
          <a:lstStyle/>
          <a:p>
            <a:pPr marL="0" indent="0">
              <a:buNone/>
            </a:pPr>
            <a:r>
              <a:rPr lang="en-US" b="1" dirty="0"/>
              <a:t>How to do it: </a:t>
            </a:r>
            <a:br>
              <a:rPr lang="en-US" dirty="0"/>
            </a:br>
            <a:br>
              <a:rPr lang="en-US" sz="600" dirty="0"/>
            </a:br>
            <a:r>
              <a:rPr lang="en-US" dirty="0"/>
              <a:t>1. Go to </a:t>
            </a:r>
            <a:r>
              <a:rPr lang="en-US" b="1" dirty="0" err="1"/>
              <a:t>TinEye</a:t>
            </a:r>
            <a:r>
              <a:rPr lang="en-US" dirty="0"/>
              <a:t>: </a:t>
            </a:r>
            <a:r>
              <a:rPr lang="en-US" b="1" dirty="0">
                <a:solidFill>
                  <a:srgbClr val="00B050"/>
                </a:solidFill>
              </a:rPr>
              <a:t>https://tineye.com/ </a:t>
            </a:r>
            <a:br>
              <a:rPr lang="en-US" dirty="0"/>
            </a:br>
            <a:r>
              <a:rPr lang="en-US" dirty="0"/>
              <a:t>2. Right click your meme</a:t>
            </a:r>
            <a:br>
              <a:rPr lang="en-US" dirty="0"/>
            </a:br>
            <a:r>
              <a:rPr lang="en-US" dirty="0"/>
              <a:t>3. Choose "copy“</a:t>
            </a:r>
            <a:br>
              <a:rPr lang="en-US" dirty="0"/>
            </a:br>
            <a:r>
              <a:rPr lang="en-US" dirty="0"/>
              <a:t>4. Click in the </a:t>
            </a:r>
            <a:r>
              <a:rPr lang="en-US" dirty="0" err="1"/>
              <a:t>TinEye</a:t>
            </a:r>
            <a:r>
              <a:rPr lang="en-US" dirty="0"/>
              <a:t> search box </a:t>
            </a:r>
            <a:br>
              <a:rPr lang="en-US" dirty="0"/>
            </a:br>
            <a:r>
              <a:rPr lang="en-US" dirty="0"/>
              <a:t>5. Choose "paste" or Control + V keys</a:t>
            </a:r>
          </a:p>
        </p:txBody>
      </p:sp>
    </p:spTree>
    <p:extLst>
      <p:ext uri="{BB962C8B-B14F-4D97-AF65-F5344CB8AC3E}">
        <p14:creationId xmlns:p14="http://schemas.microsoft.com/office/powerpoint/2010/main" val="64874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212B-672E-495E-A47E-B854EE4B9C8E}"/>
              </a:ext>
            </a:extLst>
          </p:cNvPr>
          <p:cNvSpPr>
            <a:spLocks noGrp="1"/>
          </p:cNvSpPr>
          <p:nvPr>
            <p:ph type="title"/>
          </p:nvPr>
        </p:nvSpPr>
        <p:spPr>
          <a:xfrm>
            <a:off x="628650" y="269591"/>
            <a:ext cx="7886700" cy="1325563"/>
          </a:xfrm>
        </p:spPr>
        <p:txBody>
          <a:bodyPr/>
          <a:lstStyle/>
          <a:p>
            <a:r>
              <a:rPr lang="en-US" b="1" dirty="0"/>
              <a:t>What did you Find? </a:t>
            </a:r>
          </a:p>
        </p:txBody>
      </p:sp>
      <p:sp>
        <p:nvSpPr>
          <p:cNvPr id="3" name="Content Placeholder 2">
            <a:extLst>
              <a:ext uri="{FF2B5EF4-FFF2-40B4-BE49-F238E27FC236}">
                <a16:creationId xmlns:a16="http://schemas.microsoft.com/office/drawing/2014/main" id="{34699D18-034F-46EF-AF26-EE957E86A83D}"/>
              </a:ext>
            </a:extLst>
          </p:cNvPr>
          <p:cNvSpPr>
            <a:spLocks noGrp="1"/>
          </p:cNvSpPr>
          <p:nvPr>
            <p:ph idx="1"/>
          </p:nvPr>
        </p:nvSpPr>
        <p:spPr/>
        <p:txBody>
          <a:bodyPr/>
          <a:lstStyle/>
          <a:p>
            <a:pPr>
              <a:buNone/>
            </a:pPr>
            <a:r>
              <a:rPr lang="en-US" dirty="0"/>
              <a:t>How many appropriations of your art history image did you find?</a:t>
            </a:r>
          </a:p>
          <a:p>
            <a:pPr>
              <a:buNone/>
            </a:pPr>
            <a:endParaRPr lang="en-US" dirty="0"/>
          </a:p>
          <a:p>
            <a:pPr>
              <a:buNone/>
            </a:pPr>
            <a:r>
              <a:rPr lang="en-US" dirty="0"/>
              <a:t>Now look among the appropriation/results in </a:t>
            </a:r>
            <a:r>
              <a:rPr lang="en-US" dirty="0" err="1"/>
              <a:t>Tineye</a:t>
            </a:r>
            <a:r>
              <a:rPr lang="en-US" dirty="0"/>
              <a:t> to find an image that reveals the name of the original art work or artist. This will usually be the museum that owns the artwork. </a:t>
            </a:r>
          </a:p>
        </p:txBody>
      </p:sp>
    </p:spTree>
    <p:extLst>
      <p:ext uri="{BB962C8B-B14F-4D97-AF65-F5344CB8AC3E}">
        <p14:creationId xmlns:p14="http://schemas.microsoft.com/office/powerpoint/2010/main" val="3801928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8740-8800-4656-8708-77938967EDF9}"/>
              </a:ext>
            </a:extLst>
          </p:cNvPr>
          <p:cNvSpPr>
            <a:spLocks noGrp="1"/>
          </p:cNvSpPr>
          <p:nvPr>
            <p:ph type="title"/>
          </p:nvPr>
        </p:nvSpPr>
        <p:spPr>
          <a:xfrm>
            <a:off x="628650" y="366819"/>
            <a:ext cx="7886700" cy="1756662"/>
          </a:xfrm>
        </p:spPr>
        <p:txBody>
          <a:bodyPr>
            <a:normAutofit fontScale="90000"/>
          </a:bodyPr>
          <a:lstStyle/>
          <a:p>
            <a:r>
              <a:rPr lang="en-US" b="1" dirty="0"/>
              <a:t>Find out more about the original art work used in the meme and the artist who made it</a:t>
            </a:r>
          </a:p>
        </p:txBody>
      </p:sp>
      <p:sp>
        <p:nvSpPr>
          <p:cNvPr id="3" name="Content Placeholder 2">
            <a:extLst>
              <a:ext uri="{FF2B5EF4-FFF2-40B4-BE49-F238E27FC236}">
                <a16:creationId xmlns:a16="http://schemas.microsoft.com/office/drawing/2014/main" id="{F2EEA7C9-EECC-4DF1-8C15-28A5CD59209B}"/>
              </a:ext>
            </a:extLst>
          </p:cNvPr>
          <p:cNvSpPr>
            <a:spLocks noGrp="1"/>
          </p:cNvSpPr>
          <p:nvPr>
            <p:ph idx="1"/>
          </p:nvPr>
        </p:nvSpPr>
        <p:spPr>
          <a:xfrm>
            <a:off x="628650" y="2647666"/>
            <a:ext cx="7886700" cy="2842306"/>
          </a:xfrm>
        </p:spPr>
        <p:txBody>
          <a:bodyPr/>
          <a:lstStyle/>
          <a:p>
            <a:pPr marL="0" indent="0">
              <a:buNone/>
            </a:pPr>
            <a:r>
              <a:rPr lang="en-US" dirty="0"/>
              <a:t>1. Search for the painting. </a:t>
            </a:r>
            <a:br>
              <a:rPr lang="en-US" dirty="0"/>
            </a:br>
            <a:r>
              <a:rPr lang="en-US" dirty="0"/>
              <a:t>     </a:t>
            </a:r>
            <a:r>
              <a:rPr lang="en-US" dirty="0">
                <a:solidFill>
                  <a:srgbClr val="00B050"/>
                </a:solidFill>
              </a:rPr>
              <a:t>Example: Mona Lisa</a:t>
            </a:r>
            <a:br>
              <a:rPr lang="en-US" dirty="0"/>
            </a:br>
            <a:br>
              <a:rPr lang="en-US" dirty="0"/>
            </a:br>
            <a:r>
              <a:rPr lang="en-US" dirty="0"/>
              <a:t>2. Search for the artist. </a:t>
            </a:r>
            <a:br>
              <a:rPr lang="en-US" dirty="0"/>
            </a:br>
            <a:r>
              <a:rPr lang="en-US" dirty="0">
                <a:solidFill>
                  <a:srgbClr val="00B050"/>
                </a:solidFill>
              </a:rPr>
              <a:t>     Example:  </a:t>
            </a:r>
            <a:r>
              <a:rPr lang="en-US" dirty="0" err="1">
                <a:solidFill>
                  <a:srgbClr val="00B050"/>
                </a:solidFill>
              </a:rPr>
              <a:t>da</a:t>
            </a:r>
            <a:r>
              <a:rPr lang="en-US" dirty="0">
                <a:solidFill>
                  <a:srgbClr val="00B050"/>
                </a:solidFill>
              </a:rPr>
              <a:t> Vinci, Leonardo </a:t>
            </a:r>
            <a:r>
              <a:rPr lang="en-US" sz="1350" dirty="0"/>
              <a:t>(last name, first name) </a:t>
            </a:r>
          </a:p>
        </p:txBody>
      </p:sp>
    </p:spTree>
    <p:extLst>
      <p:ext uri="{BB962C8B-B14F-4D97-AF65-F5344CB8AC3E}">
        <p14:creationId xmlns:p14="http://schemas.microsoft.com/office/powerpoint/2010/main" val="3552010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6087</TotalTime>
  <Words>1050</Words>
  <Application>Microsoft Office PowerPoint</Application>
  <PresentationFormat>On-screen Show (4:3)</PresentationFormat>
  <Paragraphs>50</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Art History Memes: a good laugh for the inner critic and a lesson on appropriation </vt:lpstr>
      <vt:lpstr>Appropriation </vt:lpstr>
      <vt:lpstr>Appropriation of Art History Images for Memes</vt:lpstr>
      <vt:lpstr>Pair in groups of 3-5 </vt:lpstr>
      <vt:lpstr>Find Your Art History Meme</vt:lpstr>
      <vt:lpstr>What does it Meme? </vt:lpstr>
      <vt:lpstr>Submit Your Meme to TinEye</vt:lpstr>
      <vt:lpstr>What did you Find? </vt:lpstr>
      <vt:lpstr>Find out more about the original art work used in the meme and the artist who made it</vt:lpstr>
      <vt:lpstr>What does it Meme?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History Memes: It is all fun and games until the real story is known</dc:title>
  <dc:creator>Barham, Rebecca</dc:creator>
  <cp:lastModifiedBy>Barham, Rebecca</cp:lastModifiedBy>
  <cp:revision>86</cp:revision>
  <dcterms:created xsi:type="dcterms:W3CDTF">2020-07-03T23:09:57Z</dcterms:created>
  <dcterms:modified xsi:type="dcterms:W3CDTF">2021-08-06T19:13:03Z</dcterms:modified>
</cp:coreProperties>
</file>