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8" r:id="rId6"/>
    <p:sldId id="259" r:id="rId7"/>
    <p:sldId id="257" r:id="rId8"/>
    <p:sldId id="284" r:id="rId9"/>
    <p:sldId id="285" r:id="rId10"/>
    <p:sldId id="261" r:id="rId11"/>
    <p:sldId id="267" r:id="rId12"/>
    <p:sldId id="262" r:id="rId13"/>
    <p:sldId id="260" r:id="rId14"/>
    <p:sldId id="286" r:id="rId15"/>
    <p:sldId id="278" r:id="rId16"/>
  </p:sldIdLst>
  <p:sldSz cx="9144000" cy="5143500" type="screen16x9"/>
  <p:notesSz cx="7010400" cy="9296400"/>
  <p:embeddedFontLst>
    <p:embeddedFont>
      <p:font typeface="Kalam" panose="020B0604020202020204" charset="0"/>
      <p:regular r:id="rId19"/>
      <p:bold r:id="rId20"/>
    </p:embeddedFont>
    <p:embeddedFont>
      <p:font typeface="Merriweather" panose="020B0604020202020204" charset="0"/>
      <p:regular r:id="rId21"/>
      <p:bold r:id="rId22"/>
      <p:italic r:id="rId23"/>
      <p:boldItalic r:id="rId24"/>
    </p:embeddedFont>
  </p:embeddedFontLst>
  <p:custDataLst>
    <p:tags r:id="rId2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761562-F037-485F-AAB3-70396FD200ED}" v="101" dt="2020-03-03T14:51:15.079"/>
  </p1510:revLst>
</p1510:revInfo>
</file>

<file path=ppt/tableStyles.xml><?xml version="1.0" encoding="utf-8"?>
<a:tblStyleLst xmlns:a="http://schemas.openxmlformats.org/drawingml/2006/main" def="{B39153D2-34BE-4A46-B932-328616DA2C36}">
  <a:tblStyle styleId="{B39153D2-34BE-4A46-B932-328616DA2C3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414FF10-EC1E-4DB4-8578-B3DBF1F5F8EC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AECC377-7906-4E8C-B990-BED518460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7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35f391192_0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f391192_0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606f1c2d_3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1419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5ed75ccf_02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2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606f1c2d_3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2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427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606f1c2d_3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2650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p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7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5ed75ccf_01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308200" y="1991825"/>
            <a:ext cx="42261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4308200" y="1735750"/>
            <a:ext cx="41502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4308200" y="2992452"/>
            <a:ext cx="41502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/>
          <p:nvPr/>
        </p:nvSpPr>
        <p:spPr>
          <a:xfrm>
            <a:off x="3417825" y="200"/>
            <a:ext cx="5726100" cy="51435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50000">
                <a:schemeClr val="lt1"/>
              </a:gs>
              <a:gs pos="100000">
                <a:srgbClr val="FFFFF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4384400" y="637800"/>
            <a:ext cx="4097400" cy="189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⪢"/>
              <a:defRPr sz="2400" i="1"/>
            </a:lvl1pPr>
            <a:lvl2pPr marL="914400" lvl="1" indent="-381000" rtl="0">
              <a:spcBef>
                <a:spcPts val="1000"/>
              </a:spcBef>
              <a:spcAft>
                <a:spcPts val="0"/>
              </a:spcAft>
              <a:buSzPts val="2400"/>
              <a:buChar char="○"/>
              <a:defRPr sz="2400" i="1"/>
            </a:lvl2pPr>
            <a:lvl3pPr marL="1371600" lvl="2" indent="-381000" rtl="0">
              <a:spcBef>
                <a:spcPts val="1000"/>
              </a:spcBef>
              <a:spcAft>
                <a:spcPts val="0"/>
              </a:spcAft>
              <a:buSzPts val="2400"/>
              <a:buChar char="■"/>
              <a:defRPr sz="2400" i="1"/>
            </a:lvl3pPr>
            <a:lvl4pPr marL="1828800" lvl="3" indent="-381000" rtl="0">
              <a:spcBef>
                <a:spcPts val="1000"/>
              </a:spcBef>
              <a:spcAft>
                <a:spcPts val="0"/>
              </a:spcAft>
              <a:buSzPts val="2400"/>
              <a:buChar char="●"/>
              <a:defRPr sz="2400" i="1"/>
            </a:lvl4pPr>
            <a:lvl5pPr marL="2286000" lvl="4" indent="-381000" rtl="0">
              <a:spcBef>
                <a:spcPts val="1000"/>
              </a:spcBef>
              <a:spcAft>
                <a:spcPts val="0"/>
              </a:spcAft>
              <a:buSzPts val="2400"/>
              <a:buChar char="○"/>
              <a:defRPr sz="2400" i="1"/>
            </a:lvl5pPr>
            <a:lvl6pPr marL="2743200" lvl="5" indent="-381000" rtl="0">
              <a:spcBef>
                <a:spcPts val="1000"/>
              </a:spcBef>
              <a:spcAft>
                <a:spcPts val="0"/>
              </a:spcAft>
              <a:buSzPts val="2400"/>
              <a:buChar char="■"/>
              <a:defRPr sz="2400" i="1"/>
            </a:lvl6pPr>
            <a:lvl7pPr marL="3200400" lvl="6" indent="-381000" rtl="0">
              <a:spcBef>
                <a:spcPts val="1000"/>
              </a:spcBef>
              <a:spcAft>
                <a:spcPts val="0"/>
              </a:spcAft>
              <a:buSzPts val="2400"/>
              <a:buChar char="●"/>
              <a:defRPr sz="2400" i="1"/>
            </a:lvl7pPr>
            <a:lvl8pPr marL="3657600" lvl="7" indent="-381000" rtl="0">
              <a:spcBef>
                <a:spcPts val="1000"/>
              </a:spcBef>
              <a:spcAft>
                <a:spcPts val="0"/>
              </a:spcAft>
              <a:buSzPts val="2400"/>
              <a:buChar char="○"/>
              <a:defRPr sz="2400" i="1"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■"/>
              <a:defRPr sz="2400" i="1"/>
            </a:lvl9pPr>
          </a:lstStyle>
          <a:p>
            <a:endParaRPr/>
          </a:p>
        </p:txBody>
      </p:sp>
      <p:sp>
        <p:nvSpPr>
          <p:cNvPr id="17" name="Google Shape;17;p4"/>
          <p:cNvSpPr txBox="1"/>
          <p:nvPr/>
        </p:nvSpPr>
        <p:spPr>
          <a:xfrm>
            <a:off x="3851000" y="476575"/>
            <a:ext cx="12423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2"/>
                </a:solidFill>
                <a:latin typeface="Kalam"/>
                <a:ea typeface="Kalam"/>
                <a:cs typeface="Kalam"/>
                <a:sym typeface="Kalam"/>
              </a:rPr>
              <a:t>“</a:t>
            </a:r>
            <a:endParaRPr sz="7200">
              <a:solidFill>
                <a:schemeClr val="accent2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4115700" y="205975"/>
            <a:ext cx="45711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4115700" y="1338300"/>
            <a:ext cx="4571100" cy="34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⪢"/>
              <a:defRPr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2854150" y="205975"/>
            <a:ext cx="58326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2854175" y="1333125"/>
            <a:ext cx="2831100" cy="345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⪢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5855725" y="1333125"/>
            <a:ext cx="2831100" cy="345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⪢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115700" y="205975"/>
            <a:ext cx="45711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15700" y="205975"/>
            <a:ext cx="457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15700" y="1338300"/>
            <a:ext cx="4571100" cy="3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erriweather"/>
              <a:buChar char="⪢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lvl="1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erriweather"/>
              <a:buChar char="○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lvl="2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erriweather"/>
              <a:buChar char="■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lvl="3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●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lvl="4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○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lvl="5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■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lvl="6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●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lvl="7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○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lvl="8" indent="-3556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Merriweather"/>
              <a:buChar char="■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6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ctrTitle"/>
          </p:nvPr>
        </p:nvSpPr>
        <p:spPr>
          <a:xfrm>
            <a:off x="4080071" y="1370872"/>
            <a:ext cx="4821382" cy="240175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Creating a Research Strategy for College Research</a:t>
            </a:r>
            <a:endParaRPr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6D1ADE-B760-4955-BFE9-419ECEEE540D}"/>
              </a:ext>
            </a:extLst>
          </p:cNvPr>
          <p:cNvSpPr txBox="1"/>
          <p:nvPr/>
        </p:nvSpPr>
        <p:spPr>
          <a:xfrm>
            <a:off x="5337159" y="4217437"/>
            <a:ext cx="356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Merriweather" panose="020B0604020202020204" charset="0"/>
              </a:rPr>
              <a:t>Created by Alicia Vaandering</a:t>
            </a:r>
          </a:p>
          <a:p>
            <a:pPr algn="r"/>
            <a:r>
              <a:rPr lang="en-US" sz="1200" dirty="0">
                <a:latin typeface="Merriweather" panose="020B0604020202020204" charset="0"/>
              </a:rPr>
              <a:t> Updated March 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98C3A5-7DCF-4881-8A1A-6831508DC1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0534" y="4703333"/>
            <a:ext cx="958234" cy="33526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5" name="Google Shape;131;p23"/>
          <p:cNvSpPr txBox="1">
            <a:spLocks/>
          </p:cNvSpPr>
          <p:nvPr/>
        </p:nvSpPr>
        <p:spPr>
          <a:xfrm>
            <a:off x="4480561" y="133003"/>
            <a:ext cx="4189614" cy="224443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algn="ctr">
              <a:spcAft>
                <a:spcPts val="1200"/>
              </a:spcAft>
            </a:pPr>
            <a:r>
              <a:rPr lang="en-US" sz="3600" dirty="0">
                <a:solidFill>
                  <a:schemeClr val="accent3"/>
                </a:solidFill>
                <a:latin typeface="Kalam" panose="020B0604020202020204" charset="0"/>
                <a:ea typeface="Kalam"/>
                <a:cs typeface="Kalam" panose="020B0604020202020204" charset="0"/>
              </a:rPr>
              <a:t>What</a:t>
            </a:r>
            <a:r>
              <a:rPr lang="en-US" sz="3600" dirty="0">
                <a:latin typeface="Kalam" panose="020B0604020202020204" charset="0"/>
                <a:cs typeface="Kalam" panose="020B0604020202020204" charset="0"/>
              </a:rPr>
              <a:t> </a:t>
            </a: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  <a:latin typeface="Kalam" panose="020B0604020202020204" charset="0"/>
                <a:cs typeface="Kalam" panose="020B0604020202020204" charset="0"/>
              </a:rPr>
              <a:t>terms</a:t>
            </a:r>
            <a:r>
              <a:rPr lang="en-US" sz="3600" b="1" dirty="0">
                <a:latin typeface="Kalam" panose="020B0604020202020204" charset="0"/>
                <a:cs typeface="Kalam" panose="020B0604020202020204" charset="0"/>
              </a:rPr>
              <a:t> </a:t>
            </a:r>
            <a:r>
              <a:rPr lang="en-US" sz="3600" dirty="0">
                <a:solidFill>
                  <a:schemeClr val="accent3"/>
                </a:solidFill>
                <a:latin typeface="Kalam" panose="020B0604020202020204" charset="0"/>
                <a:cs typeface="Kalam" panose="020B0604020202020204" charset="0"/>
              </a:rPr>
              <a:t>should you use to search for sources?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idx="1"/>
          </p:nvPr>
        </p:nvSpPr>
        <p:spPr>
          <a:xfrm>
            <a:off x="4948518" y="2543695"/>
            <a:ext cx="3813097" cy="1697892"/>
          </a:xfrm>
        </p:spPr>
        <p:txBody>
          <a:bodyPr/>
          <a:lstStyle/>
          <a:p>
            <a:pPr marL="101600" indent="0" algn="ctr">
              <a:buNone/>
            </a:pPr>
            <a:r>
              <a:rPr lang="en-US" dirty="0"/>
              <a:t>What impact does the representation of race and ethnicity in textbooks have on students?</a:t>
            </a:r>
          </a:p>
          <a:p>
            <a:pPr marL="101600" indent="0" algn="ctr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202" y="-132526"/>
            <a:ext cx="6155956" cy="857400"/>
          </a:xfrm>
        </p:spPr>
        <p:txBody>
          <a:bodyPr/>
          <a:lstStyle/>
          <a:p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Evaluating Sources: The CRAAP Method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746592" y="697166"/>
            <a:ext cx="3166949" cy="3273150"/>
          </a:xfrm>
        </p:spPr>
        <p:txBody>
          <a:bodyPr/>
          <a:lstStyle/>
          <a:p>
            <a:pPr marL="114300" lvl="0" indent="0">
              <a:buClr>
                <a:srgbClr val="9DDDD2"/>
              </a:buClr>
              <a:buNone/>
            </a:pPr>
            <a:r>
              <a:rPr lang="en-US" sz="2000" b="1" dirty="0">
                <a:solidFill>
                  <a:srgbClr val="4F9CB5"/>
                </a:solidFill>
              </a:rPr>
              <a:t>A</a:t>
            </a:r>
            <a:r>
              <a:rPr lang="en-US" sz="1600" b="1" dirty="0">
                <a:solidFill>
                  <a:srgbClr val="4F9CB5"/>
                </a:solidFill>
              </a:rPr>
              <a:t>ccuracy</a:t>
            </a:r>
            <a:r>
              <a:rPr lang="en-US" sz="1600" dirty="0">
                <a:solidFill>
                  <a:srgbClr val="38414C"/>
                </a:solidFill>
              </a:rPr>
              <a:t>:</a:t>
            </a:r>
          </a:p>
          <a:p>
            <a:pPr marL="91440" lvl="0" indent="0">
              <a:lnSpc>
                <a:spcPct val="100000"/>
              </a:lnSpc>
              <a:spcAft>
                <a:spcPts val="1200"/>
              </a:spcAft>
              <a:buClr>
                <a:srgbClr val="9DDDD2"/>
              </a:buClr>
              <a:buNone/>
            </a:pPr>
            <a:r>
              <a:rPr lang="en-US" sz="1050" dirty="0">
                <a:solidFill>
                  <a:srgbClr val="38414C"/>
                </a:solidFill>
              </a:rPr>
              <a:t>Is the information supported by evidence?</a:t>
            </a:r>
          </a:p>
          <a:p>
            <a:pPr marL="91440" lvl="0" indent="0">
              <a:lnSpc>
                <a:spcPct val="100000"/>
              </a:lnSpc>
              <a:spcAft>
                <a:spcPts val="1200"/>
              </a:spcAft>
              <a:buClr>
                <a:srgbClr val="9DDDD2"/>
              </a:buClr>
              <a:buNone/>
            </a:pPr>
            <a:r>
              <a:rPr lang="en-US" sz="1050" dirty="0">
                <a:solidFill>
                  <a:srgbClr val="38414C"/>
                </a:solidFill>
              </a:rPr>
              <a:t>Where did the information come from?  </a:t>
            </a:r>
          </a:p>
          <a:p>
            <a:pPr marL="91440" lvl="0" indent="0">
              <a:lnSpc>
                <a:spcPct val="100000"/>
              </a:lnSpc>
              <a:spcAft>
                <a:spcPts val="800"/>
              </a:spcAft>
              <a:buClr>
                <a:srgbClr val="9DDDD2"/>
              </a:buClr>
              <a:buNone/>
            </a:pPr>
            <a:r>
              <a:rPr lang="en-US" sz="1050" dirty="0">
                <a:solidFill>
                  <a:srgbClr val="38414C"/>
                </a:solidFill>
              </a:rPr>
              <a:t>How does the information compare with what else you know on this topic?</a:t>
            </a:r>
          </a:p>
          <a:p>
            <a:pPr marL="91440" indent="0" algn="ctr">
              <a:lnSpc>
                <a:spcPct val="100000"/>
              </a:lnSpc>
              <a:spcAft>
                <a:spcPts val="800"/>
              </a:spcAft>
              <a:buNone/>
            </a:pPr>
            <a:r>
              <a:rPr lang="en-US" sz="1600" dirty="0">
                <a:solidFill>
                  <a:schemeClr val="accent4"/>
                </a:solidFill>
                <a:sym typeface="Symbol" panose="05050102010706020507" pitchFamily="18" charset="2"/>
              </a:rPr>
              <a:t></a:t>
            </a:r>
            <a:endParaRPr lang="en-US" sz="1600" dirty="0"/>
          </a:p>
          <a:p>
            <a:pPr marL="114300" lvl="0" indent="0">
              <a:buClr>
                <a:srgbClr val="9DDDD2"/>
              </a:buClr>
              <a:buNone/>
            </a:pPr>
            <a:r>
              <a:rPr lang="en-US" sz="2000" b="1" dirty="0">
                <a:solidFill>
                  <a:srgbClr val="4F9CB5"/>
                </a:solidFill>
              </a:rPr>
              <a:t>P</a:t>
            </a:r>
            <a:r>
              <a:rPr lang="en-US" sz="1600" b="1" dirty="0">
                <a:solidFill>
                  <a:srgbClr val="4F9CB5"/>
                </a:solidFill>
              </a:rPr>
              <a:t>urpose</a:t>
            </a:r>
            <a:r>
              <a:rPr lang="en-US" sz="1600" dirty="0">
                <a:solidFill>
                  <a:srgbClr val="38414C"/>
                </a:solidFill>
              </a:rPr>
              <a:t>:</a:t>
            </a:r>
          </a:p>
          <a:p>
            <a:pPr marL="91440" lvl="0" indent="0">
              <a:lnSpc>
                <a:spcPct val="100000"/>
              </a:lnSpc>
              <a:spcAft>
                <a:spcPts val="1200"/>
              </a:spcAft>
              <a:buClr>
                <a:srgbClr val="9DDDD2"/>
              </a:buClr>
              <a:buNone/>
            </a:pPr>
            <a:r>
              <a:rPr lang="en-US" sz="1050" dirty="0">
                <a:solidFill>
                  <a:srgbClr val="38414C"/>
                </a:solidFill>
              </a:rPr>
              <a:t>What is the purpose of the information?</a:t>
            </a:r>
          </a:p>
          <a:p>
            <a:pPr marL="91440" lvl="0" indent="0">
              <a:lnSpc>
                <a:spcPct val="100000"/>
              </a:lnSpc>
              <a:spcAft>
                <a:spcPts val="1200"/>
              </a:spcAft>
              <a:buClr>
                <a:srgbClr val="9DDDD2"/>
              </a:buClr>
              <a:buNone/>
            </a:pPr>
            <a:r>
              <a:rPr lang="en-US" sz="1050" dirty="0">
                <a:solidFill>
                  <a:srgbClr val="38414C"/>
                </a:solidFill>
              </a:rPr>
              <a:t>Is the author of the source objective and impartial?</a:t>
            </a:r>
          </a:p>
          <a:p>
            <a:pPr marL="91440" lvl="0" indent="0">
              <a:lnSpc>
                <a:spcPct val="100000"/>
              </a:lnSpc>
              <a:spcAft>
                <a:spcPts val="1200"/>
              </a:spcAft>
              <a:buClr>
                <a:srgbClr val="9DDDD2"/>
              </a:buClr>
              <a:buNone/>
            </a:pPr>
            <a:r>
              <a:rPr lang="en-US" sz="1050" dirty="0">
                <a:solidFill>
                  <a:srgbClr val="38414C"/>
                </a:solidFill>
              </a:rPr>
              <a:t>Was the author funded or sponsored by anyone?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267412" y="697166"/>
            <a:ext cx="3360237" cy="4305461"/>
          </a:xfrm>
        </p:spPr>
        <p:txBody>
          <a:bodyPr/>
          <a:lstStyle/>
          <a:p>
            <a:pPr marL="91440" indent="0">
              <a:lnSpc>
                <a:spcPct val="100000"/>
              </a:lnSpc>
              <a:buNone/>
            </a:pPr>
            <a:r>
              <a:rPr lang="en-US" sz="2000" b="1" dirty="0">
                <a:solidFill>
                  <a:schemeClr val="accent3"/>
                </a:solidFill>
              </a:rPr>
              <a:t>C</a:t>
            </a:r>
            <a:r>
              <a:rPr lang="en-US" sz="1600" b="1" dirty="0">
                <a:solidFill>
                  <a:schemeClr val="accent3"/>
                </a:solidFill>
              </a:rPr>
              <a:t>urrency</a:t>
            </a:r>
            <a:r>
              <a:rPr lang="en-US" sz="1600" dirty="0"/>
              <a:t>:​</a:t>
            </a:r>
          </a:p>
          <a:p>
            <a:pPr marL="9144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050" dirty="0"/>
              <a:t>When was your source created? </a:t>
            </a:r>
          </a:p>
          <a:p>
            <a:pPr marL="9144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050" dirty="0"/>
              <a:t>Is it current enough for your research?</a:t>
            </a:r>
          </a:p>
          <a:p>
            <a:pPr marL="9144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US" sz="1050" dirty="0"/>
              <a:t>Has the information been revised?</a:t>
            </a:r>
          </a:p>
          <a:p>
            <a:pPr marL="91440" indent="0" algn="ctr">
              <a:lnSpc>
                <a:spcPct val="100000"/>
              </a:lnSpc>
              <a:spcAft>
                <a:spcPts val="800"/>
              </a:spcAft>
              <a:buNone/>
            </a:pPr>
            <a:r>
              <a:rPr lang="en-US" sz="1600" dirty="0">
                <a:solidFill>
                  <a:schemeClr val="accent4"/>
                </a:solidFill>
                <a:sym typeface="Symbol" panose="05050102010706020507" pitchFamily="18" charset="2"/>
              </a:rPr>
              <a:t></a:t>
            </a:r>
            <a:endParaRPr lang="en-US" sz="1600" dirty="0"/>
          </a:p>
          <a:p>
            <a:pPr marL="114300" indent="0">
              <a:buNone/>
            </a:pPr>
            <a:r>
              <a:rPr lang="en-US" sz="2000" b="1" dirty="0">
                <a:solidFill>
                  <a:schemeClr val="accent3"/>
                </a:solidFill>
              </a:rPr>
              <a:t>R</a:t>
            </a:r>
            <a:r>
              <a:rPr lang="en-US" sz="1600" b="1" dirty="0">
                <a:solidFill>
                  <a:schemeClr val="accent3"/>
                </a:solidFill>
              </a:rPr>
              <a:t>elevance</a:t>
            </a:r>
            <a:r>
              <a:rPr lang="en-US" sz="1600" dirty="0"/>
              <a:t>:</a:t>
            </a:r>
          </a:p>
          <a:p>
            <a:pPr marL="91440" lvl="0" indent="0">
              <a:lnSpc>
                <a:spcPct val="100000"/>
              </a:lnSpc>
              <a:spcAft>
                <a:spcPts val="1200"/>
              </a:spcAft>
              <a:buClr>
                <a:srgbClr val="9DDDD2"/>
              </a:buClr>
              <a:buNone/>
            </a:pPr>
            <a:r>
              <a:rPr lang="en-US" sz="1050" dirty="0">
                <a:solidFill>
                  <a:srgbClr val="38414C"/>
                </a:solidFill>
              </a:rPr>
              <a:t>Does the information relate to your topic?</a:t>
            </a:r>
          </a:p>
          <a:p>
            <a:pPr marL="91440" lvl="0" indent="0">
              <a:lnSpc>
                <a:spcPct val="100000"/>
              </a:lnSpc>
              <a:spcAft>
                <a:spcPts val="1200"/>
              </a:spcAft>
              <a:buClr>
                <a:srgbClr val="9DDDD2"/>
              </a:buClr>
              <a:buNone/>
            </a:pPr>
            <a:r>
              <a:rPr lang="en-US" sz="1050" dirty="0">
                <a:solidFill>
                  <a:srgbClr val="38414C"/>
                </a:solidFill>
              </a:rPr>
              <a:t>Who is the intended audience?</a:t>
            </a:r>
          </a:p>
          <a:p>
            <a:pPr marL="91440" lvl="0" indent="0">
              <a:lnSpc>
                <a:spcPct val="100000"/>
              </a:lnSpc>
              <a:spcAft>
                <a:spcPts val="800"/>
              </a:spcAft>
              <a:buClr>
                <a:srgbClr val="9DDDD2"/>
              </a:buClr>
              <a:buNone/>
            </a:pPr>
            <a:r>
              <a:rPr lang="en-US" sz="1050" dirty="0">
                <a:solidFill>
                  <a:srgbClr val="38414C"/>
                </a:solidFill>
              </a:rPr>
              <a:t>Did I look at other sources before choosing this one?</a:t>
            </a:r>
            <a:endParaRPr lang="en-US" sz="1600" dirty="0"/>
          </a:p>
          <a:p>
            <a:pPr marL="114300" indent="0" algn="ctr">
              <a:spcAft>
                <a:spcPts val="800"/>
              </a:spcAft>
              <a:buNone/>
            </a:pPr>
            <a:r>
              <a:rPr lang="en-US" sz="1600" dirty="0">
                <a:solidFill>
                  <a:schemeClr val="accent4"/>
                </a:solidFill>
                <a:sym typeface="Symbol" panose="05050102010706020507" pitchFamily="18" charset="2"/>
              </a:rPr>
              <a:t></a:t>
            </a:r>
          </a:p>
          <a:p>
            <a:pPr marL="114300" lvl="0" indent="0">
              <a:buClr>
                <a:srgbClr val="9DDDD2"/>
              </a:buClr>
              <a:buNone/>
            </a:pPr>
            <a:r>
              <a:rPr lang="en-US" sz="2000" b="1" dirty="0">
                <a:solidFill>
                  <a:srgbClr val="4F9CB5"/>
                </a:solidFill>
              </a:rPr>
              <a:t>A</a:t>
            </a:r>
            <a:r>
              <a:rPr lang="en-US" sz="1600" b="1" dirty="0">
                <a:solidFill>
                  <a:srgbClr val="4F9CB5"/>
                </a:solidFill>
              </a:rPr>
              <a:t>uthority</a:t>
            </a:r>
            <a:r>
              <a:rPr lang="en-US" sz="1600" dirty="0">
                <a:solidFill>
                  <a:srgbClr val="38414C"/>
                </a:solidFill>
              </a:rPr>
              <a:t>:</a:t>
            </a:r>
          </a:p>
          <a:p>
            <a:pPr marL="91440" lvl="0" indent="0">
              <a:lnSpc>
                <a:spcPct val="100000"/>
              </a:lnSpc>
              <a:spcAft>
                <a:spcPts val="1200"/>
              </a:spcAft>
              <a:buClr>
                <a:srgbClr val="9DDDD2"/>
              </a:buClr>
              <a:buNone/>
            </a:pPr>
            <a:r>
              <a:rPr lang="en-US" sz="1050" dirty="0">
                <a:solidFill>
                  <a:srgbClr val="38414C"/>
                </a:solidFill>
              </a:rPr>
              <a:t>What are the qualifications and credentials of the author(s) that make him/her a reliable source on this topic? </a:t>
            </a:r>
            <a:endParaRPr lang="en-US" sz="1600" dirty="0"/>
          </a:p>
          <a:p>
            <a:pPr marL="114300" indent="0">
              <a:spcAft>
                <a:spcPts val="1200"/>
              </a:spcAft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8334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4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52" name="Google Shape;252;p34"/>
          <p:cNvSpPr txBox="1">
            <a:spLocks noGrp="1"/>
          </p:cNvSpPr>
          <p:nvPr>
            <p:ph type="ctrTitle" idx="4294967295"/>
          </p:nvPr>
        </p:nvSpPr>
        <p:spPr>
          <a:xfrm>
            <a:off x="4308200" y="668950"/>
            <a:ext cx="4258500" cy="797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1"/>
                </a:solidFill>
              </a:rPr>
              <a:t>Thanks!</a:t>
            </a:r>
            <a:endParaRPr sz="4000">
              <a:solidFill>
                <a:schemeClr val="accent1"/>
              </a:solidFill>
            </a:endParaRPr>
          </a:p>
        </p:txBody>
      </p:sp>
      <p:sp>
        <p:nvSpPr>
          <p:cNvPr id="253" name="Google Shape;253;p34"/>
          <p:cNvSpPr txBox="1">
            <a:spLocks noGrp="1"/>
          </p:cNvSpPr>
          <p:nvPr>
            <p:ph type="subTitle" idx="4294967295"/>
          </p:nvPr>
        </p:nvSpPr>
        <p:spPr>
          <a:xfrm>
            <a:off x="4308200" y="1493879"/>
            <a:ext cx="4258500" cy="216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Any questions?</a:t>
            </a:r>
            <a:endParaRPr b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/>
              <a:t>You can find me at: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 idx="4294967295"/>
          </p:nvPr>
        </p:nvSpPr>
        <p:spPr>
          <a:xfrm>
            <a:off x="4308200" y="427873"/>
            <a:ext cx="4258500" cy="797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1"/>
                </a:solidFill>
              </a:rPr>
              <a:t>Hello!</a:t>
            </a:r>
            <a:endParaRPr sz="4000" dirty="0">
              <a:solidFill>
                <a:schemeClr val="accent1"/>
              </a:solidFill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4294967295"/>
          </p:nvPr>
        </p:nvSpPr>
        <p:spPr>
          <a:xfrm>
            <a:off x="4308200" y="1252802"/>
            <a:ext cx="4494978" cy="216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Name</a:t>
            </a:r>
            <a:endParaRPr b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Position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You can find me at</a:t>
            </a:r>
            <a:endParaRPr b="1" dirty="0"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ctrTitle"/>
          </p:nvPr>
        </p:nvSpPr>
        <p:spPr>
          <a:xfrm>
            <a:off x="4308200" y="1735750"/>
            <a:ext cx="4519916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Previous approaches to research</a:t>
            </a:r>
            <a:endParaRPr dirty="0"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1"/>
          </p:nvPr>
        </p:nvSpPr>
        <p:spPr>
          <a:xfrm>
            <a:off x="4308200" y="2992452"/>
            <a:ext cx="41502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/>
              <a:t>Reflecting and building on past experiences…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4225" y="866423"/>
            <a:ext cx="5832600" cy="857400"/>
          </a:xfrm>
        </p:spPr>
        <p:txBody>
          <a:bodyPr/>
          <a:lstStyle/>
          <a:p>
            <a:r>
              <a:rPr lang="en-US" sz="3600" dirty="0"/>
              <a:t>How have you conducted research in the past?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55725" y="2144683"/>
            <a:ext cx="2831100" cy="2648041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How did you decide which sources to use? </a:t>
            </a:r>
          </a:p>
          <a:p>
            <a:pPr>
              <a:spcAft>
                <a:spcPts val="1200"/>
              </a:spcAft>
            </a:pPr>
            <a:r>
              <a:rPr lang="en-US" dirty="0"/>
              <a:t>How did you know when you were done researching? 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854175" y="2144683"/>
            <a:ext cx="2831100" cy="2648041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What sources did you look for? </a:t>
            </a:r>
          </a:p>
          <a:p>
            <a:pPr>
              <a:spcAft>
                <a:spcPts val="1200"/>
              </a:spcAft>
            </a:pPr>
            <a:r>
              <a:rPr lang="en-US" dirty="0"/>
              <a:t>Where did you look for sources?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ctrTitle"/>
          </p:nvPr>
        </p:nvSpPr>
        <p:spPr>
          <a:xfrm>
            <a:off x="4308200" y="1735750"/>
            <a:ext cx="41502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Future directions for college research</a:t>
            </a:r>
            <a:endParaRPr dirty="0"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1"/>
          </p:nvPr>
        </p:nvSpPr>
        <p:spPr>
          <a:xfrm>
            <a:off x="4308200" y="2992452"/>
            <a:ext cx="41502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dirty="0"/>
              <a:t>Let’s create a research strategy…</a:t>
            </a:r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7173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3507" y="425836"/>
            <a:ext cx="5832600" cy="857400"/>
          </a:xfrm>
        </p:spPr>
        <p:txBody>
          <a:bodyPr/>
          <a:lstStyle/>
          <a:p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Research Strategy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605346" y="1373665"/>
            <a:ext cx="3323064" cy="3273150"/>
          </a:xfrm>
        </p:spPr>
        <p:txBody>
          <a:bodyPr/>
          <a:lstStyle/>
          <a:p>
            <a:pPr marL="114300" indent="0" fontAlgn="base">
              <a:buNone/>
            </a:pPr>
            <a:r>
              <a:rPr lang="en-US" dirty="0"/>
              <a:t>3. Determine what </a:t>
            </a:r>
            <a:r>
              <a:rPr lang="en-US" b="1" dirty="0">
                <a:solidFill>
                  <a:schemeClr val="accent3"/>
                </a:solidFill>
              </a:rPr>
              <a:t>tools</a:t>
            </a:r>
            <a:r>
              <a:rPr lang="en-US" dirty="0"/>
              <a:t> you need to find sources.</a:t>
            </a:r>
          </a:p>
          <a:p>
            <a:pPr lvl="1" fontAlgn="base"/>
            <a:r>
              <a:rPr lang="en-US" sz="1200" dirty="0"/>
              <a:t>Databases ​</a:t>
            </a:r>
          </a:p>
          <a:p>
            <a:pPr lvl="1" fontAlgn="base"/>
            <a:r>
              <a:rPr lang="en-US" sz="1200" dirty="0"/>
              <a:t>Library catalog​</a:t>
            </a:r>
          </a:p>
          <a:p>
            <a:pPr lvl="1" fontAlgn="base">
              <a:spcAft>
                <a:spcPts val="1200"/>
              </a:spcAft>
            </a:pPr>
            <a:r>
              <a:rPr lang="en-US" sz="1200" dirty="0"/>
              <a:t>Search Engines</a:t>
            </a:r>
            <a:endParaRPr lang="en-US" dirty="0">
              <a:solidFill>
                <a:schemeClr val="accent4"/>
              </a:solidFill>
              <a:sym typeface="Symbol" panose="05050102010706020507" pitchFamily="18" charset="2"/>
            </a:endParaRPr>
          </a:p>
          <a:p>
            <a:pPr marL="9144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dirty="0">
                <a:solidFill>
                  <a:schemeClr val="accent4"/>
                </a:solidFill>
                <a:sym typeface="Symbol" panose="05050102010706020507" pitchFamily="18" charset="2"/>
              </a:rPr>
              <a:t></a:t>
            </a:r>
            <a:endParaRPr lang="en-US" dirty="0"/>
          </a:p>
          <a:p>
            <a:pPr marL="114300" indent="0">
              <a:spcAft>
                <a:spcPts val="1200"/>
              </a:spcAft>
              <a:buNone/>
            </a:pPr>
            <a:r>
              <a:rPr lang="en-US" dirty="0"/>
              <a:t>4. Select the </a:t>
            </a:r>
            <a:r>
              <a:rPr lang="en-US" b="1" dirty="0">
                <a:solidFill>
                  <a:schemeClr val="accent3"/>
                </a:solidFill>
              </a:rPr>
              <a:t>terms</a:t>
            </a:r>
            <a:r>
              <a:rPr lang="en-US" dirty="0"/>
              <a:t> </a:t>
            </a:r>
            <a:r>
              <a:rPr lang="en-US" b="1" dirty="0">
                <a:solidFill>
                  <a:schemeClr val="accent3"/>
                </a:solidFill>
              </a:rPr>
              <a:t>(keywords) </a:t>
            </a:r>
            <a:r>
              <a:rPr lang="en-US" dirty="0"/>
              <a:t>you’ll use to search for sources.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53507" y="1396525"/>
            <a:ext cx="2831100" cy="3250290"/>
          </a:xfrm>
        </p:spPr>
        <p:txBody>
          <a:bodyPr/>
          <a:lstStyle/>
          <a:p>
            <a:pPr marL="91440" indent="0">
              <a:lnSpc>
                <a:spcPct val="100000"/>
              </a:lnSpc>
              <a:buNone/>
            </a:pPr>
            <a:r>
              <a:rPr lang="en-US" dirty="0"/>
              <a:t>1. Figure out what </a:t>
            </a:r>
            <a:r>
              <a:rPr lang="en-US" b="1" dirty="0">
                <a:solidFill>
                  <a:schemeClr val="accent3"/>
                </a:solidFill>
              </a:rPr>
              <a:t>information</a:t>
            </a:r>
            <a:r>
              <a:rPr lang="en-US" dirty="0"/>
              <a:t> you need. ​</a:t>
            </a:r>
          </a:p>
          <a:p>
            <a:pPr marL="9144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100" dirty="0"/>
              <a:t>*Think about the scope of your information need.</a:t>
            </a:r>
          </a:p>
          <a:p>
            <a:pPr marL="9144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dirty="0">
                <a:solidFill>
                  <a:schemeClr val="accent4"/>
                </a:solidFill>
                <a:sym typeface="Symbol" panose="05050102010706020507" pitchFamily="18" charset="2"/>
              </a:rPr>
              <a:t></a:t>
            </a:r>
            <a:endParaRPr lang="en-US" dirty="0"/>
          </a:p>
          <a:p>
            <a:pPr marL="114300" indent="0">
              <a:spcAft>
                <a:spcPts val="1200"/>
              </a:spcAft>
              <a:buNone/>
            </a:pPr>
            <a:r>
              <a:rPr lang="en-US" dirty="0"/>
              <a:t>2. Identify what </a:t>
            </a:r>
            <a:r>
              <a:rPr lang="en-US" b="1" dirty="0">
                <a:solidFill>
                  <a:schemeClr val="accent3"/>
                </a:solidFill>
              </a:rPr>
              <a:t>types of sources</a:t>
            </a:r>
            <a:r>
              <a:rPr lang="en-US" b="1" dirty="0"/>
              <a:t> </a:t>
            </a:r>
            <a:r>
              <a:rPr lang="en-US" dirty="0"/>
              <a:t>you need.</a:t>
            </a:r>
          </a:p>
          <a:p>
            <a:pPr marL="114300" indent="0" algn="ctr">
              <a:spcAft>
                <a:spcPts val="1200"/>
              </a:spcAft>
              <a:buNone/>
            </a:pPr>
            <a:r>
              <a:rPr lang="en-US" dirty="0">
                <a:solidFill>
                  <a:schemeClr val="accent4"/>
                </a:solidFill>
                <a:sym typeface="Symbol" panose="05050102010706020507" pitchFamily="18" charset="2"/>
              </a:rPr>
              <a:t></a:t>
            </a:r>
            <a:endParaRPr lang="en-US" dirty="0"/>
          </a:p>
          <a:p>
            <a:pPr marL="114300" indent="0">
              <a:spcAft>
                <a:spcPts val="1200"/>
              </a:spcAft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3909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12;p37"/>
          <p:cNvSpPr/>
          <p:nvPr/>
        </p:nvSpPr>
        <p:spPr>
          <a:xfrm rot="1636170">
            <a:off x="5177326" y="1424675"/>
            <a:ext cx="2245891" cy="2757053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</a:endParaRPr>
          </a:p>
        </p:txBody>
      </p:sp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4115700" y="205975"/>
            <a:ext cx="45711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What </a:t>
            </a:r>
            <a:r>
              <a:rPr lang="en" sz="3200" dirty="0">
                <a:solidFill>
                  <a:schemeClr val="accent4">
                    <a:lumMod val="75000"/>
                  </a:schemeClr>
                </a:solidFill>
              </a:rPr>
              <a:t>information</a:t>
            </a:r>
            <a:r>
              <a:rPr lang="en" sz="2400" dirty="0"/>
              <a:t> do you need?</a:t>
            </a:r>
            <a:endParaRPr sz="2400" dirty="0"/>
          </a:p>
        </p:txBody>
      </p:sp>
      <p:sp>
        <p:nvSpPr>
          <p:cNvPr id="84" name="Google Shape;84;p17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115700" y="1143602"/>
            <a:ext cx="4571100" cy="1288648"/>
          </a:xfrm>
        </p:spPr>
        <p:txBody>
          <a:bodyPr/>
          <a:lstStyle/>
          <a:p>
            <a:pPr marL="101600" indent="0" algn="ctr">
              <a:buNone/>
            </a:pPr>
            <a:r>
              <a:rPr lang="en-US" sz="2400" dirty="0"/>
              <a:t>Broad question: </a:t>
            </a:r>
          </a:p>
          <a:p>
            <a:pPr marL="101600" indent="0" algn="ctr">
              <a:buNone/>
            </a:pPr>
            <a:r>
              <a:rPr lang="en-US" sz="2400" dirty="0"/>
              <a:t>How are students exposed to race in school?</a:t>
            </a: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4004187" y="2527610"/>
            <a:ext cx="4924222" cy="2110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erriweather"/>
              <a:buChar char="⪢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erriweather"/>
              <a:buChar char="○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erriweather"/>
              <a:buChar char="■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○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■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○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Merriweather"/>
              <a:buChar char="■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n-US" sz="1800" i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What aspects of race?</a:t>
            </a:r>
          </a:p>
          <a:p>
            <a:r>
              <a:rPr lang="en-US" sz="1800" i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What type of education?</a:t>
            </a:r>
          </a:p>
          <a:p>
            <a:r>
              <a:rPr lang="en-US" sz="1800" i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What type of exposure?</a:t>
            </a:r>
          </a:p>
          <a:p>
            <a:r>
              <a:rPr lang="en-US" sz="1800" i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Who are the students?</a:t>
            </a:r>
          </a:p>
          <a:p>
            <a:r>
              <a:rPr lang="en-US" sz="1800" i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Who are the teachers and administrators?</a:t>
            </a:r>
          </a:p>
          <a:p>
            <a:r>
              <a:rPr lang="en-US" sz="1800" i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Where is the school?</a:t>
            </a:r>
          </a:p>
          <a:p>
            <a:r>
              <a:rPr lang="en-US" sz="1800" i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What kind of school is it?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>
            <a:spLocks noGrp="1"/>
          </p:cNvSpPr>
          <p:nvPr>
            <p:ph type="title"/>
          </p:nvPr>
        </p:nvSpPr>
        <p:spPr>
          <a:xfrm>
            <a:off x="3225337" y="361267"/>
            <a:ext cx="5769033" cy="85759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114300">
              <a:spcAft>
                <a:spcPts val="1200"/>
              </a:spcAft>
            </a:pPr>
            <a:r>
              <a:rPr lang="en-US" sz="2400" dirty="0"/>
              <a:t>What 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types of sources</a:t>
            </a:r>
            <a:r>
              <a:rPr lang="en-US" sz="2400" b="1" dirty="0"/>
              <a:t> </a:t>
            </a:r>
            <a:r>
              <a:rPr lang="en-US" sz="2400" dirty="0"/>
              <a:t>do you need?</a:t>
            </a:r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33" name="Google Shape;133;p23"/>
          <p:cNvSpPr/>
          <p:nvPr/>
        </p:nvSpPr>
        <p:spPr>
          <a:xfrm rot="-3280065">
            <a:off x="5830577" y="2402935"/>
            <a:ext cx="1167180" cy="1164844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" name="Google Shape;134;p23"/>
          <p:cNvGrpSpPr/>
          <p:nvPr/>
        </p:nvGrpSpPr>
        <p:grpSpPr>
          <a:xfrm>
            <a:off x="6076595" y="2062202"/>
            <a:ext cx="2609061" cy="2908812"/>
            <a:chOff x="4184863" y="1520198"/>
            <a:chExt cx="2958454" cy="3298347"/>
          </a:xfrm>
        </p:grpSpPr>
        <p:sp>
          <p:nvSpPr>
            <p:cNvPr id="135" name="Google Shape;135;p23"/>
            <p:cNvSpPr/>
            <p:nvPr/>
          </p:nvSpPr>
          <p:spPr>
            <a:xfrm rot="-3280088">
              <a:off x="4136321" y="2563569"/>
              <a:ext cx="3184127" cy="1211606"/>
            </a:xfrm>
            <a:custGeom>
              <a:avLst/>
              <a:gdLst/>
              <a:ahLst/>
              <a:cxnLst/>
              <a:rect l="l" t="t" r="r" b="b"/>
              <a:pathLst>
                <a:path w="492" h="187" extrusionOk="0">
                  <a:moveTo>
                    <a:pt x="457" y="0"/>
                  </a:moveTo>
                  <a:cubicBezTo>
                    <a:pt x="416" y="91"/>
                    <a:pt x="325" y="155"/>
                    <a:pt x="218" y="155"/>
                  </a:cubicBezTo>
                  <a:cubicBezTo>
                    <a:pt x="137" y="155"/>
                    <a:pt x="64" y="118"/>
                    <a:pt x="17" y="60"/>
                  </a:cubicBezTo>
                  <a:cubicBezTo>
                    <a:pt x="11" y="70"/>
                    <a:pt x="5" y="80"/>
                    <a:pt x="0" y="90"/>
                  </a:cubicBezTo>
                  <a:cubicBezTo>
                    <a:pt x="54" y="150"/>
                    <a:pt x="132" y="187"/>
                    <a:pt x="218" y="187"/>
                  </a:cubicBezTo>
                  <a:cubicBezTo>
                    <a:pt x="343" y="187"/>
                    <a:pt x="449" y="109"/>
                    <a:pt x="492" y="0"/>
                  </a:cubicBezTo>
                  <a:cubicBezTo>
                    <a:pt x="480" y="0"/>
                    <a:pt x="468" y="1"/>
                    <a:pt x="45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36" name="Google Shape;136;p23"/>
            <p:cNvSpPr/>
            <p:nvPr/>
          </p:nvSpPr>
          <p:spPr>
            <a:xfrm rot="-3280088">
              <a:off x="4100923" y="2460157"/>
              <a:ext cx="2729637" cy="1205146"/>
            </a:xfrm>
            <a:custGeom>
              <a:avLst/>
              <a:gdLst/>
              <a:ahLst/>
              <a:cxnLst/>
              <a:rect l="l" t="t" r="r" b="b"/>
              <a:pathLst>
                <a:path w="440" h="194" extrusionOk="0">
                  <a:moveTo>
                    <a:pt x="262" y="39"/>
                  </a:moveTo>
                  <a:cubicBezTo>
                    <a:pt x="206" y="71"/>
                    <a:pt x="134" y="53"/>
                    <a:pt x="100" y="0"/>
                  </a:cubicBezTo>
                  <a:cubicBezTo>
                    <a:pt x="57" y="25"/>
                    <a:pt x="24" y="60"/>
                    <a:pt x="0" y="99"/>
                  </a:cubicBezTo>
                  <a:cubicBezTo>
                    <a:pt x="47" y="157"/>
                    <a:pt x="120" y="194"/>
                    <a:pt x="201" y="194"/>
                  </a:cubicBezTo>
                  <a:cubicBezTo>
                    <a:pt x="308" y="194"/>
                    <a:pt x="399" y="130"/>
                    <a:pt x="440" y="39"/>
                  </a:cubicBezTo>
                  <a:cubicBezTo>
                    <a:pt x="393" y="37"/>
                    <a:pt x="346" y="24"/>
                    <a:pt x="303" y="0"/>
                  </a:cubicBezTo>
                  <a:cubicBezTo>
                    <a:pt x="292" y="15"/>
                    <a:pt x="279" y="29"/>
                    <a:pt x="262" y="3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37" name="Google Shape;137;p23"/>
            <p:cNvSpPr txBox="1"/>
            <p:nvPr/>
          </p:nvSpPr>
          <p:spPr>
            <a:xfrm rot="-3779206">
              <a:off x="4733052" y="2863735"/>
              <a:ext cx="1577952" cy="563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solidFill>
                    <a:srgbClr val="FFFF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Trade Sources</a:t>
              </a:r>
              <a:endParaRPr sz="1000" dirty="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grpSp>
        <p:nvGrpSpPr>
          <p:cNvPr id="138" name="Google Shape;138;p23"/>
          <p:cNvGrpSpPr/>
          <p:nvPr/>
        </p:nvGrpSpPr>
        <p:grpSpPr>
          <a:xfrm>
            <a:off x="4906197" y="658631"/>
            <a:ext cx="2904605" cy="2842289"/>
            <a:chOff x="2857731" y="-71332"/>
            <a:chExt cx="3293577" cy="3222916"/>
          </a:xfrm>
        </p:grpSpPr>
        <p:sp>
          <p:nvSpPr>
            <p:cNvPr id="139" name="Google Shape;139;p23"/>
            <p:cNvSpPr/>
            <p:nvPr/>
          </p:nvSpPr>
          <p:spPr>
            <a:xfrm rot="-3280089">
              <a:off x="3410337" y="297186"/>
              <a:ext cx="2188366" cy="2485879"/>
            </a:xfrm>
            <a:custGeom>
              <a:avLst/>
              <a:gdLst/>
              <a:ahLst/>
              <a:cxnLst/>
              <a:rect l="l" t="t" r="r" b="b"/>
              <a:pathLst>
                <a:path w="338" h="384" extrusionOk="0">
                  <a:moveTo>
                    <a:pt x="45" y="32"/>
                  </a:moveTo>
                  <a:cubicBezTo>
                    <a:pt x="189" y="32"/>
                    <a:pt x="306" y="148"/>
                    <a:pt x="306" y="292"/>
                  </a:cubicBezTo>
                  <a:cubicBezTo>
                    <a:pt x="306" y="325"/>
                    <a:pt x="300" y="355"/>
                    <a:pt x="289" y="384"/>
                  </a:cubicBezTo>
                  <a:cubicBezTo>
                    <a:pt x="301" y="384"/>
                    <a:pt x="312" y="384"/>
                    <a:pt x="324" y="383"/>
                  </a:cubicBezTo>
                  <a:cubicBezTo>
                    <a:pt x="333" y="354"/>
                    <a:pt x="338" y="324"/>
                    <a:pt x="338" y="292"/>
                  </a:cubicBezTo>
                  <a:cubicBezTo>
                    <a:pt x="338" y="131"/>
                    <a:pt x="207" y="0"/>
                    <a:pt x="45" y="0"/>
                  </a:cubicBezTo>
                  <a:cubicBezTo>
                    <a:pt x="30" y="0"/>
                    <a:pt x="15" y="1"/>
                    <a:pt x="0" y="3"/>
                  </a:cubicBezTo>
                  <a:cubicBezTo>
                    <a:pt x="6" y="13"/>
                    <a:pt x="12" y="23"/>
                    <a:pt x="18" y="33"/>
                  </a:cubicBezTo>
                  <a:cubicBezTo>
                    <a:pt x="27" y="32"/>
                    <a:pt x="36" y="32"/>
                    <a:pt x="45" y="3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 rot="-3280088">
              <a:off x="3667674" y="581521"/>
              <a:ext cx="1790169" cy="2186080"/>
            </a:xfrm>
            <a:custGeom>
              <a:avLst/>
              <a:gdLst/>
              <a:ahLst/>
              <a:cxnLst/>
              <a:rect l="l" t="t" r="r" b="b"/>
              <a:pathLst>
                <a:path w="288" h="352" extrusionOk="0">
                  <a:moveTo>
                    <a:pt x="27" y="0"/>
                  </a:moveTo>
                  <a:cubicBezTo>
                    <a:pt x="18" y="0"/>
                    <a:pt x="9" y="0"/>
                    <a:pt x="0" y="1"/>
                  </a:cubicBezTo>
                  <a:cubicBezTo>
                    <a:pt x="21" y="43"/>
                    <a:pt x="34" y="90"/>
                    <a:pt x="35" y="140"/>
                  </a:cubicBezTo>
                  <a:cubicBezTo>
                    <a:pt x="74" y="142"/>
                    <a:pt x="111" y="163"/>
                    <a:pt x="132" y="200"/>
                  </a:cubicBezTo>
                  <a:cubicBezTo>
                    <a:pt x="153" y="236"/>
                    <a:pt x="153" y="279"/>
                    <a:pt x="136" y="315"/>
                  </a:cubicBezTo>
                  <a:cubicBezTo>
                    <a:pt x="179" y="339"/>
                    <a:pt x="225" y="351"/>
                    <a:pt x="271" y="352"/>
                  </a:cubicBezTo>
                  <a:cubicBezTo>
                    <a:pt x="282" y="323"/>
                    <a:pt x="288" y="293"/>
                    <a:pt x="288" y="260"/>
                  </a:cubicBezTo>
                  <a:cubicBezTo>
                    <a:pt x="288" y="116"/>
                    <a:pt x="171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41" name="Google Shape;141;p23"/>
            <p:cNvSpPr txBox="1"/>
            <p:nvPr/>
          </p:nvSpPr>
          <p:spPr>
            <a:xfrm>
              <a:off x="3782825" y="1153125"/>
              <a:ext cx="1578000" cy="56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solidFill>
                    <a:srgbClr val="FFFF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Popular Sources</a:t>
              </a:r>
              <a:endParaRPr sz="1000" dirty="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grpSp>
        <p:nvGrpSpPr>
          <p:cNvPr id="142" name="Google Shape;142;p23"/>
          <p:cNvGrpSpPr/>
          <p:nvPr/>
        </p:nvGrpSpPr>
        <p:grpSpPr>
          <a:xfrm>
            <a:off x="4114388" y="2207250"/>
            <a:ext cx="3020008" cy="2753538"/>
            <a:chOff x="1959887" y="1684671"/>
            <a:chExt cx="3424433" cy="3122279"/>
          </a:xfrm>
        </p:grpSpPr>
        <p:sp>
          <p:nvSpPr>
            <p:cNvPr id="143" name="Google Shape;143;p23"/>
            <p:cNvSpPr/>
            <p:nvPr/>
          </p:nvSpPr>
          <p:spPr>
            <a:xfrm rot="-3280088">
              <a:off x="2859669" y="1740600"/>
              <a:ext cx="1624870" cy="3045726"/>
            </a:xfrm>
            <a:custGeom>
              <a:avLst/>
              <a:gdLst/>
              <a:ahLst/>
              <a:cxnLst/>
              <a:rect l="l" t="t" r="r" b="b"/>
              <a:pathLst>
                <a:path w="251" h="470" extrusionOk="0">
                  <a:moveTo>
                    <a:pt x="32" y="286"/>
                  </a:moveTo>
                  <a:cubicBezTo>
                    <a:pt x="32" y="157"/>
                    <a:pt x="127" y="49"/>
                    <a:pt x="251" y="29"/>
                  </a:cubicBezTo>
                  <a:cubicBezTo>
                    <a:pt x="245" y="19"/>
                    <a:pt x="239" y="9"/>
                    <a:pt x="233" y="0"/>
                  </a:cubicBezTo>
                  <a:cubicBezTo>
                    <a:pt x="100" y="28"/>
                    <a:pt x="0" y="145"/>
                    <a:pt x="0" y="286"/>
                  </a:cubicBezTo>
                  <a:cubicBezTo>
                    <a:pt x="0" y="356"/>
                    <a:pt x="25" y="420"/>
                    <a:pt x="65" y="470"/>
                  </a:cubicBezTo>
                  <a:cubicBezTo>
                    <a:pt x="70" y="460"/>
                    <a:pt x="76" y="450"/>
                    <a:pt x="82" y="440"/>
                  </a:cubicBezTo>
                  <a:cubicBezTo>
                    <a:pt x="51" y="397"/>
                    <a:pt x="32" y="344"/>
                    <a:pt x="32" y="28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 rot="-3280089">
              <a:off x="3037225" y="1789647"/>
              <a:ext cx="1575644" cy="2550423"/>
            </a:xfrm>
            <a:custGeom>
              <a:avLst/>
              <a:gdLst/>
              <a:ahLst/>
              <a:cxnLst/>
              <a:rect l="l" t="t" r="r" b="b"/>
              <a:pathLst>
                <a:path w="254" h="411" extrusionOk="0">
                  <a:moveTo>
                    <a:pt x="152" y="311"/>
                  </a:moveTo>
                  <a:cubicBezTo>
                    <a:pt x="124" y="254"/>
                    <a:pt x="145" y="185"/>
                    <a:pt x="200" y="153"/>
                  </a:cubicBezTo>
                  <a:cubicBezTo>
                    <a:pt x="217" y="143"/>
                    <a:pt x="236" y="137"/>
                    <a:pt x="254" y="136"/>
                  </a:cubicBezTo>
                  <a:cubicBezTo>
                    <a:pt x="253" y="87"/>
                    <a:pt x="241" y="41"/>
                    <a:pt x="219" y="0"/>
                  </a:cubicBezTo>
                  <a:cubicBezTo>
                    <a:pt x="95" y="20"/>
                    <a:pt x="0" y="128"/>
                    <a:pt x="0" y="257"/>
                  </a:cubicBezTo>
                  <a:cubicBezTo>
                    <a:pt x="0" y="315"/>
                    <a:pt x="19" y="368"/>
                    <a:pt x="50" y="411"/>
                  </a:cubicBezTo>
                  <a:cubicBezTo>
                    <a:pt x="75" y="371"/>
                    <a:pt x="110" y="337"/>
                    <a:pt x="152" y="31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45" name="Google Shape;145;p23"/>
            <p:cNvSpPr txBox="1"/>
            <p:nvPr/>
          </p:nvSpPr>
          <p:spPr>
            <a:xfrm rot="3725110" flipH="1">
              <a:off x="2866277" y="2863871"/>
              <a:ext cx="1577671" cy="563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solidFill>
                    <a:srgbClr val="FFFF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Scholarly Sources</a:t>
              </a:r>
              <a:endParaRPr sz="1000" dirty="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subTitle" idx="4294967295"/>
          </p:nvPr>
        </p:nvSpPr>
        <p:spPr>
          <a:xfrm>
            <a:off x="3940098" y="3062272"/>
            <a:ext cx="4871393" cy="16353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342900">
              <a:spcAft>
                <a:spcPts val="1000"/>
              </a:spcAft>
            </a:pPr>
            <a:r>
              <a:rPr lang="en" dirty="0"/>
              <a:t>Library databases (Academic Search Complete; Education Full Text)</a:t>
            </a:r>
          </a:p>
          <a:p>
            <a:pPr marL="342900" indent="-342900">
              <a:spcAft>
                <a:spcPts val="1000"/>
              </a:spcAft>
            </a:pPr>
            <a:r>
              <a:rPr lang="en" dirty="0"/>
              <a:t>Google Scholar</a:t>
            </a:r>
            <a:endParaRPr dirty="0"/>
          </a:p>
        </p:txBody>
      </p:sp>
      <p:sp>
        <p:nvSpPr>
          <p:cNvPr id="91" name="Google Shape;91;p18"/>
          <p:cNvSpPr/>
          <p:nvPr/>
        </p:nvSpPr>
        <p:spPr>
          <a:xfrm>
            <a:off x="6075665" y="407716"/>
            <a:ext cx="1356919" cy="1374985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92" name="Google Shape;92;p18"/>
          <p:cNvSpPr/>
          <p:nvPr/>
        </p:nvSpPr>
        <p:spPr>
          <a:xfrm rot="1473054">
            <a:off x="4841902" y="1094246"/>
            <a:ext cx="793332" cy="772773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93" name="Google Shape;93;p18"/>
          <p:cNvSpPr/>
          <p:nvPr/>
        </p:nvSpPr>
        <p:spPr>
          <a:xfrm>
            <a:off x="5193969" y="322640"/>
            <a:ext cx="347339" cy="33752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94" name="Google Shape;94;p18"/>
          <p:cNvSpPr/>
          <p:nvPr/>
        </p:nvSpPr>
        <p:spPr>
          <a:xfrm rot="2487132">
            <a:off x="4593671" y="2084612"/>
            <a:ext cx="247093" cy="240136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95" name="Google Shape;95;p18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9" name="Google Shape;131;p23"/>
          <p:cNvSpPr txBox="1">
            <a:spLocks/>
          </p:cNvSpPr>
          <p:nvPr/>
        </p:nvSpPr>
        <p:spPr>
          <a:xfrm>
            <a:off x="4231178" y="2204680"/>
            <a:ext cx="4301838" cy="85759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>
              <a:spcAft>
                <a:spcPts val="1200"/>
              </a:spcAft>
              <a:buClr>
                <a:schemeClr val="accent3"/>
              </a:buClr>
              <a:buSzPts val="2000"/>
            </a:pPr>
            <a:r>
              <a:rPr lang="en-US" sz="2400" dirty="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rPr>
              <a:t>What</a:t>
            </a:r>
            <a:r>
              <a:rPr lang="en-US" sz="3200" dirty="0">
                <a:solidFill>
                  <a:schemeClr val="accent4"/>
                </a:solidFill>
                <a:latin typeface="Kalam"/>
                <a:ea typeface="Kalam"/>
                <a:cs typeface="Kalam"/>
                <a:sym typeface="Kalam"/>
              </a:rPr>
              <a:t> 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Kalam"/>
                <a:ea typeface="Kalam"/>
                <a:cs typeface="Kalam"/>
                <a:sym typeface="Kalam"/>
              </a:rPr>
              <a:t>tools</a:t>
            </a:r>
            <a:r>
              <a:rPr lang="en-US" sz="2400" dirty="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rPr>
              <a:t> do you need?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Woodville template">
  <a:themeElements>
    <a:clrScheme name="Custom 347">
      <a:dk1>
        <a:srgbClr val="38414C"/>
      </a:dk1>
      <a:lt1>
        <a:srgbClr val="FFFFFF"/>
      </a:lt1>
      <a:dk2>
        <a:srgbClr val="222222"/>
      </a:dk2>
      <a:lt2>
        <a:srgbClr val="DCE1E8"/>
      </a:lt2>
      <a:accent1>
        <a:srgbClr val="498BE4"/>
      </a:accent1>
      <a:accent2>
        <a:srgbClr val="8FC6EF"/>
      </a:accent2>
      <a:accent3>
        <a:srgbClr val="4F9CB5"/>
      </a:accent3>
      <a:accent4>
        <a:srgbClr val="9DDDD2"/>
      </a:accent4>
      <a:accent5>
        <a:srgbClr val="75AF77"/>
      </a:accent5>
      <a:accent6>
        <a:srgbClr val="ABDE75"/>
      </a:accent6>
      <a:hlink>
        <a:srgbClr val="4A8D6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BB6690C59FD04F96D5E06829105E5B" ma:contentTypeVersion="28" ma:contentTypeDescription="Create a new document." ma:contentTypeScope="" ma:versionID="c3ae56ca8f64b8fa1154f120259a6d37">
  <xsd:schema xmlns:xsd="http://www.w3.org/2001/XMLSchema" xmlns:xs="http://www.w3.org/2001/XMLSchema" xmlns:p="http://schemas.microsoft.com/office/2006/metadata/properties" xmlns:ns3="95f753e1-d942-4237-b6a2-6fe9d6ea2caa" xmlns:ns4="8ebc9ab3-57a5-45eb-94bf-69e769e93168" targetNamespace="http://schemas.microsoft.com/office/2006/metadata/properties" ma:root="true" ma:fieldsID="da24331796f90448709828058ed6c45a" ns3:_="" ns4:_="">
    <xsd:import namespace="95f753e1-d942-4237-b6a2-6fe9d6ea2caa"/>
    <xsd:import namespace="8ebc9ab3-57a5-45eb-94bf-69e769e9316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f753e1-d942-4237-b6a2-6fe9d6ea2c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Owner" ma:index="1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4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9" nillable="true" ma:displayName="MediaServiceLocation" ma:internalName="MediaServiceLocation" ma:readOnly="true">
      <xsd:simpleType>
        <xsd:restriction base="dms:Text"/>
      </xsd:simpleType>
    </xsd:element>
    <xsd:element name="MediaServiceAutoTags" ma:index="30" nillable="true" ma:displayName="MediaServiceAutoTags" ma:internalName="MediaServiceAutoTags" ma:readOnly="true">
      <xsd:simpleType>
        <xsd:restriction base="dms:Text"/>
      </xsd:simpleType>
    </xsd:element>
    <xsd:element name="MediaServiceOCR" ma:index="3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bc9ab3-57a5-45eb-94bf-69e769e93168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Students xmlns="95f753e1-d942-4237-b6a2-6fe9d6ea2caa" xsi:nil="true"/>
    <Self_Registration_Enabled xmlns="95f753e1-d942-4237-b6a2-6fe9d6ea2caa" xsi:nil="true"/>
    <Invited_Teachers xmlns="95f753e1-d942-4237-b6a2-6fe9d6ea2caa" xsi:nil="true"/>
    <Is_Collaboration_Space_Locked xmlns="95f753e1-d942-4237-b6a2-6fe9d6ea2caa" xsi:nil="true"/>
    <DefaultSectionNames xmlns="95f753e1-d942-4237-b6a2-6fe9d6ea2caa" xsi:nil="true"/>
    <Owner xmlns="95f753e1-d942-4237-b6a2-6fe9d6ea2caa">
      <UserInfo>
        <DisplayName/>
        <AccountId xsi:nil="true"/>
        <AccountType/>
      </UserInfo>
    </Owner>
    <CultureName xmlns="95f753e1-d942-4237-b6a2-6fe9d6ea2caa" xsi:nil="true"/>
    <Students xmlns="95f753e1-d942-4237-b6a2-6fe9d6ea2caa">
      <UserInfo>
        <DisplayName/>
        <AccountId xsi:nil="true"/>
        <AccountType/>
      </UserInfo>
    </Students>
    <Student_Groups xmlns="95f753e1-d942-4237-b6a2-6fe9d6ea2caa">
      <UserInfo>
        <DisplayName/>
        <AccountId xsi:nil="true"/>
        <AccountType/>
      </UserInfo>
    </Student_Groups>
    <Templates xmlns="95f753e1-d942-4237-b6a2-6fe9d6ea2caa" xsi:nil="true"/>
    <NotebookType xmlns="95f753e1-d942-4237-b6a2-6fe9d6ea2caa" xsi:nil="true"/>
    <AppVersion xmlns="95f753e1-d942-4237-b6a2-6fe9d6ea2caa" xsi:nil="true"/>
    <Has_Teacher_Only_SectionGroup xmlns="95f753e1-d942-4237-b6a2-6fe9d6ea2caa" xsi:nil="true"/>
    <FolderType xmlns="95f753e1-d942-4237-b6a2-6fe9d6ea2caa" xsi:nil="true"/>
    <Teachers xmlns="95f753e1-d942-4237-b6a2-6fe9d6ea2caa">
      <UserInfo>
        <DisplayName/>
        <AccountId xsi:nil="true"/>
        <AccountType/>
      </UserInfo>
    </Teachers>
  </documentManagement>
</p:properties>
</file>

<file path=customXml/itemProps1.xml><?xml version="1.0" encoding="utf-8"?>
<ds:datastoreItem xmlns:ds="http://schemas.openxmlformats.org/officeDocument/2006/customXml" ds:itemID="{61C10502-4185-466E-BF13-561565E62F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E1D356-1C0C-4641-8872-6E0DBF37D6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f753e1-d942-4237-b6a2-6fe9d6ea2caa"/>
    <ds:schemaRef ds:uri="8ebc9ab3-57a5-45eb-94bf-69e769e931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D46DDCF-F1F9-47ED-92AF-DF4F3ECE7DA2}">
  <ds:schemaRefs>
    <ds:schemaRef ds:uri="http://purl.org/dc/terms/"/>
    <ds:schemaRef ds:uri="http://schemas.microsoft.com/office/2006/documentManagement/types"/>
    <ds:schemaRef ds:uri="95f753e1-d942-4237-b6a2-6fe9d6ea2caa"/>
    <ds:schemaRef ds:uri="http://schemas.microsoft.com/office/infopath/2007/PartnerControls"/>
    <ds:schemaRef ds:uri="8ebc9ab3-57a5-45eb-94bf-69e769e93168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436</Words>
  <Application>Microsoft Office PowerPoint</Application>
  <PresentationFormat>On-screen Show (16:9)</PresentationFormat>
  <Paragraphs>80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Kalam</vt:lpstr>
      <vt:lpstr>Arial</vt:lpstr>
      <vt:lpstr>Merriweather</vt:lpstr>
      <vt:lpstr>Woodville template</vt:lpstr>
      <vt:lpstr>Creating a Research Strategy for College Research</vt:lpstr>
      <vt:lpstr>Hello!</vt:lpstr>
      <vt:lpstr>1. Previous approaches to research</vt:lpstr>
      <vt:lpstr>How have you conducted research in the past?</vt:lpstr>
      <vt:lpstr>2. Future directions for college research</vt:lpstr>
      <vt:lpstr>Research Strategy</vt:lpstr>
      <vt:lpstr>What information do you need?</vt:lpstr>
      <vt:lpstr>What types of sources do you need?</vt:lpstr>
      <vt:lpstr>PowerPoint Presentation</vt:lpstr>
      <vt:lpstr>PowerPoint Presentation</vt:lpstr>
      <vt:lpstr>Evaluating Sources: The CRAAP Method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Started with College Research</dc:title>
  <dc:creator>Alicia G. Vaandering</dc:creator>
  <cp:lastModifiedBy>Alicia Vaandering</cp:lastModifiedBy>
  <cp:revision>21</cp:revision>
  <cp:lastPrinted>2020-02-27T19:00:35Z</cp:lastPrinted>
  <dcterms:modified xsi:type="dcterms:W3CDTF">2021-04-27T15:29:57Z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0x01010084BB6690C59FD04F96D5E06829105E5B</vt:lpwstr>
  </property>
  <property fmtid="{D5CDD505-2E9C-101B-9397-08002B2CF9AE}" pid="3" name="ArticulateGUID">
    <vt:lpwstr>C6DBBCD7-5197-45B8-82A4-F520F74F5DFB</vt:lpwstr>
  </property>
  <property fmtid="{D5CDD505-2E9C-101B-9397-08002B2CF9AE}" pid="4" name="ArticulatePath">
    <vt:lpwstr>https://salveregina-my.sharepoint.com/personal/alicia_vaandering_salve_edu/Documents/Instruction/2019-2020%20Instruction%20Sessions/2019%20Fall%20Instruction/EDC%20120%20(Martin)/Getting%20Started%20with%20College%20Research%20in%20the%20Field%20of%20Educ</vt:lpwstr>
  </property>
</Properties>
</file>