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61" r:id="rId2"/>
    <p:sldId id="270" r:id="rId3"/>
    <p:sldId id="271" r:id="rId4"/>
    <p:sldId id="263" r:id="rId5"/>
    <p:sldId id="268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6779" autoAdjust="0"/>
  </p:normalViewPr>
  <p:slideViewPr>
    <p:cSldViewPr>
      <p:cViewPr varScale="1">
        <p:scale>
          <a:sx n="60" d="100"/>
          <a:sy n="60" d="100"/>
        </p:scale>
        <p:origin x="193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Either you could present the different definitions that are available on the linked web page or you could have a collaborative discussion at this point rather than providing</a:t>
            </a:r>
            <a:r>
              <a:rPr lang="en-US" baseline="0" dirty="0" smtClean="0"/>
              <a:t> a definition depending on your time constraints.  </a:t>
            </a:r>
            <a:r>
              <a:rPr lang="en-US" dirty="0" smtClean="0"/>
              <a:t>Clicking</a:t>
            </a:r>
            <a:r>
              <a:rPr lang="en-US" baseline="0" dirty="0" smtClean="0"/>
              <a:t> on the image will take you to this site:  https://www.utc.edu/academic-affairs/walker-center-for-teaching-and-learning/online-resources/ct-ps  which has many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6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Brainstorm fake news-related 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critical-t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hinking skills with the faculty member(s).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1:  This </a:t>
            </a:r>
            <a:r>
              <a:rPr lang="en-US" dirty="0" smtClean="0"/>
              <a:t>is a collaborative discussion.  Depending on the</a:t>
            </a:r>
            <a:r>
              <a:rPr lang="en-US" baseline="0" dirty="0" smtClean="0"/>
              <a:t> number of people with whom you are talking, you may want to record the answers to this question on a white board or something like a Google Doc projected to the room.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8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Step 2: In collaboration with the faculty member(s), prioritize the answers to the previous step and consider these factors.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Use the questions here to formulate what is the most important for your library</a:t>
            </a:r>
            <a:r>
              <a:rPr lang="en-US" baseline="0" dirty="0" smtClean="0"/>
              <a:t> instruction, the most relevant, and what can be accommodated within your instruction.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96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3: Describe the librarian’s role and ability to teach these critical-thinking skills in a library workshop.</a:t>
            </a:r>
          </a:p>
          <a:p>
            <a:r>
              <a:rPr lang="en-US" dirty="0" smtClean="0"/>
              <a:t>a. Based on the answers listed in Steps 1 and 2 and using the resources provided in the book, present potential learning outcomes and activities that might address the critical-thinking skills prioritized in Step 2.</a:t>
            </a:r>
          </a:p>
          <a:p>
            <a:r>
              <a:rPr lang="en-US" dirty="0" smtClean="0"/>
              <a:t>b. Manage expectations with the faculty member(s) regarding how much content can be taught in the time allotted.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67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2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2A9B7A3-89C7-4444-BB11-FE08B3C3A3C4}"/>
              </a:ext>
            </a:extLst>
          </p:cNvPr>
          <p:cNvSpPr txBox="1">
            <a:spLocks/>
          </p:cNvSpPr>
          <p:nvPr userDrawn="1"/>
        </p:nvSpPr>
        <p:spPr>
          <a:xfrm>
            <a:off x="3124200" y="63563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Teaching About Fake News: Lesson Plans for Different Disciplines and Audiences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684C66B-C538-404A-85C9-1E4AEB659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99AC4C-6278-E347-9557-E56541852D3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E666A2-83BD-1341-829D-BE5B62BDE060}"/>
              </a:ext>
            </a:extLst>
          </p:cNvPr>
          <p:cNvSpPr/>
          <p:nvPr userDrawn="1"/>
        </p:nvSpPr>
        <p:spPr>
          <a:xfrm>
            <a:off x="6556248" y="6301421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5265"/>
            <a:ext cx="2895600" cy="365125"/>
          </a:xfrm>
        </p:spPr>
        <p:txBody>
          <a:bodyPr/>
          <a:lstStyle/>
          <a:p>
            <a:r>
              <a:rPr lang="en-US" dirty="0"/>
              <a:t>Teaching About Fake News: Lesson Plans for Different Disciplines and Audiences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24BDA0-E35D-4A46-B47B-77B6E095B4A9}"/>
              </a:ext>
            </a:extLst>
          </p:cNvPr>
          <p:cNvSpPr txBox="1"/>
          <p:nvPr userDrawn="1"/>
        </p:nvSpPr>
        <p:spPr>
          <a:xfrm>
            <a:off x="6553200" y="630872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2B1F9-A70E-2E46-9F4F-A2C55B4FAA8B}"/>
              </a:ext>
            </a:extLst>
          </p:cNvPr>
          <p:cNvSpPr/>
          <p:nvPr userDrawn="1"/>
        </p:nvSpPr>
        <p:spPr>
          <a:xfrm>
            <a:off x="6364161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ABF082-2F5F-5E49-A124-55AC2F6739F9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0D9DE4-FBDB-1646-94F9-CF876238B70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967F8-6155-6D47-BB87-255E1AAC2B12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FB97B-349F-D148-B20D-40574C53DDD8}"/>
              </a:ext>
            </a:extLst>
          </p:cNvPr>
          <p:cNvSpPr/>
          <p:nvPr userDrawn="1"/>
        </p:nvSpPr>
        <p:spPr>
          <a:xfrm>
            <a:off x="64008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7B039D-F181-A446-8060-73F040205C75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AE8485-A027-7442-A042-10C70A7EBEC2}"/>
              </a:ext>
            </a:extLst>
          </p:cNvPr>
          <p:cNvSpPr/>
          <p:nvPr userDrawn="1"/>
        </p:nvSpPr>
        <p:spPr>
          <a:xfrm>
            <a:off x="6477000" y="6308127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Teaching About Fake News: Lesson Plans for Different Disciplines and Audiences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DA6261-D0F5-1E40-840C-41BE4379294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" y="5323168"/>
            <a:ext cx="2298287" cy="1530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c.edu/academic-affairs/walker-center-for-teaching-and-learning/online-resources/ct-p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2793-D84E-114F-802E-449F8CC240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Faculty Conversations: Bringing the Next Level of “Fake News” Library Instruction into the Classroom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456B1-5C9B-8748-A950-181F55B62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Critical-Thinking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Fake News Critical-Thinking Skills</a:t>
            </a:r>
          </a:p>
          <a:p>
            <a:pPr marL="457200" lvl="1" indent="0">
              <a:buNone/>
            </a:pPr>
            <a:r>
              <a:rPr lang="en-US" dirty="0" smtClean="0"/>
              <a:t>a. Brainstorm</a:t>
            </a:r>
          </a:p>
          <a:p>
            <a:pPr marL="457200" lvl="1" indent="0">
              <a:buNone/>
            </a:pPr>
            <a:r>
              <a:rPr lang="en-US" dirty="0" smtClean="0"/>
              <a:t>b. Prioritization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Library Instruction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Critical-Thinking?</a:t>
            </a:r>
            <a:endParaRPr lang="en-US" dirty="0"/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81112" y="2743200"/>
            <a:ext cx="65817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9891F-DDF8-0B41-8D2F-083832530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614613"/>
            <a:ext cx="7772400" cy="150018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000" b="1" i="1" dirty="0" smtClean="0"/>
              <a:t>Step 1:  What </a:t>
            </a:r>
            <a:r>
              <a:rPr lang="en-US" sz="4000" b="1" i="1" dirty="0" smtClean="0"/>
              <a:t>critical-thinking skills are necessary for students to be able to analyze a news item?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65450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CB646-579D-2345-90DD-5AEB8B23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3350"/>
            <a:ext cx="4343400" cy="11620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 2:  What </a:t>
            </a:r>
            <a:r>
              <a:rPr lang="en-US" sz="2800" dirty="0" smtClean="0"/>
              <a:t>is most important?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501775"/>
            <a:ext cx="3832225" cy="383222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19A28-4085-B24C-BDDA-B1D87D20C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4648200" cy="46910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a. Do </a:t>
            </a:r>
            <a:r>
              <a:rPr lang="en-US" sz="1800" dirty="0"/>
              <a:t>any of the </a:t>
            </a:r>
            <a:r>
              <a:rPr lang="en-US" sz="1800" dirty="0" smtClean="0"/>
              <a:t>critical-thinking </a:t>
            </a:r>
            <a:r>
              <a:rPr lang="en-US" sz="1800" dirty="0"/>
              <a:t>skills </a:t>
            </a:r>
            <a:r>
              <a:rPr lang="en-US" sz="1800" dirty="0" smtClean="0"/>
              <a:t>work </a:t>
            </a:r>
            <a:r>
              <a:rPr lang="en-US" sz="1800" dirty="0"/>
              <a:t>together in an essential way, and if so, how?</a:t>
            </a:r>
          </a:p>
          <a:p>
            <a:r>
              <a:rPr lang="en-US" sz="1800" dirty="0" smtClean="0"/>
              <a:t>b. Are </a:t>
            </a:r>
            <a:r>
              <a:rPr lang="en-US" sz="1800" dirty="0"/>
              <a:t>there 1- or 2 </a:t>
            </a:r>
            <a:r>
              <a:rPr lang="en-US" sz="1800" dirty="0" smtClean="0"/>
              <a:t>critical-thinking </a:t>
            </a:r>
            <a:r>
              <a:rPr lang="en-US" sz="1800" dirty="0"/>
              <a:t>skills that are of paramount importance? Why?</a:t>
            </a:r>
          </a:p>
          <a:p>
            <a:r>
              <a:rPr lang="en-US" sz="1800" dirty="0" smtClean="0"/>
              <a:t>c. Do </a:t>
            </a:r>
            <a:r>
              <a:rPr lang="en-US" sz="1800" dirty="0"/>
              <a:t>any of these </a:t>
            </a:r>
            <a:r>
              <a:rPr lang="en-US" sz="1800" dirty="0" smtClean="0"/>
              <a:t>critical-thinking </a:t>
            </a:r>
            <a:r>
              <a:rPr lang="en-US" sz="1800" dirty="0"/>
              <a:t>skills seem particularly relevant for your academic discipline?</a:t>
            </a:r>
          </a:p>
          <a:p>
            <a:r>
              <a:rPr lang="en-US" sz="1800" dirty="0" smtClean="0"/>
              <a:t>d. Which </a:t>
            </a:r>
            <a:r>
              <a:rPr lang="en-US" sz="1800" dirty="0"/>
              <a:t>of the </a:t>
            </a:r>
            <a:r>
              <a:rPr lang="en-US" sz="1800" dirty="0" smtClean="0"/>
              <a:t>critical-thinking </a:t>
            </a:r>
            <a:r>
              <a:rPr lang="en-US" sz="1800" dirty="0"/>
              <a:t>skills are not as important for this stage in the learning process?</a:t>
            </a:r>
          </a:p>
          <a:p>
            <a:r>
              <a:rPr lang="en-US" sz="1800" dirty="0" smtClean="0"/>
              <a:t>e. Are </a:t>
            </a:r>
            <a:r>
              <a:rPr lang="en-US" sz="1800" dirty="0"/>
              <a:t>there any of the </a:t>
            </a:r>
            <a:r>
              <a:rPr lang="en-US" sz="1800" dirty="0" smtClean="0"/>
              <a:t>critical-thinking </a:t>
            </a:r>
            <a:r>
              <a:rPr lang="en-US" sz="1800" dirty="0"/>
              <a:t>skills that are too complex to address in the time allotted?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1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27432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Step 3:  </a:t>
            </a:r>
            <a:r>
              <a:rPr lang="en-US" dirty="0" smtClean="0"/>
              <a:t>What </a:t>
            </a:r>
            <a:r>
              <a:rPr lang="en-US" dirty="0" smtClean="0"/>
              <a:t>will the library instruction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5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27432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99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On-screen Show (4:3)</PresentationFormat>
  <Paragraphs>33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Faculty Conversations: Bringing the Next Level of “Fake News” Library Instruction into the Classroom</vt:lpstr>
      <vt:lpstr>Overview</vt:lpstr>
      <vt:lpstr>What is Critical-Thinking?</vt:lpstr>
      <vt:lpstr>PowerPoint Presentation</vt:lpstr>
      <vt:lpstr>Step 2:  What is most important?</vt:lpstr>
      <vt:lpstr>Step 3:  What will the library instruction be?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2021-08-13T21:32:50Z</dcterms:modified>
</cp:coreProperties>
</file>