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79" r:id="rId3"/>
    <p:sldId id="275" r:id="rId4"/>
    <p:sldId id="281" r:id="rId5"/>
    <p:sldId id="280" r:id="rId6"/>
    <p:sldId id="258" r:id="rId7"/>
    <p:sldId id="277" r:id="rId8"/>
    <p:sldId id="263" r:id="rId9"/>
    <p:sldId id="282" r:id="rId10"/>
    <p:sldId id="271" r:id="rId11"/>
    <p:sldId id="266"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0" autoAdjust="0"/>
    <p:restoredTop sz="79903" autoAdjust="0"/>
  </p:normalViewPr>
  <p:slideViewPr>
    <p:cSldViewPr snapToGrid="0" snapToObjects="1">
      <p:cViewPr varScale="1">
        <p:scale>
          <a:sx n="88" d="100"/>
          <a:sy n="88" d="100"/>
        </p:scale>
        <p:origin x="15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7E98F-1207-3D44-BF4E-D4BF91CA7411}"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D5EA2-5C3A-224A-9BC8-F15E2473DF71}" type="slidenum">
              <a:rPr lang="en-US" smtClean="0"/>
              <a:t>‹#›</a:t>
            </a:fld>
            <a:endParaRPr lang="en-US"/>
          </a:p>
        </p:txBody>
      </p:sp>
    </p:spTree>
    <p:extLst>
      <p:ext uri="{BB962C8B-B14F-4D97-AF65-F5344CB8AC3E}">
        <p14:creationId xmlns:p14="http://schemas.microsoft.com/office/powerpoint/2010/main" val="72648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a:t>
            </a:fld>
            <a:endParaRPr lang="en-US"/>
          </a:p>
        </p:txBody>
      </p:sp>
    </p:spTree>
    <p:extLst>
      <p:ext uri="{BB962C8B-B14F-4D97-AF65-F5344CB8AC3E}">
        <p14:creationId xmlns:p14="http://schemas.microsoft.com/office/powerpoint/2010/main" val="134305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between professional and scientific objectivity = reluctance to report on fake news and misinformation.</a:t>
            </a:r>
          </a:p>
        </p:txBody>
      </p:sp>
      <p:sp>
        <p:nvSpPr>
          <p:cNvPr id="4" name="Slide Number Placeholder 3"/>
          <p:cNvSpPr>
            <a:spLocks noGrp="1"/>
          </p:cNvSpPr>
          <p:nvPr>
            <p:ph type="sldNum" sz="quarter" idx="5"/>
          </p:nvPr>
        </p:nvSpPr>
        <p:spPr/>
        <p:txBody>
          <a:bodyPr/>
          <a:lstStyle/>
          <a:p>
            <a:fld id="{3C1D5EA2-5C3A-224A-9BC8-F15E2473DF71}" type="slidenum">
              <a:rPr lang="en-US" smtClean="0"/>
              <a:t>5</a:t>
            </a:fld>
            <a:endParaRPr lang="en-US"/>
          </a:p>
        </p:txBody>
      </p:sp>
    </p:spTree>
    <p:extLst>
      <p:ext uri="{BB962C8B-B14F-4D97-AF65-F5344CB8AC3E}">
        <p14:creationId xmlns:p14="http://schemas.microsoft.com/office/powerpoint/2010/main" val="209557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1D5EA2-5C3A-224A-9BC8-F15E2473DF71}" type="slidenum">
              <a:rPr lang="en-US" smtClean="0"/>
              <a:t>6</a:t>
            </a:fld>
            <a:endParaRPr lang="en-US"/>
          </a:p>
        </p:txBody>
      </p:sp>
    </p:spTree>
    <p:extLst>
      <p:ext uri="{BB962C8B-B14F-4D97-AF65-F5344CB8AC3E}">
        <p14:creationId xmlns:p14="http://schemas.microsoft.com/office/powerpoint/2010/main" val="20023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the “backlash.” Buzzfeed’s Brandon Wall investigated the tweet and discovered that it was not legitimate. </a:t>
            </a:r>
          </a:p>
          <a:p>
            <a:pPr marL="171450" indent="-171450">
              <a:buFont typeface="Arial" panose="020B0604020202020204" pitchFamily="34" charset="0"/>
              <a:buChar char="•"/>
            </a:pPr>
            <a:r>
              <a:rPr lang="en-US" dirty="0"/>
              <a:t>Profile pic was stolen from Instagram</a:t>
            </a:r>
          </a:p>
          <a:p>
            <a:pPr marL="171450" indent="-171450">
              <a:buFont typeface="Arial" panose="020B0604020202020204" pitchFamily="34" charset="0"/>
              <a:buChar char="•"/>
            </a:pPr>
            <a:r>
              <a:rPr lang="en-US" dirty="0"/>
              <a:t>“BFF” picture from Pinterest</a:t>
            </a:r>
          </a:p>
          <a:p>
            <a:pPr marL="171450" indent="-171450">
              <a:buFont typeface="Arial" panose="020B0604020202020204" pitchFamily="34" charset="0"/>
              <a:buChar char="•"/>
            </a:pPr>
            <a:r>
              <a:rPr lang="en-US" dirty="0"/>
              <a:t>DVD image screenshotted from YouTube video</a:t>
            </a:r>
          </a:p>
          <a:p>
            <a:pPr marL="171450" indent="-171450">
              <a:buFont typeface="Arial" panose="020B0604020202020204" pitchFamily="34" charset="0"/>
              <a:buChar char="•"/>
            </a:pPr>
            <a:r>
              <a:rPr lang="en-US" dirty="0"/>
              <a:t>Original Tweet was heavily ratioed with negative responses</a:t>
            </a:r>
          </a:p>
          <a:p>
            <a:pPr marL="171450" indent="-171450">
              <a:buFont typeface="Arial" panose="020B0604020202020204" pitchFamily="34" charset="0"/>
              <a:buChar char="•"/>
            </a:pPr>
            <a:r>
              <a:rPr lang="en-US" dirty="0"/>
              <a:t>While not using the hashtag, it still showed up in searches.</a:t>
            </a:r>
          </a:p>
        </p:txBody>
      </p:sp>
      <p:sp>
        <p:nvSpPr>
          <p:cNvPr id="4" name="Slide Number Placeholder 3"/>
          <p:cNvSpPr>
            <a:spLocks noGrp="1"/>
          </p:cNvSpPr>
          <p:nvPr>
            <p:ph type="sldNum" sz="quarter" idx="5"/>
          </p:nvPr>
        </p:nvSpPr>
        <p:spPr/>
        <p:txBody>
          <a:bodyPr/>
          <a:lstStyle/>
          <a:p>
            <a:fld id="{DF811066-0135-4CAA-8AD4-89A97190AC00}" type="slidenum">
              <a:rPr lang="en-US" smtClean="0"/>
              <a:t>7</a:t>
            </a:fld>
            <a:endParaRPr lang="en-US"/>
          </a:p>
        </p:txBody>
      </p:sp>
    </p:spTree>
    <p:extLst>
      <p:ext uri="{BB962C8B-B14F-4D97-AF65-F5344CB8AC3E}">
        <p14:creationId xmlns:p14="http://schemas.microsoft.com/office/powerpoint/2010/main" val="369516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Twitter Analytics measures two metrics: </a:t>
            </a:r>
            <a:r>
              <a:rPr lang="en-US" sz="1200" i="1" kern="1200" dirty="0">
                <a:solidFill>
                  <a:schemeClr val="tx1"/>
                </a:solidFill>
                <a:effectLst/>
                <a:latin typeface="+mn-lt"/>
                <a:ea typeface="+mn-ea"/>
                <a:cs typeface="+mn-cs"/>
              </a:rPr>
              <a:t>impressions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engagement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Impressions: </a:t>
            </a:r>
            <a:r>
              <a:rPr lang="en-US" sz="1200" kern="1200" dirty="0">
                <a:solidFill>
                  <a:schemeClr val="tx1"/>
                </a:solidFill>
                <a:effectLst/>
                <a:latin typeface="+mn-lt"/>
                <a:ea typeface="+mn-ea"/>
                <a:cs typeface="+mn-cs"/>
              </a:rPr>
              <a:t>measurement of the reach of the tweet based on the combined number of times it appears in the search results and in other user feeds.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Even one retweet can exponentially multiply impressions, depending on number of the </a:t>
            </a:r>
            <a:r>
              <a:rPr lang="en-US" sz="1200" kern="1200" dirty="0" err="1">
                <a:solidFill>
                  <a:schemeClr val="tx1"/>
                </a:solidFill>
                <a:effectLst/>
                <a:latin typeface="+mn-lt"/>
                <a:ea typeface="+mn-ea"/>
                <a:cs typeface="+mn-cs"/>
              </a:rPr>
              <a:t>retweeter’s</a:t>
            </a:r>
            <a:r>
              <a:rPr lang="en-US" sz="1200" kern="1200" dirty="0">
                <a:solidFill>
                  <a:schemeClr val="tx1"/>
                </a:solidFill>
                <a:effectLst/>
                <a:latin typeface="+mn-lt"/>
                <a:ea typeface="+mn-ea"/>
                <a:cs typeface="+mn-cs"/>
              </a:rPr>
              <a:t> followers.</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Engagement:</a:t>
            </a:r>
            <a:r>
              <a:rPr lang="en-US" sz="1200" kern="1200" dirty="0">
                <a:solidFill>
                  <a:schemeClr val="tx1"/>
                </a:solidFill>
                <a:effectLst/>
                <a:latin typeface="+mn-lt"/>
                <a:ea typeface="+mn-ea"/>
                <a:cs typeface="+mn-cs"/>
              </a:rPr>
              <a:t> actual </a:t>
            </a:r>
            <a:r>
              <a:rPr lang="en-US" sz="1200" i="1" kern="1200" dirty="0">
                <a:solidFill>
                  <a:schemeClr val="tx1"/>
                </a:solidFill>
                <a:effectLst/>
                <a:latin typeface="+mn-lt"/>
                <a:ea typeface="+mn-ea"/>
                <a:cs typeface="+mn-cs"/>
              </a:rPr>
              <a:t>interactions</a:t>
            </a:r>
            <a:r>
              <a:rPr lang="en-US" sz="1200" kern="1200" dirty="0">
                <a:solidFill>
                  <a:schemeClr val="tx1"/>
                </a:solidFill>
                <a:effectLst/>
                <a:latin typeface="+mn-lt"/>
                <a:ea typeface="+mn-ea"/>
                <a:cs typeface="+mn-cs"/>
              </a:rPr>
              <a:t> with a tweet.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Includes replies, retweets, likes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Includes any clicks (including profile, hashtag, link, image, video playback)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Algorithm counts </a:t>
            </a:r>
            <a:r>
              <a:rPr lang="en-US" sz="1200" i="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engagement when scoring tweets for relevance, including both positive and negative interaction.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Algorithms can be gamed, and trends/hashtags artificially inflated</a:t>
            </a:r>
          </a:p>
        </p:txBody>
      </p:sp>
      <p:sp>
        <p:nvSpPr>
          <p:cNvPr id="4" name="Slide Number Placeholder 3"/>
          <p:cNvSpPr>
            <a:spLocks noGrp="1"/>
          </p:cNvSpPr>
          <p:nvPr>
            <p:ph type="sldNum" sz="quarter" idx="5"/>
          </p:nvPr>
        </p:nvSpPr>
        <p:spPr/>
        <p:txBody>
          <a:bodyPr/>
          <a:lstStyle/>
          <a:p>
            <a:fld id="{3C1D5EA2-5C3A-224A-9BC8-F15E2473DF71}" type="slidenum">
              <a:rPr lang="en-US" smtClean="0"/>
              <a:t>8</a:t>
            </a:fld>
            <a:endParaRPr lang="en-US"/>
          </a:p>
        </p:txBody>
      </p:sp>
    </p:spTree>
    <p:extLst>
      <p:ext uri="{BB962C8B-B14F-4D97-AF65-F5344CB8AC3E}">
        <p14:creationId xmlns:p14="http://schemas.microsoft.com/office/powerpoint/2010/main" val="5213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Examples of font/text tricks in usernames: transposing lower case n for m or vice versa, replacing upper case “</a:t>
            </a:r>
            <a:r>
              <a:rPr lang="en-US" b="0" dirty="0" err="1">
                <a:effectLst/>
              </a:rPr>
              <a:t>i</a:t>
            </a:r>
            <a:r>
              <a:rPr lang="en-US" b="0" dirty="0">
                <a:effectLst/>
              </a:rPr>
              <a:t>” with lower case “L” in names. This is commonly done in impostor accounts.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Ratio of follows to followers? Are they all one type? Did they all join at once? What account follows do they suggest?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Odd posting habits include high volume of retweets in a short period (in the hundreds), auto retweets, low interaction, one or two word replies.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Blue Verified Check should ONLY appear next to name on account profile, including on posts and search results. Anywhere other than that, they are falsely trying to pass as verified (not, not everyone chooses verification).</a:t>
            </a:r>
          </a:p>
        </p:txBody>
      </p:sp>
      <p:sp>
        <p:nvSpPr>
          <p:cNvPr id="4" name="Slide Number Placeholder 3"/>
          <p:cNvSpPr>
            <a:spLocks noGrp="1"/>
          </p:cNvSpPr>
          <p:nvPr>
            <p:ph type="sldNum" sz="quarter" idx="5"/>
          </p:nvPr>
        </p:nvSpPr>
        <p:spPr/>
        <p:txBody>
          <a:bodyPr/>
          <a:lstStyle/>
          <a:p>
            <a:fld id="{3C1D5EA2-5C3A-224A-9BC8-F15E2473DF71}" type="slidenum">
              <a:rPr lang="en-US" smtClean="0"/>
              <a:t>10</a:t>
            </a:fld>
            <a:endParaRPr lang="en-US"/>
          </a:p>
        </p:txBody>
      </p:sp>
    </p:spTree>
    <p:extLst>
      <p:ext uri="{BB962C8B-B14F-4D97-AF65-F5344CB8AC3E}">
        <p14:creationId xmlns:p14="http://schemas.microsoft.com/office/powerpoint/2010/main" val="145341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Tweets for activity and answers can be found here: https://drive.google.com/drive/folders/1zSl2BhyqkiJLQzECMZd72TUmer6p6_R_ </a:t>
            </a:r>
          </a:p>
          <a:p>
            <a:endParaRPr lang="en-US" dirty="0"/>
          </a:p>
        </p:txBody>
      </p:sp>
      <p:sp>
        <p:nvSpPr>
          <p:cNvPr id="4" name="Slide Number Placeholder 3"/>
          <p:cNvSpPr>
            <a:spLocks noGrp="1"/>
          </p:cNvSpPr>
          <p:nvPr>
            <p:ph type="sldNum" sz="quarter" idx="5"/>
          </p:nvPr>
        </p:nvSpPr>
        <p:spPr/>
        <p:txBody>
          <a:bodyPr/>
          <a:lstStyle/>
          <a:p>
            <a:fld id="{3C1D5EA2-5C3A-224A-9BC8-F15E2473DF71}" type="slidenum">
              <a:rPr lang="en-US" smtClean="0"/>
              <a:t>11</a:t>
            </a:fld>
            <a:endParaRPr lang="en-US"/>
          </a:p>
        </p:txBody>
      </p:sp>
    </p:spTree>
    <p:extLst>
      <p:ext uri="{BB962C8B-B14F-4D97-AF65-F5344CB8AC3E}">
        <p14:creationId xmlns:p14="http://schemas.microsoft.com/office/powerpoint/2010/main" val="251415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Footer Placeholder 4">
            <a:extLst>
              <a:ext uri="{FF2B5EF4-FFF2-40B4-BE49-F238E27FC236}">
                <a16:creationId xmlns:a16="http://schemas.microsoft.com/office/drawing/2014/main" id="{22A9B7A3-89C7-4444-BB11-FE08B3C3A3C4}"/>
              </a:ext>
            </a:extLst>
          </p:cNvPr>
          <p:cNvSpPr txBox="1">
            <a:spLocks/>
          </p:cNvSpPr>
          <p:nvPr/>
        </p:nvSpPr>
        <p:spPr>
          <a:xfrm>
            <a:off x="3124200" y="6356351"/>
            <a:ext cx="2895600" cy="365125"/>
          </a:xfrm>
          <a:prstGeom prst="rect">
            <a:avLst/>
          </a:prstGeom>
        </p:spPr>
        <p:txBody>
          <a:bodyPr vert="horz" lIns="68580" tIns="34290" rIns="68580" bIns="34290" rtlCol="0" anchor="ctr"/>
          <a:lstStyle>
            <a:defPPr>
              <a:defRPr lang="en-US"/>
            </a:defPPr>
            <a:lvl1pPr marL="0" algn="ctr" defTabSz="914400" rtl="0" eaLnBrk="1" latinLnBrk="0" hangingPunct="1">
              <a:defRPr sz="1200" i="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Teaching About Fake News: Lesson Plans for Different Disciplines and Audiences</a:t>
            </a:r>
          </a:p>
        </p:txBody>
      </p:sp>
      <p:sp>
        <p:nvSpPr>
          <p:cNvPr id="19" name="Slide Number Placeholder 5">
            <a:extLst>
              <a:ext uri="{FF2B5EF4-FFF2-40B4-BE49-F238E27FC236}">
                <a16:creationId xmlns:a16="http://schemas.microsoft.com/office/drawing/2014/main" id="{9684C66B-C538-404A-85C9-1E4AEB65978B}"/>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E7F9E-F464-384C-8225-42EC8E41409F}" type="slidenum">
              <a:rPr lang="en-US" smtClean="0"/>
              <a:t>‹#›</a:t>
            </a:fld>
            <a:endParaRPr lang="en-US"/>
          </a:p>
        </p:txBody>
      </p:sp>
    </p:spTree>
    <p:extLst>
      <p:ext uri="{BB962C8B-B14F-4D97-AF65-F5344CB8AC3E}">
        <p14:creationId xmlns:p14="http://schemas.microsoft.com/office/powerpoint/2010/main" val="34599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E299AC4C-6278-E347-9557-E56541852D36}"/>
              </a:ext>
            </a:extLst>
          </p:cNvPr>
          <p:cNvSpPr/>
          <p:nvPr/>
        </p:nvSpPr>
        <p:spPr>
          <a:xfrm>
            <a:off x="6556248"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414099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25E666A2-83BD-1341-829D-BE5B62BDE060}"/>
              </a:ext>
            </a:extLst>
          </p:cNvPr>
          <p:cNvSpPr/>
          <p:nvPr/>
        </p:nvSpPr>
        <p:spPr>
          <a:xfrm>
            <a:off x="6556248" y="6301422"/>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43962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05267"/>
            <a:ext cx="2895600" cy="365125"/>
          </a:xfrm>
        </p:spPr>
        <p:txBody>
          <a:bodyPr/>
          <a:lstStyle/>
          <a:p>
            <a:endParaRPr lang="en-US"/>
          </a:p>
        </p:txBody>
      </p:sp>
      <p:sp>
        <p:nvSpPr>
          <p:cNvPr id="8" name="TextBox 7">
            <a:extLst>
              <a:ext uri="{FF2B5EF4-FFF2-40B4-BE49-F238E27FC236}">
                <a16:creationId xmlns:a16="http://schemas.microsoft.com/office/drawing/2014/main" id="{EE24BDA0-E35D-4A46-B47B-77B6E095B4A9}"/>
              </a:ext>
            </a:extLst>
          </p:cNvPr>
          <p:cNvSpPr txBox="1"/>
          <p:nvPr/>
        </p:nvSpPr>
        <p:spPr>
          <a:xfrm>
            <a:off x="6553200" y="6308726"/>
            <a:ext cx="2133600" cy="369332"/>
          </a:xfrm>
          <a:prstGeom prst="rect">
            <a:avLst/>
          </a:prstGeom>
          <a:noFill/>
        </p:spPr>
        <p:txBody>
          <a:bodyPr wrap="square" rtlCol="0">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127110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5082B1F9-A70E-2E46-9F4F-A2C55B4FAA8B}"/>
              </a:ext>
            </a:extLst>
          </p:cNvPr>
          <p:cNvSpPr/>
          <p:nvPr/>
        </p:nvSpPr>
        <p:spPr>
          <a:xfrm>
            <a:off x="6364161"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161873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C1ABF082-2F5F-5E49-A124-55AC2F6739F9}"/>
              </a:ext>
            </a:extLst>
          </p:cNvPr>
          <p:cNvSpPr/>
          <p:nvPr/>
        </p:nvSpPr>
        <p:spPr>
          <a:xfrm>
            <a:off x="6553200"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36489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0" name="Rectangle 9">
            <a:extLst>
              <a:ext uri="{FF2B5EF4-FFF2-40B4-BE49-F238E27FC236}">
                <a16:creationId xmlns:a16="http://schemas.microsoft.com/office/drawing/2014/main" id="{DB0D9DE4-FBDB-1646-94F9-CF876238B706}"/>
              </a:ext>
            </a:extLst>
          </p:cNvPr>
          <p:cNvSpPr/>
          <p:nvPr/>
        </p:nvSpPr>
        <p:spPr>
          <a:xfrm>
            <a:off x="6556248"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317596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5E967F8-6155-6D47-BB87-255E1AAC2B12}"/>
              </a:ext>
            </a:extLst>
          </p:cNvPr>
          <p:cNvSpPr/>
          <p:nvPr/>
        </p:nvSpPr>
        <p:spPr>
          <a:xfrm>
            <a:off x="6553200"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332210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279FB97B-349F-D148-B20D-40574C53DDD8}"/>
              </a:ext>
            </a:extLst>
          </p:cNvPr>
          <p:cNvSpPr/>
          <p:nvPr/>
        </p:nvSpPr>
        <p:spPr>
          <a:xfrm>
            <a:off x="6400800"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75451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837B039D-F181-A446-8060-73F040205C75}"/>
              </a:ext>
            </a:extLst>
          </p:cNvPr>
          <p:cNvSpPr/>
          <p:nvPr/>
        </p:nvSpPr>
        <p:spPr>
          <a:xfrm>
            <a:off x="6556248" y="6308080"/>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230747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BDAE8485-A027-7442-A042-10C70A7EBEC2}"/>
              </a:ext>
            </a:extLst>
          </p:cNvPr>
          <p:cNvSpPr/>
          <p:nvPr/>
        </p:nvSpPr>
        <p:spPr>
          <a:xfrm>
            <a:off x="6477000" y="6308128"/>
            <a:ext cx="2130552" cy="369332"/>
          </a:xfrm>
          <a:prstGeom prst="rect">
            <a:avLst/>
          </a:prstGeom>
        </p:spPr>
        <p:txBody>
          <a:bodyPr>
            <a:spAutoFit/>
          </a:bodyPr>
          <a:lstStyle/>
          <a:p>
            <a:pPr algn="r"/>
            <a:r>
              <a:rPr lang="en-US" sz="900" baseline="0" dirty="0">
                <a:solidFill>
                  <a:schemeClr val="tx1">
                    <a:lumMod val="50000"/>
                    <a:lumOff val="50000"/>
                  </a:schemeClr>
                </a:solidFill>
              </a:rPr>
              <a:t>Search the ACRL Sandbox for more lessons with #</a:t>
            </a:r>
            <a:r>
              <a:rPr lang="en-US" sz="900" baseline="0" dirty="0" err="1">
                <a:solidFill>
                  <a:schemeClr val="tx1">
                    <a:lumMod val="50000"/>
                    <a:lumOff val="50000"/>
                  </a:schemeClr>
                </a:solidFill>
              </a:rPr>
              <a:t>fakenews</a:t>
            </a:r>
            <a:endParaRPr lang="en-US" sz="900" baseline="0" dirty="0">
              <a:solidFill>
                <a:schemeClr val="tx1">
                  <a:lumMod val="50000"/>
                  <a:lumOff val="50000"/>
                </a:schemeClr>
              </a:solidFill>
            </a:endParaRPr>
          </a:p>
        </p:txBody>
      </p:sp>
    </p:spTree>
    <p:extLst>
      <p:ext uri="{BB962C8B-B14F-4D97-AF65-F5344CB8AC3E}">
        <p14:creationId xmlns:p14="http://schemas.microsoft.com/office/powerpoint/2010/main" val="359394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i="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E7F9E-F464-384C-8225-42EC8E41409F}" type="slidenum">
              <a:rPr lang="en-US" smtClean="0"/>
              <a:t>‹#›</a:t>
            </a:fld>
            <a:endParaRPr lang="en-US"/>
          </a:p>
        </p:txBody>
      </p:sp>
      <p:pic>
        <p:nvPicPr>
          <p:cNvPr id="8" name="Picture 7">
            <a:extLst>
              <a:ext uri="{FF2B5EF4-FFF2-40B4-BE49-F238E27FC236}">
                <a16:creationId xmlns:a16="http://schemas.microsoft.com/office/drawing/2014/main" id="{6EDA6261-D0F5-1E40-840C-41BE437929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63" y="5323168"/>
            <a:ext cx="2298287" cy="1530350"/>
          </a:xfrm>
          <a:prstGeom prst="rect">
            <a:avLst/>
          </a:prstGeom>
        </p:spPr>
      </p:pic>
    </p:spTree>
    <p:extLst>
      <p:ext uri="{BB962C8B-B14F-4D97-AF65-F5344CB8AC3E}">
        <p14:creationId xmlns:p14="http://schemas.microsoft.com/office/powerpoint/2010/main" val="6361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salon.com/2019/07/08/dont-feed-the-little-mermaid-racist-trolls-sketchy-accounts-fuel-anti-ariel-outrage/" TargetMode="External"/><Relationship Id="rId3" Type="http://schemas.openxmlformats.org/officeDocument/2006/relationships/hyperlink" Target="https://twitter.com/EmmeTillcenter/status/1190757547462008832" TargetMode="External"/><Relationship Id="rId7" Type="http://schemas.openxmlformats.org/officeDocument/2006/relationships/hyperlink" Target="https://datasociety.net/library/oxygen-of-amplification/" TargetMode="External"/><Relationship Id="rId2" Type="http://schemas.openxmlformats.org/officeDocument/2006/relationships/hyperlink" Target="https://twitter.com/itsdansusername/status/1146855256082518018" TargetMode="External"/><Relationship Id="rId1" Type="http://schemas.openxmlformats.org/officeDocument/2006/relationships/slideLayout" Target="../slideLayouts/slideLayout2.xml"/><Relationship Id="rId6" Type="http://schemas.openxmlformats.org/officeDocument/2006/relationships/hyperlink" Target="https://www.jacksonfreepress.com/news/2019/nov/02/white-supremacists-caught-emmett-till-memorial-mak/" TargetMode="External"/><Relationship Id="rId5" Type="http://schemas.openxmlformats.org/officeDocument/2006/relationships/hyperlink" Target="https://www.nbcnews.com/news/nbcblk/halle-bailey-cast-ariel-disney-s-live-action-remake-little-n1026436" TargetMode="External"/><Relationship Id="rId4" Type="http://schemas.openxmlformats.org/officeDocument/2006/relationships/hyperlink" Target="https://deadline.com/2021/03/lester-holt-nbc-news-edward-r-murrow-award-1234724932/" TargetMode="External"/><Relationship Id="rId9" Type="http://schemas.openxmlformats.org/officeDocument/2006/relationships/hyperlink" Target="https://twitter.com/walldo/status/114658697210784153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B4A0-079C-D442-894E-BA62C95A3767}"/>
              </a:ext>
            </a:extLst>
          </p:cNvPr>
          <p:cNvSpPr>
            <a:spLocks noGrp="1"/>
          </p:cNvSpPr>
          <p:nvPr>
            <p:ph type="ctrTitle"/>
          </p:nvPr>
        </p:nvSpPr>
        <p:spPr>
          <a:xfrm>
            <a:off x="685800" y="1219200"/>
            <a:ext cx="7772400" cy="2046514"/>
          </a:xfrm>
        </p:spPr>
        <p:txBody>
          <a:bodyPr>
            <a:normAutofit fontScale="90000"/>
          </a:bodyPr>
          <a:lstStyle/>
          <a:p>
            <a:pPr>
              <a:spcBef>
                <a:spcPts val="0"/>
              </a:spcBef>
            </a:pPr>
            <a:r>
              <a:rPr lang="en-US" sz="4400" dirty="0"/>
              <a:t>Bot or Not? Recognizing Fake News Primary Sources on Social Media</a:t>
            </a:r>
            <a:endParaRPr lang="en-US" sz="3100" dirty="0"/>
          </a:p>
        </p:txBody>
      </p:sp>
      <p:sp>
        <p:nvSpPr>
          <p:cNvPr id="3" name="Subtitle 2">
            <a:extLst>
              <a:ext uri="{FF2B5EF4-FFF2-40B4-BE49-F238E27FC236}">
                <a16:creationId xmlns:a16="http://schemas.microsoft.com/office/drawing/2014/main" id="{FF6E6806-DB65-1F42-9E1C-AD985A98F811}"/>
              </a:ext>
            </a:extLst>
          </p:cNvPr>
          <p:cNvSpPr>
            <a:spLocks noGrp="1"/>
          </p:cNvSpPr>
          <p:nvPr>
            <p:ph type="subTitle" idx="1"/>
          </p:nvPr>
        </p:nvSpPr>
        <p:spPr>
          <a:xfrm>
            <a:off x="1371600" y="3886200"/>
            <a:ext cx="6400800" cy="849086"/>
          </a:xfrm>
        </p:spPr>
        <p:txBody>
          <a:bodyPr>
            <a:normAutofit/>
          </a:bodyPr>
          <a:lstStyle/>
          <a:p>
            <a:r>
              <a:rPr lang="en-US" sz="3200" dirty="0"/>
              <a:t>[Presenter Name]</a:t>
            </a:r>
          </a:p>
        </p:txBody>
      </p:sp>
    </p:spTree>
    <p:extLst>
      <p:ext uri="{BB962C8B-B14F-4D97-AF65-F5344CB8AC3E}">
        <p14:creationId xmlns:p14="http://schemas.microsoft.com/office/powerpoint/2010/main" val="134817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A202-8DC4-B149-A012-C6C8A30AB234}"/>
              </a:ext>
            </a:extLst>
          </p:cNvPr>
          <p:cNvSpPr>
            <a:spLocks noGrp="1"/>
          </p:cNvSpPr>
          <p:nvPr>
            <p:ph type="title"/>
          </p:nvPr>
        </p:nvSpPr>
        <p:spPr>
          <a:xfrm>
            <a:off x="628650" y="543179"/>
            <a:ext cx="7886700" cy="994172"/>
          </a:xfrm>
        </p:spPr>
        <p:txBody>
          <a:bodyPr>
            <a:noAutofit/>
          </a:bodyPr>
          <a:lstStyle/>
          <a:p>
            <a:r>
              <a:rPr lang="en-US" sz="3600" dirty="0"/>
              <a:t>Apply fact-checking to social media</a:t>
            </a:r>
          </a:p>
        </p:txBody>
      </p:sp>
      <p:sp>
        <p:nvSpPr>
          <p:cNvPr id="3" name="Content Placeholder 2">
            <a:extLst>
              <a:ext uri="{FF2B5EF4-FFF2-40B4-BE49-F238E27FC236}">
                <a16:creationId xmlns:a16="http://schemas.microsoft.com/office/drawing/2014/main" id="{F8B35246-A7D8-384E-9B67-E79637E9CA8D}"/>
              </a:ext>
            </a:extLst>
          </p:cNvPr>
          <p:cNvSpPr>
            <a:spLocks noGrp="1"/>
          </p:cNvSpPr>
          <p:nvPr>
            <p:ph idx="1"/>
          </p:nvPr>
        </p:nvSpPr>
        <p:spPr>
          <a:xfrm>
            <a:off x="628650" y="1537351"/>
            <a:ext cx="7563372" cy="3523401"/>
          </a:xfrm>
        </p:spPr>
        <p:txBody>
          <a:bodyPr>
            <a:normAutofit fontScale="92500" lnSpcReduction="10000"/>
          </a:bodyPr>
          <a:lstStyle/>
          <a:p>
            <a:r>
              <a:rPr lang="en-US" dirty="0"/>
              <a:t>Profile photo: do reverse-image search, check “artistic” avatars for context, be wary of gray default profile image</a:t>
            </a:r>
          </a:p>
          <a:p>
            <a:r>
              <a:rPr lang="en-US" dirty="0"/>
              <a:t>Username: random numbers, unnecessary punctuation, sans-serif font tricks</a:t>
            </a:r>
          </a:p>
          <a:p>
            <a:r>
              <a:rPr lang="en-US" dirty="0"/>
              <a:t>Followers, following, suggestions</a:t>
            </a:r>
          </a:p>
          <a:p>
            <a:r>
              <a:rPr lang="en-US" dirty="0"/>
              <a:t>Posting habits</a:t>
            </a:r>
          </a:p>
          <a:p>
            <a:r>
              <a:rPr lang="en-US" dirty="0"/>
              <a:t>“Twitter Verified” (blue check)</a:t>
            </a:r>
          </a:p>
          <a:p>
            <a:r>
              <a:rPr lang="en-US" dirty="0"/>
              <a:t>Check the ratio and user reactions</a:t>
            </a:r>
          </a:p>
          <a:p>
            <a:r>
              <a:rPr lang="en-US" i="1" dirty="0"/>
              <a:t>Is this even news? </a:t>
            </a:r>
            <a:r>
              <a:rPr lang="en-US" dirty="0"/>
              <a:t>Does it provide a social or informational benefit to report on it?</a:t>
            </a:r>
            <a:endParaRPr lang="en-US" i="1" dirty="0"/>
          </a:p>
        </p:txBody>
      </p:sp>
    </p:spTree>
    <p:extLst>
      <p:ext uri="{BB962C8B-B14F-4D97-AF65-F5344CB8AC3E}">
        <p14:creationId xmlns:p14="http://schemas.microsoft.com/office/powerpoint/2010/main" val="62800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2F76-8D3F-3E48-B70C-04BC5439DD69}"/>
              </a:ext>
            </a:extLst>
          </p:cNvPr>
          <p:cNvSpPr>
            <a:spLocks noGrp="1"/>
          </p:cNvSpPr>
          <p:nvPr>
            <p:ph type="title"/>
          </p:nvPr>
        </p:nvSpPr>
        <p:spPr/>
        <p:txBody>
          <a:bodyPr>
            <a:normAutofit/>
          </a:bodyPr>
          <a:lstStyle/>
          <a:p>
            <a:r>
              <a:rPr lang="en-US" sz="4000" dirty="0"/>
              <a:t>Group Activity: Bot or Not? </a:t>
            </a:r>
          </a:p>
        </p:txBody>
      </p:sp>
      <p:sp>
        <p:nvSpPr>
          <p:cNvPr id="3" name="Content Placeholder 2">
            <a:extLst>
              <a:ext uri="{FF2B5EF4-FFF2-40B4-BE49-F238E27FC236}">
                <a16:creationId xmlns:a16="http://schemas.microsoft.com/office/drawing/2014/main" id="{8129C89C-F6DB-6C4A-924D-16E2A2907D69}"/>
              </a:ext>
            </a:extLst>
          </p:cNvPr>
          <p:cNvSpPr>
            <a:spLocks noGrp="1"/>
          </p:cNvSpPr>
          <p:nvPr>
            <p:ph idx="1"/>
          </p:nvPr>
        </p:nvSpPr>
        <p:spPr>
          <a:xfrm>
            <a:off x="457200" y="1417638"/>
            <a:ext cx="8229600" cy="4036105"/>
          </a:xfrm>
        </p:spPr>
        <p:txBody>
          <a:bodyPr>
            <a:normAutofit fontScale="92500"/>
          </a:bodyPr>
          <a:lstStyle/>
          <a:p>
            <a:pPr marL="0" indent="0" rtl="0">
              <a:buNone/>
            </a:pPr>
            <a:r>
              <a:rPr lang="en-US" dirty="0"/>
              <a:t>Your group will be given a sample tweet. Examine it based on the following criteria: </a:t>
            </a:r>
          </a:p>
          <a:p>
            <a:pPr marL="457200" indent="-457200" rtl="0">
              <a:buFont typeface="+mj-lt"/>
              <a:buAutoNum type="arabicPeriod"/>
            </a:pPr>
            <a:r>
              <a:rPr lang="en-US" sz="2200" dirty="0"/>
              <a:t>The user’s account, including the profile picture, username, and location;</a:t>
            </a:r>
          </a:p>
          <a:p>
            <a:pPr marL="457200" indent="-457200" rtl="0">
              <a:buFont typeface="+mj-lt"/>
              <a:buAutoNum type="arabicPeriod"/>
            </a:pPr>
            <a:r>
              <a:rPr lang="en-US" sz="2200" dirty="0"/>
              <a:t>The content of the tweet;</a:t>
            </a:r>
          </a:p>
          <a:p>
            <a:pPr marL="457200" indent="-457200" rtl="0">
              <a:buFont typeface="+mj-lt"/>
              <a:buAutoNum type="arabicPeriod"/>
            </a:pPr>
            <a:r>
              <a:rPr lang="en-US" sz="2200" dirty="0"/>
              <a:t>The ratio of comments, retweets, and likes.</a:t>
            </a:r>
          </a:p>
          <a:p>
            <a:pPr marL="0" indent="0" rtl="0">
              <a:buNone/>
            </a:pPr>
            <a:r>
              <a:rPr lang="en-US" dirty="0"/>
              <a:t>We will convene back in 10 minutes to discuss. You should be able to answer:</a:t>
            </a:r>
          </a:p>
          <a:p>
            <a:pPr marL="457200" indent="-457200" rtl="0">
              <a:buFont typeface="+mj-lt"/>
              <a:buAutoNum type="arabicPeriod"/>
            </a:pPr>
            <a:r>
              <a:rPr lang="en-US" sz="2200" dirty="0"/>
              <a:t>Is this a legitimate Twitter account or not? How did you decide this?</a:t>
            </a:r>
          </a:p>
          <a:p>
            <a:pPr marL="457200" indent="-457200" rtl="0">
              <a:buFont typeface="+mj-lt"/>
              <a:buAutoNum type="arabicPeriod"/>
            </a:pPr>
            <a:r>
              <a:rPr lang="en-US" sz="2200" dirty="0"/>
              <a:t>If it is a legitimate account, why did the tweet trend?</a:t>
            </a:r>
          </a:p>
          <a:p>
            <a:pPr marL="457200" indent="-457200" rtl="0">
              <a:buFont typeface="+mj-lt"/>
              <a:buAutoNum type="arabicPeriod"/>
            </a:pPr>
            <a:r>
              <a:rPr lang="en-US" sz="2200" dirty="0"/>
              <a:t>Is this tweet newsworthy? Why or why not?</a:t>
            </a:r>
          </a:p>
        </p:txBody>
      </p:sp>
    </p:spTree>
    <p:extLst>
      <p:ext uri="{BB962C8B-B14F-4D97-AF65-F5344CB8AC3E}">
        <p14:creationId xmlns:p14="http://schemas.microsoft.com/office/powerpoint/2010/main" val="11262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C5B5-2972-4CC4-9EF5-15130B05421F}"/>
              </a:ext>
            </a:extLst>
          </p:cNvPr>
          <p:cNvSpPr>
            <a:spLocks noGrp="1"/>
          </p:cNvSpPr>
          <p:nvPr>
            <p:ph type="title"/>
          </p:nvPr>
        </p:nvSpPr>
        <p:spPr>
          <a:xfrm>
            <a:off x="457200" y="274638"/>
            <a:ext cx="8229600" cy="868362"/>
          </a:xfrm>
        </p:spPr>
        <p:txBody>
          <a:bodyPr/>
          <a:lstStyle/>
          <a:p>
            <a:pPr indent="-457200"/>
            <a:r>
              <a:rPr lang="en-US" dirty="0"/>
              <a:t>References</a:t>
            </a:r>
          </a:p>
        </p:txBody>
      </p:sp>
      <p:sp>
        <p:nvSpPr>
          <p:cNvPr id="3" name="Content Placeholder 2">
            <a:extLst>
              <a:ext uri="{FF2B5EF4-FFF2-40B4-BE49-F238E27FC236}">
                <a16:creationId xmlns:a16="http://schemas.microsoft.com/office/drawing/2014/main" id="{185BA853-FCCF-41DE-B467-78F00B692820}"/>
              </a:ext>
            </a:extLst>
          </p:cNvPr>
          <p:cNvSpPr>
            <a:spLocks noGrp="1"/>
          </p:cNvSpPr>
          <p:nvPr>
            <p:ph idx="1"/>
          </p:nvPr>
        </p:nvSpPr>
        <p:spPr>
          <a:xfrm>
            <a:off x="457200" y="1143000"/>
            <a:ext cx="8229600" cy="4386943"/>
          </a:xfrm>
        </p:spPr>
        <p:txBody>
          <a:bodyPr>
            <a:normAutofit/>
          </a:bodyPr>
          <a:lstStyle/>
          <a:p>
            <a:pPr marL="457200" indent="-457200">
              <a:buNone/>
            </a:pPr>
            <a:r>
              <a:rPr lang="en-US" sz="1300" dirty="0"/>
              <a:t>Dan. Twitter post. July 4, 2019, 1:56 p.m. </a:t>
            </a:r>
            <a:r>
              <a:rPr lang="en-US" sz="1300" dirty="0">
                <a:hlinkClick r:id="rId2"/>
              </a:rPr>
              <a:t>https://twitter.com/itsdansusername/status/1146855256082518018</a:t>
            </a:r>
            <a:r>
              <a:rPr lang="en-US" sz="1300" dirty="0"/>
              <a:t>. </a:t>
            </a:r>
          </a:p>
          <a:p>
            <a:pPr marL="457200" indent="-457200">
              <a:buNone/>
            </a:pPr>
            <a:r>
              <a:rPr lang="en-US" sz="1300" dirty="0"/>
              <a:t>Emmett Till Interpretive Center. Twitter post. November 2, 2019, 5:28 p.m. </a:t>
            </a:r>
            <a:r>
              <a:rPr lang="en-US" sz="1300" dirty="0">
                <a:hlinkClick r:id="rId3"/>
              </a:rPr>
              <a:t>https://twitter.com/EmmeTillcenter/status/1190757547462008832</a:t>
            </a:r>
            <a:r>
              <a:rPr lang="en-US" sz="1300" dirty="0"/>
              <a:t>. </a:t>
            </a:r>
          </a:p>
          <a:p>
            <a:pPr marL="457200" indent="-457200">
              <a:buNone/>
            </a:pPr>
            <a:r>
              <a:rPr lang="en-US" sz="1300" dirty="0"/>
              <a:t>Johnson, Ted. “NBC News’ Lester Holt Says News Media Should Not Provide ‘An Open Platform For Misinformation’.” Deadline (March 30, 2021). </a:t>
            </a:r>
            <a:r>
              <a:rPr lang="en-US" sz="1300" dirty="0">
                <a:hlinkClick r:id="rId4"/>
              </a:rPr>
              <a:t>https://deadline.com/2021/03/lester-holt-nbc-news-edward-r-murrow-award-1234724932/</a:t>
            </a:r>
            <a:r>
              <a:rPr lang="en-US" sz="1300" dirty="0"/>
              <a:t>. </a:t>
            </a:r>
          </a:p>
          <a:p>
            <a:pPr marL="457200" indent="-457200">
              <a:buNone/>
            </a:pPr>
            <a:r>
              <a:rPr lang="en-US" sz="1300" dirty="0" err="1"/>
              <a:t>Madani</a:t>
            </a:r>
            <a:r>
              <a:rPr lang="en-US" sz="1300" dirty="0"/>
              <a:t>, Doha. “Halle Bailey cast as Ariel in Disney’s live-action remake of ‘The Little Mermaid’.” NBC News (July 3, 2019). </a:t>
            </a:r>
            <a:r>
              <a:rPr lang="en-US" sz="1300" dirty="0">
                <a:hlinkClick r:id="rId5"/>
              </a:rPr>
              <a:t>https://www.nbcnews.com/news/nbcblk/halle-bailey-cast-ariel-disney-s-live-action-remake-little-n1026436</a:t>
            </a:r>
            <a:r>
              <a:rPr lang="en-US" sz="1300" dirty="0"/>
              <a:t>.</a:t>
            </a:r>
          </a:p>
          <a:p>
            <a:pPr marL="457200" indent="-457200">
              <a:buNone/>
            </a:pPr>
            <a:r>
              <a:rPr lang="en-US" sz="1300" b="0" i="0" u="none" strike="noStrike" dirty="0">
                <a:solidFill>
                  <a:srgbClr val="000000"/>
                </a:solidFill>
                <a:effectLst/>
              </a:rPr>
              <a:t>Pittman, Ashton. “UPDATED: White Supremacists Caught at Emmett Till Memorial Making Propaganda Film.” Jackson Free Press (November 2, 2019). </a:t>
            </a:r>
            <a:r>
              <a:rPr lang="en-US" sz="1300" b="0" i="0" u="sng" strike="noStrike" dirty="0">
                <a:solidFill>
                  <a:srgbClr val="4FC3F7"/>
                </a:solidFill>
                <a:effectLst/>
                <a:hlinkClick r:id="rId6"/>
              </a:rPr>
              <a:t>https://www.jacksonfreepress.com/news/2019/nov/02/white-supremacists-caught-emmett-till-memorial-mak/</a:t>
            </a:r>
            <a:r>
              <a:rPr lang="en-US" sz="1300" b="0" i="0" u="none" strike="noStrike" dirty="0">
                <a:solidFill>
                  <a:srgbClr val="000000"/>
                </a:solidFill>
                <a:effectLst/>
              </a:rPr>
              <a:t>. </a:t>
            </a:r>
            <a:endParaRPr lang="en-US" sz="1300" dirty="0"/>
          </a:p>
          <a:p>
            <a:pPr marL="457200" indent="-457200">
              <a:buNone/>
            </a:pPr>
            <a:r>
              <a:rPr lang="en-US" sz="1300" b="0" i="0" u="none" strike="noStrike" dirty="0">
                <a:solidFill>
                  <a:srgbClr val="000000"/>
                </a:solidFill>
                <a:effectLst/>
              </a:rPr>
              <a:t>Phillips, Whitney. “The Oxygen of Amplification: Better Practices for Reporting on Extremists, Antagonists and Manipulators.” </a:t>
            </a:r>
            <a:r>
              <a:rPr lang="en-US" sz="1300" b="0" i="1" u="none" strike="noStrike" dirty="0">
                <a:solidFill>
                  <a:srgbClr val="000000"/>
                </a:solidFill>
                <a:effectLst/>
              </a:rPr>
              <a:t>Data &amp; Society </a:t>
            </a:r>
            <a:r>
              <a:rPr lang="en-US" sz="1300" b="0" i="0" u="none" strike="noStrike" dirty="0">
                <a:solidFill>
                  <a:srgbClr val="000000"/>
                </a:solidFill>
                <a:effectLst/>
              </a:rPr>
              <a:t>(May 22, 2018). </a:t>
            </a:r>
            <a:r>
              <a:rPr lang="en-US" sz="1300" b="0" i="0" u="sng" strike="noStrike" dirty="0">
                <a:solidFill>
                  <a:srgbClr val="4FC3F7"/>
                </a:solidFill>
                <a:effectLst/>
                <a:hlinkClick r:id="rId7"/>
              </a:rPr>
              <a:t>https://datasociety.net/library/oxygen-of-amplification/</a:t>
            </a:r>
            <a:r>
              <a:rPr lang="en-US" sz="1300" b="0" i="0" u="sng" strike="noStrike" dirty="0">
                <a:solidFill>
                  <a:srgbClr val="4FC3F7"/>
                </a:solidFill>
                <a:effectLst/>
              </a:rPr>
              <a:t>.</a:t>
            </a:r>
            <a:endParaRPr lang="en-US" sz="1300" dirty="0"/>
          </a:p>
          <a:p>
            <a:pPr marL="457200" indent="-457200">
              <a:buNone/>
            </a:pPr>
            <a:r>
              <a:rPr lang="en-US" sz="1300" b="0" i="0" u="none" strike="noStrike" dirty="0" err="1">
                <a:solidFill>
                  <a:srgbClr val="000000"/>
                </a:solidFill>
                <a:effectLst/>
              </a:rPr>
              <a:t>Rebeccs</a:t>
            </a:r>
            <a:r>
              <a:rPr lang="en-US" sz="1300" dirty="0">
                <a:solidFill>
                  <a:srgbClr val="000000"/>
                </a:solidFill>
              </a:rPr>
              <a:t>. Twitter post. July 3, 2019, 3:12 p.m. (deleted).</a:t>
            </a:r>
            <a:endParaRPr lang="en-US" sz="1300" b="0" i="0" u="none" strike="noStrike" dirty="0">
              <a:solidFill>
                <a:srgbClr val="000000"/>
              </a:solidFill>
              <a:effectLst/>
            </a:endParaRPr>
          </a:p>
          <a:p>
            <a:pPr marL="457200" indent="-457200">
              <a:buNone/>
            </a:pPr>
            <a:r>
              <a:rPr lang="en-US" sz="1300" b="0" i="0" u="none" strike="noStrike" dirty="0">
                <a:solidFill>
                  <a:srgbClr val="000000"/>
                </a:solidFill>
                <a:effectLst/>
              </a:rPr>
              <a:t>Stevens, Ashlie D. “Don’t Feed ‘The Little Mermaid’ Racist Trolls: Sketchy Accounts Fuel Anti-Ariel Outrage.” Salon. July 8, 2019. </a:t>
            </a:r>
            <a:r>
              <a:rPr lang="en-US" sz="1300" b="0" i="0" u="sng" strike="noStrike" dirty="0">
                <a:solidFill>
                  <a:srgbClr val="4FC3F7"/>
                </a:solidFill>
                <a:effectLst/>
                <a:hlinkClick r:id="rId8"/>
              </a:rPr>
              <a:t>https://www.salon.com/2019/07/08/dont-feed-the-little-mermaid-racist-trolls-sketchy-accounts-fuel-anti-ariel-outrage/</a:t>
            </a:r>
            <a:r>
              <a:rPr lang="en-US" sz="1300" b="0" i="0" u="none" strike="noStrike" dirty="0">
                <a:solidFill>
                  <a:srgbClr val="000000"/>
                </a:solidFill>
                <a:effectLst/>
              </a:rPr>
              <a:t>. </a:t>
            </a:r>
          </a:p>
          <a:p>
            <a:pPr marL="457200" indent="-457200">
              <a:buNone/>
            </a:pPr>
            <a:r>
              <a:rPr lang="en-US" sz="1300" dirty="0"/>
              <a:t>Wall, Brandon. Twitter post. July 3, 2019, 8:10 p.m. </a:t>
            </a:r>
            <a:r>
              <a:rPr lang="en-US" sz="1300" dirty="0">
                <a:hlinkClick r:id="rId9"/>
              </a:rPr>
              <a:t>https://twitter.com/walldo/status/1146586972107841538</a:t>
            </a:r>
            <a:r>
              <a:rPr lang="en-US" sz="1300" dirty="0"/>
              <a:t>. </a:t>
            </a:r>
          </a:p>
        </p:txBody>
      </p:sp>
    </p:spTree>
    <p:extLst>
      <p:ext uri="{BB962C8B-B14F-4D97-AF65-F5344CB8AC3E}">
        <p14:creationId xmlns:p14="http://schemas.microsoft.com/office/powerpoint/2010/main" val="184447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1962-32B1-4DAF-B4BB-F1E747C5C926}"/>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1FFF19E9-A45F-4FD5-A7AB-9465F8DCCDB1}"/>
              </a:ext>
            </a:extLst>
          </p:cNvPr>
          <p:cNvSpPr>
            <a:spLocks noGrp="1"/>
          </p:cNvSpPr>
          <p:nvPr>
            <p:ph idx="1"/>
          </p:nvPr>
        </p:nvSpPr>
        <p:spPr/>
        <p:txBody>
          <a:bodyPr/>
          <a:lstStyle/>
          <a:p>
            <a:r>
              <a:rPr lang="en-US" dirty="0"/>
              <a:t>Recognize social media’s effect on journalism.</a:t>
            </a:r>
          </a:p>
          <a:p>
            <a:r>
              <a:rPr lang="en-US" dirty="0"/>
              <a:t>Know the difference between </a:t>
            </a:r>
            <a:r>
              <a:rPr lang="en-US" i="1" dirty="0"/>
              <a:t>professional objectivity </a:t>
            </a:r>
            <a:r>
              <a:rPr lang="en-US" dirty="0"/>
              <a:t>and</a:t>
            </a:r>
            <a:r>
              <a:rPr lang="en-US" i="1" dirty="0"/>
              <a:t> scientific objectivity.</a:t>
            </a:r>
            <a:endParaRPr lang="en-US" dirty="0"/>
          </a:p>
          <a:p>
            <a:r>
              <a:rPr lang="en-US" dirty="0"/>
              <a:t>Learn how tweets trend and go viral.</a:t>
            </a:r>
          </a:p>
          <a:p>
            <a:r>
              <a:rPr lang="en-US" dirty="0"/>
              <a:t>Develop skills to fact-check both Twitter accounts and individual tweets.</a:t>
            </a:r>
          </a:p>
          <a:p>
            <a:endParaRPr lang="en-US" dirty="0"/>
          </a:p>
          <a:p>
            <a:endParaRPr lang="en-US" dirty="0"/>
          </a:p>
        </p:txBody>
      </p:sp>
    </p:spTree>
    <p:extLst>
      <p:ext uri="{BB962C8B-B14F-4D97-AF65-F5344CB8AC3E}">
        <p14:creationId xmlns:p14="http://schemas.microsoft.com/office/powerpoint/2010/main" val="54186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714-F2EB-594C-B750-91380FBA8CA8}"/>
              </a:ext>
            </a:extLst>
          </p:cNvPr>
          <p:cNvSpPr>
            <a:spLocks noGrp="1"/>
          </p:cNvSpPr>
          <p:nvPr>
            <p:ph type="title"/>
          </p:nvPr>
        </p:nvSpPr>
        <p:spPr/>
        <p:txBody>
          <a:bodyPr>
            <a:noAutofit/>
          </a:bodyPr>
          <a:lstStyle/>
          <a:p>
            <a:r>
              <a:rPr lang="en-US" sz="3600" dirty="0"/>
              <a:t>Twitter = the new breaking news source</a:t>
            </a:r>
          </a:p>
        </p:txBody>
      </p:sp>
      <p:pic>
        <p:nvPicPr>
          <p:cNvPr id="6" name="Content Placeholder 5">
            <a:extLst>
              <a:ext uri="{FF2B5EF4-FFF2-40B4-BE49-F238E27FC236}">
                <a16:creationId xmlns:a16="http://schemas.microsoft.com/office/drawing/2014/main" id="{5F46C0D7-EB66-468C-A0A0-EBCB7DBB54C8}"/>
              </a:ext>
            </a:extLst>
          </p:cNvPr>
          <p:cNvPicPr>
            <a:picLocks noGrp="1" noChangeAspect="1"/>
          </p:cNvPicPr>
          <p:nvPr>
            <p:ph sz="half" idx="1"/>
          </p:nvPr>
        </p:nvPicPr>
        <p:blipFill>
          <a:blip r:embed="rId3"/>
          <a:stretch>
            <a:fillRect/>
          </a:stretch>
        </p:blipFill>
        <p:spPr>
          <a:xfrm>
            <a:off x="272858" y="1417638"/>
            <a:ext cx="4038600" cy="3611101"/>
          </a:xfrm>
          <a:prstGeom prst="rect">
            <a:avLst/>
          </a:prstGeom>
        </p:spPr>
      </p:pic>
      <p:pic>
        <p:nvPicPr>
          <p:cNvPr id="7" name="Content Placeholder 6">
            <a:extLst>
              <a:ext uri="{FF2B5EF4-FFF2-40B4-BE49-F238E27FC236}">
                <a16:creationId xmlns:a16="http://schemas.microsoft.com/office/drawing/2014/main" id="{54F0B893-0BEC-4154-9912-A848BE44A5FE}"/>
              </a:ext>
            </a:extLst>
          </p:cNvPr>
          <p:cNvPicPr>
            <a:picLocks noGrp="1" noChangeAspect="1"/>
          </p:cNvPicPr>
          <p:nvPr>
            <p:ph sz="half" idx="2"/>
          </p:nvPr>
        </p:nvPicPr>
        <p:blipFill>
          <a:blip r:embed="rId4"/>
          <a:stretch>
            <a:fillRect/>
          </a:stretch>
        </p:blipFill>
        <p:spPr>
          <a:xfrm>
            <a:off x="4463860" y="1417639"/>
            <a:ext cx="4407282" cy="3611100"/>
          </a:xfrm>
          <a:prstGeom prst="rect">
            <a:avLst/>
          </a:prstGeom>
        </p:spPr>
      </p:pic>
    </p:spTree>
    <p:extLst>
      <p:ext uri="{BB962C8B-B14F-4D97-AF65-F5344CB8AC3E}">
        <p14:creationId xmlns:p14="http://schemas.microsoft.com/office/powerpoint/2010/main" val="22144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E6BC-4CE2-42CE-9047-4999B0DCF1C7}"/>
              </a:ext>
            </a:extLst>
          </p:cNvPr>
          <p:cNvSpPr>
            <a:spLocks noGrp="1"/>
          </p:cNvSpPr>
          <p:nvPr>
            <p:ph type="title"/>
          </p:nvPr>
        </p:nvSpPr>
        <p:spPr/>
        <p:txBody>
          <a:bodyPr>
            <a:noAutofit/>
          </a:bodyPr>
          <a:lstStyle/>
          <a:p>
            <a:r>
              <a:rPr lang="en-US" sz="3400" dirty="0"/>
              <a:t>Social media’s effect on traditional journalism</a:t>
            </a:r>
          </a:p>
        </p:txBody>
      </p:sp>
      <p:sp>
        <p:nvSpPr>
          <p:cNvPr id="3" name="Content Placeholder 2">
            <a:extLst>
              <a:ext uri="{FF2B5EF4-FFF2-40B4-BE49-F238E27FC236}">
                <a16:creationId xmlns:a16="http://schemas.microsoft.com/office/drawing/2014/main" id="{6F511B30-A2A5-422A-8F21-0B5CE5D1BD12}"/>
              </a:ext>
            </a:extLst>
          </p:cNvPr>
          <p:cNvSpPr>
            <a:spLocks noGrp="1"/>
          </p:cNvSpPr>
          <p:nvPr>
            <p:ph idx="1"/>
          </p:nvPr>
        </p:nvSpPr>
        <p:spPr>
          <a:xfrm>
            <a:off x="457200" y="1417638"/>
            <a:ext cx="8229600" cy="4708527"/>
          </a:xfrm>
        </p:spPr>
        <p:txBody>
          <a:bodyPr>
            <a:normAutofit/>
          </a:bodyPr>
          <a:lstStyle/>
          <a:p>
            <a:pPr marL="171450" indent="-171450">
              <a:buFont typeface="Arial" panose="020B0604020202020204" pitchFamily="34" charset="0"/>
              <a:buChar char="•"/>
            </a:pPr>
            <a:r>
              <a:rPr lang="en-US" dirty="0"/>
              <a:t>Near-instant posting on Twitter, etc. replaces traditional media’s function as “step one” in the Information Cycle. </a:t>
            </a:r>
          </a:p>
          <a:p>
            <a:pPr marL="171450" indent="-171450">
              <a:buFont typeface="Arial" panose="020B0604020202020204" pitchFamily="34" charset="0"/>
              <a:buChar char="•"/>
            </a:pPr>
            <a:r>
              <a:rPr lang="en-US" dirty="0"/>
              <a:t>Tweets become primary sources; in race to be first to report, fact-checks can fall by wayside.</a:t>
            </a:r>
          </a:p>
          <a:p>
            <a:pPr marL="171450" indent="-171450">
              <a:buFont typeface="Arial" panose="020B0604020202020204" pitchFamily="34" charset="0"/>
              <a:buChar char="•"/>
            </a:pPr>
            <a:r>
              <a:rPr lang="en-US" dirty="0"/>
              <a:t>Reader engagement with social media can determine what types of stories are covered.</a:t>
            </a:r>
          </a:p>
          <a:p>
            <a:pPr marL="171450" indent="-171450">
              <a:buFont typeface="Arial" panose="020B0604020202020204" pitchFamily="34" charset="0"/>
              <a:buChar char="•"/>
            </a:pPr>
            <a:r>
              <a:rPr lang="en-US" dirty="0"/>
              <a:t>Gives smaller news organizations equal power to larger news outlets.</a:t>
            </a:r>
          </a:p>
          <a:p>
            <a:pPr marL="171450" indent="-171450">
              <a:buFont typeface="Arial" panose="020B0604020202020204" pitchFamily="34" charset="0"/>
              <a:buChar char="•"/>
            </a:pPr>
            <a:r>
              <a:rPr lang="en-US" dirty="0"/>
              <a:t>Journalists admit to being fooled by misinformation.</a:t>
            </a:r>
          </a:p>
          <a:p>
            <a:endParaRPr lang="en-US" dirty="0"/>
          </a:p>
        </p:txBody>
      </p:sp>
    </p:spTree>
    <p:extLst>
      <p:ext uri="{BB962C8B-B14F-4D97-AF65-F5344CB8AC3E}">
        <p14:creationId xmlns:p14="http://schemas.microsoft.com/office/powerpoint/2010/main" val="98391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D344-886A-4786-8CEA-1DADA406EE6D}"/>
              </a:ext>
            </a:extLst>
          </p:cNvPr>
          <p:cNvSpPr>
            <a:spLocks noGrp="1"/>
          </p:cNvSpPr>
          <p:nvPr>
            <p:ph type="title"/>
          </p:nvPr>
        </p:nvSpPr>
        <p:spPr/>
        <p:txBody>
          <a:bodyPr/>
          <a:lstStyle/>
          <a:p>
            <a:r>
              <a:rPr lang="en-US" dirty="0"/>
              <a:t>Professional vs. Scientific Objectivity</a:t>
            </a:r>
          </a:p>
        </p:txBody>
      </p:sp>
      <p:sp>
        <p:nvSpPr>
          <p:cNvPr id="7" name="Content Placeholder 6">
            <a:extLst>
              <a:ext uri="{FF2B5EF4-FFF2-40B4-BE49-F238E27FC236}">
                <a16:creationId xmlns:a16="http://schemas.microsoft.com/office/drawing/2014/main" id="{E02C438D-A5C9-4D37-A54B-6F023D68B4F2}"/>
              </a:ext>
            </a:extLst>
          </p:cNvPr>
          <p:cNvSpPr>
            <a:spLocks noGrp="1"/>
          </p:cNvSpPr>
          <p:nvPr>
            <p:ph idx="1"/>
          </p:nvPr>
        </p:nvSpPr>
        <p:spPr>
          <a:xfrm>
            <a:off x="457200" y="1217222"/>
            <a:ext cx="8229600" cy="4708527"/>
          </a:xfrm>
        </p:spPr>
        <p:txBody>
          <a:bodyPr/>
          <a:lstStyle/>
          <a:p>
            <a:r>
              <a:rPr lang="en-US" b="1" dirty="0"/>
              <a:t>Professional Objectivity: </a:t>
            </a:r>
            <a:r>
              <a:rPr lang="en-US" dirty="0"/>
              <a:t>traditional journalism’s </a:t>
            </a:r>
            <a:r>
              <a:rPr lang="en-US" i="1" dirty="0"/>
              <a:t>modus operandi;</a:t>
            </a:r>
            <a:r>
              <a:rPr lang="en-US" dirty="0"/>
              <a:t> “both sides” equally represented, to show non-bias.</a:t>
            </a:r>
          </a:p>
          <a:p>
            <a:pPr lvl="1"/>
            <a:r>
              <a:rPr lang="en-US" dirty="0"/>
              <a:t>Reporters unfamiliar with “trolling” may amplify extremist voices in a misguided attempt to appear fair and balanced.</a:t>
            </a:r>
          </a:p>
          <a:p>
            <a:pPr lvl="1"/>
            <a:r>
              <a:rPr lang="en-US" dirty="0"/>
              <a:t>“Overton Window” (accepted discourse) shifts.</a:t>
            </a:r>
          </a:p>
          <a:p>
            <a:r>
              <a:rPr lang="en-US" b="1" dirty="0"/>
              <a:t>Scientific Objectivity: </a:t>
            </a:r>
            <a:r>
              <a:rPr lang="en-US" dirty="0"/>
              <a:t>uses the scientific method. Usually results in a right answer and a wrong one. </a:t>
            </a:r>
          </a:p>
          <a:p>
            <a:pPr lvl="1"/>
            <a:r>
              <a:rPr lang="en-US" dirty="0"/>
              <a:t>“The idea that we should always give two sides equal weight and merit does not reflect the world we find ourselves in. That the sun sets in the west is a fact. Any contrary view does not deserve our time or attention.”</a:t>
            </a:r>
          </a:p>
          <a:p>
            <a:pPr marL="342900" lvl="1" indent="0" algn="r">
              <a:buNone/>
            </a:pPr>
            <a:r>
              <a:rPr lang="en-US" dirty="0"/>
              <a:t>-Lester Holt, accepting Edward R. Murrow Award</a:t>
            </a:r>
          </a:p>
        </p:txBody>
      </p:sp>
    </p:spTree>
    <p:extLst>
      <p:ext uri="{BB962C8B-B14F-4D97-AF65-F5344CB8AC3E}">
        <p14:creationId xmlns:p14="http://schemas.microsoft.com/office/powerpoint/2010/main" val="58115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8437-B2A0-184B-B2F8-E9A2005907F6}"/>
              </a:ext>
            </a:extLst>
          </p:cNvPr>
          <p:cNvSpPr>
            <a:spLocks noGrp="1"/>
          </p:cNvSpPr>
          <p:nvPr>
            <p:ph type="title"/>
          </p:nvPr>
        </p:nvSpPr>
        <p:spPr/>
        <p:txBody>
          <a:bodyPr>
            <a:noAutofit/>
          </a:bodyPr>
          <a:lstStyle/>
          <a:p>
            <a:r>
              <a:rPr lang="en-US" sz="4000" dirty="0"/>
              <a:t>#NotMyAriel: How a fake Twitter skewed a news story</a:t>
            </a:r>
          </a:p>
        </p:txBody>
      </p:sp>
      <p:sp>
        <p:nvSpPr>
          <p:cNvPr id="6" name="Content Placeholder 5">
            <a:extLst>
              <a:ext uri="{FF2B5EF4-FFF2-40B4-BE49-F238E27FC236}">
                <a16:creationId xmlns:a16="http://schemas.microsoft.com/office/drawing/2014/main" id="{6D5A4B20-B964-4466-8E37-794D4E46E008}"/>
              </a:ext>
            </a:extLst>
          </p:cNvPr>
          <p:cNvSpPr>
            <a:spLocks noGrp="1"/>
          </p:cNvSpPr>
          <p:nvPr>
            <p:ph idx="1"/>
          </p:nvPr>
        </p:nvSpPr>
        <p:spPr/>
        <p:txBody>
          <a:bodyPr/>
          <a:lstStyle/>
          <a:p>
            <a:r>
              <a:rPr lang="en-US" dirty="0"/>
              <a:t>July 2019: Disney announces casting for live-action </a:t>
            </a:r>
            <a:r>
              <a:rPr lang="en-US" i="1" dirty="0"/>
              <a:t>The Little Mermaid</a:t>
            </a:r>
            <a:r>
              <a:rPr lang="en-US" dirty="0"/>
              <a:t>. Halle Bailey, an African-American actress, is cast as Ariel, depicted as white in original animation.</a:t>
            </a:r>
          </a:p>
          <a:p>
            <a:r>
              <a:rPr lang="en-US" dirty="0"/>
              <a:t>Most tweets are positive; a small handful are not.</a:t>
            </a:r>
          </a:p>
          <a:p>
            <a:r>
              <a:rPr lang="en-US" dirty="0"/>
              <a:t>Trolls artificially amplify backlash with hashtag #NotMyAriel; supporters reply back, further trending tag.</a:t>
            </a:r>
          </a:p>
          <a:p>
            <a:r>
              <a:rPr lang="en-US" dirty="0"/>
              <a:t>News outlets report on racist backlash, making it seem bigger based on the trend.</a:t>
            </a:r>
          </a:p>
          <a:p>
            <a:endParaRPr lang="en-US" dirty="0"/>
          </a:p>
          <a:p>
            <a:endParaRPr lang="en-US" dirty="0"/>
          </a:p>
        </p:txBody>
      </p:sp>
      <p:sp>
        <p:nvSpPr>
          <p:cNvPr id="4" name="Rectangle 3">
            <a:extLst>
              <a:ext uri="{FF2B5EF4-FFF2-40B4-BE49-F238E27FC236}">
                <a16:creationId xmlns:a16="http://schemas.microsoft.com/office/drawing/2014/main" id="{B07D2BE1-2661-F04A-B356-069BE8FC9DC0}"/>
              </a:ext>
            </a:extLst>
          </p:cNvPr>
          <p:cNvSpPr/>
          <p:nvPr/>
        </p:nvSpPr>
        <p:spPr>
          <a:xfrm>
            <a:off x="4482913" y="3290500"/>
            <a:ext cx="223138" cy="300082"/>
          </a:xfrm>
          <a:prstGeom prst="rect">
            <a:avLst/>
          </a:prstGeom>
        </p:spPr>
        <p:txBody>
          <a:bodyPr wrap="none">
            <a:spAutoFit/>
          </a:bodyPr>
          <a:lstStyle/>
          <a:p>
            <a:r>
              <a:rPr lang="en-US" sz="1350" dirty="0"/>
              <a:t> </a:t>
            </a:r>
          </a:p>
        </p:txBody>
      </p:sp>
    </p:spTree>
    <p:extLst>
      <p:ext uri="{BB962C8B-B14F-4D97-AF65-F5344CB8AC3E}">
        <p14:creationId xmlns:p14="http://schemas.microsoft.com/office/powerpoint/2010/main" val="240628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DF1249-B465-4DD8-9D63-9C741BB07E3F}"/>
              </a:ext>
            </a:extLst>
          </p:cNvPr>
          <p:cNvSpPr>
            <a:spLocks noGrp="1"/>
          </p:cNvSpPr>
          <p:nvPr>
            <p:ph type="title"/>
          </p:nvPr>
        </p:nvSpPr>
        <p:spPr/>
        <p:txBody>
          <a:bodyPr>
            <a:noAutofit/>
          </a:bodyPr>
          <a:lstStyle/>
          <a:p>
            <a:r>
              <a:rPr lang="en-US" sz="4000" dirty="0"/>
              <a:t>Left: @woo_ahhh’s tweet.</a:t>
            </a:r>
            <a:br>
              <a:rPr lang="en-US" sz="4000" dirty="0"/>
            </a:br>
            <a:r>
              <a:rPr lang="en-US" sz="4000" dirty="0"/>
              <a:t>Right: Wall’s factchecking tweet.</a:t>
            </a:r>
          </a:p>
        </p:txBody>
      </p:sp>
      <p:pic>
        <p:nvPicPr>
          <p:cNvPr id="7" name="Content Placeholder 6">
            <a:extLst>
              <a:ext uri="{FF2B5EF4-FFF2-40B4-BE49-F238E27FC236}">
                <a16:creationId xmlns:a16="http://schemas.microsoft.com/office/drawing/2014/main" id="{63DC54E5-2055-45FD-B9C0-226E60DE1666}"/>
              </a:ext>
            </a:extLst>
          </p:cNvPr>
          <p:cNvPicPr>
            <a:picLocks noGrp="1" noChangeAspect="1"/>
          </p:cNvPicPr>
          <p:nvPr>
            <p:ph sz="half" idx="1"/>
          </p:nvPr>
        </p:nvPicPr>
        <p:blipFill>
          <a:blip r:embed="rId3"/>
          <a:stretch>
            <a:fillRect/>
          </a:stretch>
        </p:blipFill>
        <p:spPr>
          <a:xfrm>
            <a:off x="457200" y="1506598"/>
            <a:ext cx="3505200" cy="3844803"/>
          </a:xfrm>
          <a:prstGeom prst="rect">
            <a:avLst/>
          </a:prstGeom>
        </p:spPr>
      </p:pic>
      <p:pic>
        <p:nvPicPr>
          <p:cNvPr id="8" name="Content Placeholder 7">
            <a:extLst>
              <a:ext uri="{FF2B5EF4-FFF2-40B4-BE49-F238E27FC236}">
                <a16:creationId xmlns:a16="http://schemas.microsoft.com/office/drawing/2014/main" id="{359EE0FD-3A0B-4864-8B29-470367225385}"/>
              </a:ext>
            </a:extLst>
          </p:cNvPr>
          <p:cNvPicPr>
            <a:picLocks noGrp="1" noChangeAspect="1"/>
          </p:cNvPicPr>
          <p:nvPr>
            <p:ph sz="half" idx="2"/>
          </p:nvPr>
        </p:nvPicPr>
        <p:blipFill>
          <a:blip r:embed="rId4"/>
          <a:stretch>
            <a:fillRect/>
          </a:stretch>
        </p:blipFill>
        <p:spPr>
          <a:xfrm>
            <a:off x="4343399" y="1648240"/>
            <a:ext cx="4361057" cy="3304760"/>
          </a:xfrm>
          <a:prstGeom prst="rect">
            <a:avLst/>
          </a:prstGeom>
        </p:spPr>
      </p:pic>
      <p:pic>
        <p:nvPicPr>
          <p:cNvPr id="2" name="Picture 1">
            <a:extLst>
              <a:ext uri="{FF2B5EF4-FFF2-40B4-BE49-F238E27FC236}">
                <a16:creationId xmlns:a16="http://schemas.microsoft.com/office/drawing/2014/main" id="{D8928FD4-2A3E-483E-970E-33A57057D74B}"/>
              </a:ext>
            </a:extLst>
          </p:cNvPr>
          <p:cNvPicPr>
            <a:picLocks noChangeAspect="1"/>
          </p:cNvPicPr>
          <p:nvPr/>
        </p:nvPicPr>
        <p:blipFill>
          <a:blip r:embed="rId5"/>
          <a:stretch>
            <a:fillRect/>
          </a:stretch>
        </p:blipFill>
        <p:spPr>
          <a:xfrm>
            <a:off x="2912754" y="5045508"/>
            <a:ext cx="5791702" cy="1072989"/>
          </a:xfrm>
          <a:prstGeom prst="rect">
            <a:avLst/>
          </a:prstGeom>
        </p:spPr>
      </p:pic>
    </p:spTree>
    <p:extLst>
      <p:ext uri="{BB962C8B-B14F-4D97-AF65-F5344CB8AC3E}">
        <p14:creationId xmlns:p14="http://schemas.microsoft.com/office/powerpoint/2010/main" val="263441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2D2A-DBE8-F744-9BBB-29DAE6864908}"/>
              </a:ext>
            </a:extLst>
          </p:cNvPr>
          <p:cNvSpPr>
            <a:spLocks noGrp="1"/>
          </p:cNvSpPr>
          <p:nvPr>
            <p:ph type="title"/>
          </p:nvPr>
        </p:nvSpPr>
        <p:spPr/>
        <p:txBody>
          <a:bodyPr>
            <a:normAutofit/>
          </a:bodyPr>
          <a:lstStyle/>
          <a:p>
            <a:r>
              <a:rPr lang="en-US" sz="4000" dirty="0"/>
              <a:t>What makes a tweet trend?</a:t>
            </a:r>
          </a:p>
        </p:txBody>
      </p:sp>
      <p:sp>
        <p:nvSpPr>
          <p:cNvPr id="3" name="Content Placeholder 2">
            <a:extLst>
              <a:ext uri="{FF2B5EF4-FFF2-40B4-BE49-F238E27FC236}">
                <a16:creationId xmlns:a16="http://schemas.microsoft.com/office/drawing/2014/main" id="{368D8038-D44E-104C-933E-C830350205C6}"/>
              </a:ext>
            </a:extLst>
          </p:cNvPr>
          <p:cNvSpPr>
            <a:spLocks noGrp="1"/>
          </p:cNvSpPr>
          <p:nvPr>
            <p:ph idx="1"/>
          </p:nvPr>
        </p:nvSpPr>
        <p:spPr>
          <a:xfrm>
            <a:off x="628650" y="1710091"/>
            <a:ext cx="8058150" cy="3580365"/>
          </a:xfrm>
        </p:spPr>
        <p:txBody>
          <a:bodyPr>
            <a:normAutofit fontScale="92500"/>
          </a:bodyPr>
          <a:lstStyle/>
          <a:p>
            <a:r>
              <a:rPr lang="en-US" sz="2600" dirty="0"/>
              <a:t>Impressions: </a:t>
            </a:r>
            <a:r>
              <a:rPr lang="en-US" sz="2600" i="1" dirty="0"/>
              <a:t>reach</a:t>
            </a:r>
            <a:r>
              <a:rPr lang="en-US" sz="2600" dirty="0"/>
              <a:t> of tweet</a:t>
            </a:r>
          </a:p>
          <a:p>
            <a:pPr lvl="1"/>
            <a:r>
              <a:rPr lang="en-US" sz="2300" dirty="0"/>
              <a:t>Appearances in search results</a:t>
            </a:r>
          </a:p>
          <a:p>
            <a:pPr lvl="1"/>
            <a:r>
              <a:rPr lang="en-US" sz="2300" dirty="0"/>
              <a:t>Appearances in other user feeds (retweeting)</a:t>
            </a:r>
          </a:p>
          <a:p>
            <a:r>
              <a:rPr lang="en-US" sz="2600" dirty="0"/>
              <a:t>Engagement: </a:t>
            </a:r>
            <a:r>
              <a:rPr lang="en-US" sz="2600" i="1" dirty="0"/>
              <a:t>interactions </a:t>
            </a:r>
            <a:r>
              <a:rPr lang="en-US" sz="2600" dirty="0"/>
              <a:t>with tweet (any click will do)</a:t>
            </a:r>
          </a:p>
          <a:p>
            <a:pPr lvl="1"/>
            <a:r>
              <a:rPr lang="en-US" sz="2300" dirty="0"/>
              <a:t>Retweets, quote tweets, replies, likes</a:t>
            </a:r>
          </a:p>
          <a:p>
            <a:pPr lvl="1"/>
            <a:r>
              <a:rPr lang="en-US" sz="2300" dirty="0"/>
              <a:t>Clicking on links, hashtags, videos</a:t>
            </a:r>
          </a:p>
          <a:p>
            <a:pPr lvl="1"/>
            <a:r>
              <a:rPr lang="en-US" sz="2300" dirty="0"/>
              <a:t>Clicks to profile name or avatar</a:t>
            </a:r>
          </a:p>
          <a:p>
            <a:r>
              <a:rPr lang="en-US" sz="2600" dirty="0"/>
              <a:t>Trending favors high volume of both within short time period</a:t>
            </a:r>
          </a:p>
        </p:txBody>
      </p:sp>
    </p:spTree>
    <p:extLst>
      <p:ext uri="{BB962C8B-B14F-4D97-AF65-F5344CB8AC3E}">
        <p14:creationId xmlns:p14="http://schemas.microsoft.com/office/powerpoint/2010/main" val="206709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E55A00-AE50-46D6-9FC4-AAB96FB15D94}"/>
              </a:ext>
            </a:extLst>
          </p:cNvPr>
          <p:cNvSpPr>
            <a:spLocks noGrp="1"/>
          </p:cNvSpPr>
          <p:nvPr>
            <p:ph type="title"/>
          </p:nvPr>
        </p:nvSpPr>
        <p:spPr/>
        <p:txBody>
          <a:bodyPr>
            <a:normAutofit/>
          </a:bodyPr>
          <a:lstStyle/>
          <a:p>
            <a:r>
              <a:rPr lang="en-US" sz="3600" dirty="0"/>
              <a:t>Beware the ratio!</a:t>
            </a:r>
          </a:p>
        </p:txBody>
      </p:sp>
      <p:sp>
        <p:nvSpPr>
          <p:cNvPr id="6" name="Content Placeholder 5">
            <a:extLst>
              <a:ext uri="{FF2B5EF4-FFF2-40B4-BE49-F238E27FC236}">
                <a16:creationId xmlns:a16="http://schemas.microsoft.com/office/drawing/2014/main" id="{14B246DC-F799-44CC-BDC9-B71C4C0B4201}"/>
              </a:ext>
            </a:extLst>
          </p:cNvPr>
          <p:cNvSpPr>
            <a:spLocks noGrp="1"/>
          </p:cNvSpPr>
          <p:nvPr>
            <p:ph idx="1"/>
          </p:nvPr>
        </p:nvSpPr>
        <p:spPr/>
        <p:txBody>
          <a:bodyPr>
            <a:normAutofit/>
          </a:bodyPr>
          <a:lstStyle/>
          <a:p>
            <a:pPr rtl="0" fontAlgn="base"/>
            <a:r>
              <a:rPr lang="en-US" sz="2400" b="1" i="0" u="none" strike="noStrike" kern="1200" dirty="0">
                <a:solidFill>
                  <a:schemeClr val="tx1"/>
                </a:solidFill>
                <a:effectLst/>
                <a:latin typeface="+mn-lt"/>
                <a:ea typeface="+mn-ea"/>
                <a:cs typeface="+mn-cs"/>
              </a:rPr>
              <a:t>Ratio</a:t>
            </a:r>
            <a:r>
              <a:rPr lang="en-US" sz="2400" b="0" i="0" u="none" strike="noStrike" kern="1200" dirty="0">
                <a:solidFill>
                  <a:schemeClr val="tx1"/>
                </a:solidFill>
                <a:effectLst/>
                <a:latin typeface="+mn-lt"/>
                <a:ea typeface="+mn-ea"/>
                <a:cs typeface="+mn-cs"/>
              </a:rPr>
              <a:t>: Comparison of replies, retweets, and likes.</a:t>
            </a:r>
          </a:p>
          <a:p>
            <a:pPr lvl="1" fontAlgn="base"/>
            <a:r>
              <a:rPr lang="en-US" b="0" i="0" u="none" strike="noStrike" kern="1200" dirty="0">
                <a:solidFill>
                  <a:schemeClr val="tx1"/>
                </a:solidFill>
                <a:effectLst/>
                <a:latin typeface="+mn-lt"/>
                <a:ea typeface="+mn-ea"/>
                <a:cs typeface="+mn-cs"/>
              </a:rPr>
              <a:t>A “bad ratio” is 2:1 or more of replies to retweets/likes; enough people objected to it (and felt strongly enough) to respond.</a:t>
            </a:r>
          </a:p>
          <a:p>
            <a:pPr lvl="1" fontAlgn="base"/>
            <a:r>
              <a:rPr lang="en-US" b="0" i="0" u="none" strike="noStrike" kern="1200" dirty="0">
                <a:solidFill>
                  <a:schemeClr val="tx1"/>
                </a:solidFill>
                <a:effectLst/>
                <a:latin typeface="+mn-lt"/>
                <a:ea typeface="+mn-ea"/>
                <a:cs typeface="+mn-cs"/>
              </a:rPr>
              <a:t>Replies (even negative ones) still = engagement, contributing to a tweet trending.</a:t>
            </a:r>
          </a:p>
          <a:p>
            <a:pPr rtl="0"/>
            <a:r>
              <a:rPr lang="en-US" sz="2400" b="0" i="0" u="none" strike="noStrike" kern="1200" dirty="0">
                <a:solidFill>
                  <a:schemeClr val="tx1"/>
                </a:solidFill>
                <a:effectLst/>
                <a:latin typeface="+mn-lt"/>
                <a:ea typeface="+mn-ea"/>
                <a:cs typeface="+mn-cs"/>
              </a:rPr>
              <a:t>Recent introduction of “</a:t>
            </a:r>
            <a:r>
              <a:rPr lang="en-US" dirty="0"/>
              <a:t>q</a:t>
            </a:r>
            <a:r>
              <a:rPr lang="en-US" sz="2400" b="0" i="0" u="none" strike="noStrike" kern="1200" dirty="0">
                <a:solidFill>
                  <a:schemeClr val="tx1"/>
                </a:solidFill>
                <a:effectLst/>
                <a:latin typeface="+mn-lt"/>
                <a:ea typeface="+mn-ea"/>
                <a:cs typeface="+mn-cs"/>
              </a:rPr>
              <a:t>uote tweets” obscures the ratio, because dissenters will retweet with negative commentary.</a:t>
            </a:r>
          </a:p>
          <a:p>
            <a:pPr rtl="0"/>
            <a:r>
              <a:rPr lang="en-US" dirty="0"/>
              <a:t>Always look for context.</a:t>
            </a:r>
            <a:endParaRPr lang="en-US" b="1" dirty="0">
              <a:effectLst/>
            </a:endParaRPr>
          </a:p>
          <a:p>
            <a:endParaRPr lang="en-US" dirty="0"/>
          </a:p>
        </p:txBody>
      </p:sp>
    </p:spTree>
    <p:extLst>
      <p:ext uri="{BB962C8B-B14F-4D97-AF65-F5344CB8AC3E}">
        <p14:creationId xmlns:p14="http://schemas.microsoft.com/office/powerpoint/2010/main" val="2250656662"/>
      </p:ext>
    </p:extLst>
  </p:cSld>
  <p:clrMapOvr>
    <a:masterClrMapping/>
  </p:clrMapOvr>
</p:sld>
</file>

<file path=ppt/theme/theme1.xml><?xml version="1.0" encoding="utf-8"?>
<a:theme xmlns:a="http://schemas.openxmlformats.org/drawingml/2006/main" name="Fake New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ke News Theme" id="{08CAE87B-18E7-405D-9A55-3505586E63AC}" vid="{7FEBCF92-23C6-4EDB-BF86-3826F21499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Fake News Theme</Template>
  <TotalTime>1391</TotalTime>
  <Words>1379</Words>
  <Application>Microsoft Office PowerPoint</Application>
  <PresentationFormat>On-screen Show (4:3)</PresentationFormat>
  <Paragraphs>97</Paragraphs>
  <Slides>12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Fake News Theme</vt:lpstr>
      <vt:lpstr>Bot or Not? Recognizing Fake News Primary Sources on Social Media</vt:lpstr>
      <vt:lpstr>Learning Goals</vt:lpstr>
      <vt:lpstr>Twitter = the new breaking news source</vt:lpstr>
      <vt:lpstr>Social media’s effect on traditional journalism</vt:lpstr>
      <vt:lpstr>Professional vs. Scientific Objectivity</vt:lpstr>
      <vt:lpstr>#NotMyAriel: How a fake Twitter skewed a news story</vt:lpstr>
      <vt:lpstr>Left: @woo_ahhh’s tweet. Right: Wall’s factchecking tweet.</vt:lpstr>
      <vt:lpstr>What makes a tweet trend?</vt:lpstr>
      <vt:lpstr>Beware the ratio!</vt:lpstr>
      <vt:lpstr>Apply fact-checking to social media</vt:lpstr>
      <vt:lpstr>Group Activity: Bot or Not?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Fact-Checking Viral Trends for News Writers</dc:title>
  <dc:creator>Downey, Beth</dc:creator>
  <cp:lastModifiedBy>Downey, Beth</cp:lastModifiedBy>
  <cp:revision>63</cp:revision>
  <dcterms:created xsi:type="dcterms:W3CDTF">2020-06-09T22:04:58Z</dcterms:created>
  <dcterms:modified xsi:type="dcterms:W3CDTF">2021-07-27T20:28:31Z</dcterms:modified>
</cp:coreProperties>
</file>