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embeddedFontLst>
    <p:embeddedFont>
      <p:font typeface="Roboto" panose="020B0604020202020204" charset="0"/>
      <p:regular r:id="rId16"/>
      <p:bold r:id="rId17"/>
      <p:italic r:id="rId18"/>
      <p:boldItalic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3" roundtripDataSignature="AMtx7miJHuN03vdHedrcUpUrxq4cutyKX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5" d="100"/>
          <a:sy n="115" d="100"/>
        </p:scale>
        <p:origin x="1416"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notesMaster" Target="notesMasters/notesMaster1.xml"/><Relationship Id="rId23" Type="http://customschemas.google.com/relationships/presentationmetadata" Target="metadata"/><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app.dimensions.ai/discover/publication"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www.altmetric.com/products/explorer-for-institutions/" TargetMode="External"/><Relationship Id="rId4" Type="http://schemas.openxmlformats.org/officeDocument/2006/relationships/hyperlink" Target="https://plumanalytics.com/"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dx.doi.org/10.1016/s0140-6736(97)11096-0"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www.ncbi.nlm.nih.gov/pubmed/9500320"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5" name="Google Shape;75;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e7bc87e95c_0_6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e7bc87e95c_0_6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6" name="Google Shape;146;ge7bc87e95c_0_64: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e7bc87e95c_0_7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e7bc87e95c_0_7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1100"/>
              <a:t>Here we are asking students to work in small groups and share their individual evaluation of the source based on the news and online engagement they found via altmetrics. Students should acknowledge the news sources when explaining their evaluation of the research. </a:t>
            </a:r>
            <a:endParaRPr/>
          </a:p>
        </p:txBody>
      </p:sp>
      <p:sp>
        <p:nvSpPr>
          <p:cNvPr id="153" name="Google Shape;153;ge7bc87e95c_0_7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e7bc87e95c_0_7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e7bc87e95c_0_7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1100"/>
              <a:t>I usually steer away from having the class make a final determination together when the topic has potential for conflict unless there are glaring problems with the source example. Instead, I ask students questions to help them synthesize all of the research we explored during the class session and to come to a research-based evaluation on their own.  </a:t>
            </a:r>
            <a:endParaRPr sz="1100"/>
          </a:p>
          <a:p>
            <a:pPr marL="0" lvl="0" indent="0" algn="l" rtl="0">
              <a:spcBef>
                <a:spcPts val="0"/>
              </a:spcBef>
              <a:spcAft>
                <a:spcPts val="0"/>
              </a:spcAft>
              <a:buNone/>
            </a:pPr>
            <a:endParaRPr/>
          </a:p>
        </p:txBody>
      </p:sp>
      <p:sp>
        <p:nvSpPr>
          <p:cNvPr id="162" name="Google Shape;162;ge7bc87e95c_0_78: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e7bc87e95c_0_8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e7bc87e95c_0_8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1" name="Google Shape;171;ge7bc87e95c_0_8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1100"/>
              <a:t>Today, we are going to look at an example of original research alongside a social media video post regarding the research in that media. All types of research and journalism is shared via social media. I hope this exercise will help you put your evaluation skills into practice using a new tool, altmetrics. Together, we’re going to: </a:t>
            </a:r>
            <a:endParaRPr sz="1100"/>
          </a:p>
          <a:p>
            <a:pPr marL="0" lvl="0" indent="0" algn="l" rtl="0">
              <a:spcBef>
                <a:spcPts val="0"/>
              </a:spcBef>
              <a:spcAft>
                <a:spcPts val="0"/>
              </a:spcAft>
              <a:buClr>
                <a:schemeClr val="dk1"/>
              </a:buClr>
              <a:buSzPts val="1100"/>
              <a:buFont typeface="Arial"/>
              <a:buNone/>
            </a:pPr>
            <a:endParaRPr sz="1100"/>
          </a:p>
          <a:p>
            <a:pPr marL="457200" lvl="0" indent="-298450" algn="l" rtl="0">
              <a:spcBef>
                <a:spcPts val="0"/>
              </a:spcBef>
              <a:spcAft>
                <a:spcPts val="0"/>
              </a:spcAft>
              <a:buClr>
                <a:schemeClr val="dk1"/>
              </a:buClr>
              <a:buSzPts val="1100"/>
              <a:buAutoNum type="arabicPeriod"/>
            </a:pPr>
            <a:r>
              <a:rPr lang="en-US" sz="1100"/>
              <a:t>Locate the original research article (e.g., Wakefield’s study) mentioned in the video using an online metrics tool</a:t>
            </a:r>
            <a:r>
              <a:rPr lang="en-US" sz="1100" i="1"/>
              <a:t> (e.g., </a:t>
            </a:r>
            <a:r>
              <a:rPr lang="en-US" sz="1100" i="1" u="sng">
                <a:solidFill>
                  <a:srgbClr val="1155CC"/>
                </a:solidFill>
                <a:hlinkClick r:id="rId3">
                  <a:extLst>
                    <a:ext uri="{A12FA001-AC4F-418D-AE19-62706E023703}">
                      <ahyp:hlinkClr xmlns:ahyp="http://schemas.microsoft.com/office/drawing/2018/hyperlinkcolor" val="tx"/>
                    </a:ext>
                  </a:extLst>
                </a:hlinkClick>
              </a:rPr>
              <a:t>Dimensions</a:t>
            </a:r>
            <a:r>
              <a:rPr lang="en-US" sz="1100" i="1"/>
              <a:t> (free), </a:t>
            </a:r>
            <a:r>
              <a:rPr lang="en-US" sz="1100" i="1" u="sng">
                <a:solidFill>
                  <a:srgbClr val="1155CC"/>
                </a:solidFill>
                <a:hlinkClick r:id="rId4">
                  <a:extLst>
                    <a:ext uri="{A12FA001-AC4F-418D-AE19-62706E023703}">
                      <ahyp:hlinkClr xmlns:ahyp="http://schemas.microsoft.com/office/drawing/2018/hyperlinkcolor" val="tx"/>
                    </a:ext>
                  </a:extLst>
                </a:hlinkClick>
              </a:rPr>
              <a:t>Plum Analytics</a:t>
            </a:r>
            <a:r>
              <a:rPr lang="en-US" sz="1100" i="1"/>
              <a:t> (subscription), or </a:t>
            </a:r>
            <a:r>
              <a:rPr lang="en-US" sz="1100" i="1" u="sng">
                <a:solidFill>
                  <a:srgbClr val="1155CC"/>
                </a:solidFill>
                <a:hlinkClick r:id="rId5">
                  <a:extLst>
                    <a:ext uri="{A12FA001-AC4F-418D-AE19-62706E023703}">
                      <ahyp:hlinkClr xmlns:ahyp="http://schemas.microsoft.com/office/drawing/2018/hyperlinkcolor" val="tx"/>
                    </a:ext>
                  </a:extLst>
                </a:hlinkClick>
              </a:rPr>
              <a:t>Altmetric Explorer for Institutions</a:t>
            </a:r>
            <a:r>
              <a:rPr lang="en-US" sz="1100" i="1"/>
              <a:t> (subscription))</a:t>
            </a:r>
            <a:endParaRPr sz="1100" i="1"/>
          </a:p>
          <a:p>
            <a:pPr marL="457200" lvl="0" indent="-298450" algn="l" rtl="0">
              <a:spcBef>
                <a:spcPts val="0"/>
              </a:spcBef>
              <a:spcAft>
                <a:spcPts val="0"/>
              </a:spcAft>
              <a:buClr>
                <a:schemeClr val="dk1"/>
              </a:buClr>
              <a:buSzPts val="1100"/>
              <a:buAutoNum type="arabicPeriod"/>
            </a:pPr>
            <a:r>
              <a:rPr lang="en-US" sz="1100"/>
              <a:t>Intentionally explore diverse perspectives that mention the original research output (e.g., Wakefield’s study) within an online metrics tool; online attention to research explored can include other scholarly as well as popular sources</a:t>
            </a:r>
            <a:endParaRPr sz="1100"/>
          </a:p>
          <a:p>
            <a:pPr marL="457200" lvl="0" indent="-298450" algn="l" rtl="0">
              <a:spcBef>
                <a:spcPts val="0"/>
              </a:spcBef>
              <a:spcAft>
                <a:spcPts val="0"/>
              </a:spcAft>
              <a:buClr>
                <a:schemeClr val="dk1"/>
              </a:buClr>
              <a:buSzPts val="1100"/>
              <a:buFont typeface="Lato"/>
              <a:buAutoNum type="arabicPeriod"/>
            </a:pPr>
            <a:r>
              <a:rPr lang="en-US" sz="1100"/>
              <a:t>Critically analyze the online engagement of the original research article (e.g., Wakefield’s study) and the other outputs/perspectives explored to determine the video’s relevance, accuracy, purpose, and bias</a:t>
            </a:r>
            <a:r>
              <a:rPr lang="en-US" sz="1100" b="1"/>
              <a:t> </a:t>
            </a:r>
            <a:r>
              <a:rPr lang="en-US" sz="1100"/>
              <a:t>based on what you’ve just explored</a:t>
            </a:r>
            <a:endParaRPr sz="1100"/>
          </a:p>
          <a:p>
            <a:pPr marL="0" lvl="0" indent="0" algn="l" rtl="0">
              <a:spcBef>
                <a:spcPts val="0"/>
              </a:spcBef>
              <a:spcAft>
                <a:spcPts val="0"/>
              </a:spcAft>
              <a:buClr>
                <a:schemeClr val="dk1"/>
              </a:buClr>
              <a:buSzPts val="1100"/>
              <a:buFont typeface="Arial"/>
              <a:buNone/>
            </a:pPr>
            <a:endParaRPr sz="1100"/>
          </a:p>
          <a:p>
            <a:pPr marL="0" lvl="0" indent="0" algn="l" rtl="0">
              <a:spcBef>
                <a:spcPts val="0"/>
              </a:spcBef>
              <a:spcAft>
                <a:spcPts val="0"/>
              </a:spcAft>
              <a:buClr>
                <a:schemeClr val="dk1"/>
              </a:buClr>
              <a:buSzPts val="1100"/>
              <a:buFont typeface="Arial"/>
              <a:buNone/>
            </a:pPr>
            <a:r>
              <a:rPr lang="en-US" sz="1100"/>
              <a:t>Note: It is likely you will want to select one specific metric tool for students, so the tool can be demoed in class. </a:t>
            </a:r>
            <a:endParaRPr sz="1100"/>
          </a:p>
          <a:p>
            <a:pPr marL="0" lvl="0" indent="0" algn="l" rtl="0">
              <a:spcBef>
                <a:spcPts val="0"/>
              </a:spcBef>
              <a:spcAft>
                <a:spcPts val="0"/>
              </a:spcAft>
              <a:buNone/>
            </a:pPr>
            <a:endParaRPr/>
          </a:p>
        </p:txBody>
      </p:sp>
      <p:sp>
        <p:nvSpPr>
          <p:cNvPr id="81" name="Google Shape;81;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e7bc87e95c_0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e7bc87e95c_0_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1100"/>
              <a:t>Optional slide. Depending on the class, you may not need to include a discussion of original research. However, I placed it in here because the concept original research article is fundamental to this learning activity. </a:t>
            </a:r>
            <a:endParaRPr sz="1100"/>
          </a:p>
          <a:p>
            <a:pPr marL="0" lvl="0" indent="0" algn="l" rtl="0">
              <a:spcBef>
                <a:spcPts val="0"/>
              </a:spcBef>
              <a:spcAft>
                <a:spcPts val="0"/>
              </a:spcAft>
              <a:buNone/>
            </a:pPr>
            <a:endParaRPr/>
          </a:p>
        </p:txBody>
      </p:sp>
      <p:sp>
        <p:nvSpPr>
          <p:cNvPr id="90" name="Google Shape;90;ge7bc87e95c_0_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e7bc87e95c_0_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e7bc87e95c_0_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1100"/>
              <a:t>Optional slide. Your students may already be familiar with this concept. There are also several good videos on this topic that you may choose to include instead of a photo and a definition, if they aren’t familiar. </a:t>
            </a:r>
            <a:endParaRPr sz="1100"/>
          </a:p>
          <a:p>
            <a:pPr marL="0" lvl="0" indent="0" algn="l" rtl="0">
              <a:spcBef>
                <a:spcPts val="0"/>
              </a:spcBef>
              <a:spcAft>
                <a:spcPts val="0"/>
              </a:spcAft>
              <a:buNone/>
            </a:pPr>
            <a:endParaRPr/>
          </a:p>
        </p:txBody>
      </p:sp>
      <p:sp>
        <p:nvSpPr>
          <p:cNvPr id="97" name="Google Shape;97;ge7bc87e95c_0_13: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e7bc87e95c_0_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e7bc87e95c_0_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1100"/>
              <a:t>Note: If you are planning to have students search in a different place other than </a:t>
            </a:r>
            <a:r>
              <a:rPr lang="en-US" sz="1100" i="1"/>
              <a:t>Altmetric Explorer for Institutions</a:t>
            </a:r>
            <a:r>
              <a:rPr lang="en-US" sz="1100"/>
              <a:t>, you’ll want to note your altmetrics tool of choice on this slide too. </a:t>
            </a:r>
            <a:endParaRPr sz="1100"/>
          </a:p>
          <a:p>
            <a:pPr marL="0" lvl="0" indent="0" algn="l" rtl="0">
              <a:spcBef>
                <a:spcPts val="0"/>
              </a:spcBef>
              <a:spcAft>
                <a:spcPts val="0"/>
              </a:spcAft>
              <a:buNone/>
            </a:pPr>
            <a:endParaRPr/>
          </a:p>
        </p:txBody>
      </p:sp>
      <p:sp>
        <p:nvSpPr>
          <p:cNvPr id="106" name="Google Shape;106;ge7bc87e95c_0_2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e7bc87e95c_0_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e7bc87e95c_0_2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5" name="Google Shape;115;ge7bc87e95c_0_2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e7bc87e95c_0_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e7bc87e95c_0_3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1100"/>
              <a:t>Reminding students how evaluation criteria can be really helpful, as it will guide them through watching the video, taking note of the sources, and exploring the sources further when using altmetrics and the tracking mechanism. You can develop evaluation criteria as a class, you could set the criteria for the class, or you could follow a more standard evaluation approach, such as the CRAAP test. </a:t>
            </a:r>
            <a:endParaRPr sz="1100"/>
          </a:p>
          <a:p>
            <a:pPr marL="0" lvl="0" indent="0" algn="l" rtl="0">
              <a:spcBef>
                <a:spcPts val="0"/>
              </a:spcBef>
              <a:spcAft>
                <a:spcPts val="0"/>
              </a:spcAft>
              <a:buClr>
                <a:schemeClr val="dk1"/>
              </a:buClr>
              <a:buSzPts val="1100"/>
              <a:buFont typeface="Arial"/>
              <a:buNone/>
            </a:pPr>
            <a:endParaRPr sz="1100"/>
          </a:p>
          <a:p>
            <a:pPr marL="0" lvl="0" indent="0" algn="l" rtl="0">
              <a:spcBef>
                <a:spcPts val="0"/>
              </a:spcBef>
              <a:spcAft>
                <a:spcPts val="0"/>
              </a:spcAft>
              <a:buClr>
                <a:schemeClr val="dk1"/>
              </a:buClr>
              <a:buSzPts val="1100"/>
              <a:buFont typeface="Arial"/>
              <a:buNone/>
            </a:pPr>
            <a:r>
              <a:rPr lang="en-US" sz="1100"/>
              <a:t>I would consider posing questions for the students to consider with each evaluation criteria you plan to cover. </a:t>
            </a:r>
            <a:endParaRPr sz="1100"/>
          </a:p>
          <a:p>
            <a:pPr marL="457200" lvl="0" indent="-298450" algn="l" rtl="0">
              <a:spcBef>
                <a:spcPts val="0"/>
              </a:spcBef>
              <a:spcAft>
                <a:spcPts val="0"/>
              </a:spcAft>
              <a:buClr>
                <a:schemeClr val="dk1"/>
              </a:buClr>
              <a:buSzPts val="1100"/>
              <a:buChar char="●"/>
            </a:pPr>
            <a:r>
              <a:rPr lang="en-US" sz="1100"/>
              <a:t>Relevancy</a:t>
            </a:r>
            <a:endParaRPr sz="1100"/>
          </a:p>
          <a:p>
            <a:pPr marL="914400" lvl="1" indent="-298450" algn="l" rtl="0">
              <a:spcBef>
                <a:spcPts val="0"/>
              </a:spcBef>
              <a:spcAft>
                <a:spcPts val="0"/>
              </a:spcAft>
              <a:buClr>
                <a:schemeClr val="dk1"/>
              </a:buClr>
              <a:buSzPts val="1100"/>
              <a:buChar char="○"/>
            </a:pPr>
            <a:r>
              <a:rPr lang="en-US" sz="1100"/>
              <a:t>Do the sources cited in the video seem relevant to the topic at hand? </a:t>
            </a:r>
            <a:endParaRPr sz="1100"/>
          </a:p>
          <a:p>
            <a:pPr marL="457200" lvl="0" indent="-298450" algn="l" rtl="0">
              <a:spcBef>
                <a:spcPts val="0"/>
              </a:spcBef>
              <a:spcAft>
                <a:spcPts val="0"/>
              </a:spcAft>
              <a:buClr>
                <a:schemeClr val="dk1"/>
              </a:buClr>
              <a:buSzPts val="1100"/>
              <a:buChar char="●"/>
            </a:pPr>
            <a:r>
              <a:rPr lang="en-US" sz="1100"/>
              <a:t>Accuracy</a:t>
            </a:r>
            <a:endParaRPr sz="1100"/>
          </a:p>
          <a:p>
            <a:pPr marL="914400" lvl="1" indent="-298450" algn="l" rtl="0">
              <a:spcBef>
                <a:spcPts val="0"/>
              </a:spcBef>
              <a:spcAft>
                <a:spcPts val="0"/>
              </a:spcAft>
              <a:buClr>
                <a:schemeClr val="dk1"/>
              </a:buClr>
              <a:buSzPts val="1100"/>
              <a:buChar char="○"/>
            </a:pPr>
            <a:r>
              <a:rPr lang="en-US" sz="1100"/>
              <a:t>Does the information in the video and cited sources appear accurate? If you’re not sure, how can you verify? [The answer should be through the scholarly conversation they’ll explore when they’re employing the tracing mechanism and reading new sources.]</a:t>
            </a:r>
            <a:endParaRPr sz="1100"/>
          </a:p>
          <a:p>
            <a:pPr marL="457200" lvl="0" indent="-298450" algn="l" rtl="0">
              <a:spcBef>
                <a:spcPts val="0"/>
              </a:spcBef>
              <a:spcAft>
                <a:spcPts val="0"/>
              </a:spcAft>
              <a:buClr>
                <a:schemeClr val="dk1"/>
              </a:buClr>
              <a:buSzPts val="1100"/>
              <a:buChar char="●"/>
            </a:pPr>
            <a:r>
              <a:rPr lang="en-US" sz="1100"/>
              <a:t>Purpose</a:t>
            </a:r>
            <a:endParaRPr sz="1100"/>
          </a:p>
          <a:p>
            <a:pPr marL="914400" lvl="1" indent="-298450" algn="l" rtl="0">
              <a:spcBef>
                <a:spcPts val="0"/>
              </a:spcBef>
              <a:spcAft>
                <a:spcPts val="0"/>
              </a:spcAft>
              <a:buClr>
                <a:schemeClr val="dk1"/>
              </a:buClr>
              <a:buSzPts val="1100"/>
              <a:buChar char="○"/>
            </a:pPr>
            <a:r>
              <a:rPr lang="en-US" sz="1100"/>
              <a:t>What is the purpose of this video? Of the sources included? </a:t>
            </a:r>
            <a:endParaRPr sz="1100"/>
          </a:p>
          <a:p>
            <a:pPr marL="457200" lvl="0" indent="-298450" algn="l" rtl="0">
              <a:spcBef>
                <a:spcPts val="0"/>
              </a:spcBef>
              <a:spcAft>
                <a:spcPts val="0"/>
              </a:spcAft>
              <a:buClr>
                <a:schemeClr val="dk1"/>
              </a:buClr>
              <a:buSzPts val="1100"/>
              <a:buChar char="●"/>
            </a:pPr>
            <a:r>
              <a:rPr lang="en-US" sz="1100"/>
              <a:t>Bias</a:t>
            </a:r>
            <a:endParaRPr sz="1100"/>
          </a:p>
          <a:p>
            <a:pPr marL="914400" lvl="1" indent="-298450" algn="l" rtl="0">
              <a:spcBef>
                <a:spcPts val="0"/>
              </a:spcBef>
              <a:spcAft>
                <a:spcPts val="0"/>
              </a:spcAft>
              <a:buClr>
                <a:schemeClr val="dk1"/>
              </a:buClr>
              <a:buSzPts val="1100"/>
              <a:buChar char="○"/>
            </a:pPr>
            <a:r>
              <a:rPr lang="en-US" sz="1100"/>
              <a:t>Does the video to persuade or favor a particular side/issue of a story? If so, does it do so in a fair/partial way or in an unfair/impartial why? </a:t>
            </a:r>
            <a:endParaRPr sz="1100"/>
          </a:p>
          <a:p>
            <a:pPr marL="0" lvl="0" indent="0" algn="l" rtl="0">
              <a:spcBef>
                <a:spcPts val="0"/>
              </a:spcBef>
              <a:spcAft>
                <a:spcPts val="0"/>
              </a:spcAft>
              <a:buNone/>
            </a:pPr>
            <a:endParaRPr/>
          </a:p>
        </p:txBody>
      </p:sp>
      <p:sp>
        <p:nvSpPr>
          <p:cNvPr id="122" name="Google Shape;122;ge7bc87e95c_0_35: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e7bc87e95c_0_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e7bc87e95c_0_4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1100"/>
              <a:t>This video is almost 10 minutes long. Now that we’ve just discussed the evaluation criteria, watch this video carefully. Take note of any cited sources and points that seem related to the evaluation criteria. </a:t>
            </a:r>
            <a:endParaRPr sz="1100"/>
          </a:p>
          <a:p>
            <a:pPr marL="0" lvl="0" indent="0" algn="l" rtl="0">
              <a:spcBef>
                <a:spcPts val="0"/>
              </a:spcBef>
              <a:spcAft>
                <a:spcPts val="0"/>
              </a:spcAft>
              <a:buClr>
                <a:schemeClr val="dk1"/>
              </a:buClr>
              <a:buSzPts val="1100"/>
              <a:buFont typeface="Arial"/>
              <a:buNone/>
            </a:pPr>
            <a:endParaRPr sz="1100"/>
          </a:p>
          <a:p>
            <a:pPr marL="0" lvl="0" indent="0" algn="l" rtl="0">
              <a:spcBef>
                <a:spcPts val="0"/>
              </a:spcBef>
              <a:spcAft>
                <a:spcPts val="0"/>
              </a:spcAft>
              <a:buClr>
                <a:schemeClr val="dk1"/>
              </a:buClr>
              <a:buSzPts val="1100"/>
              <a:buFont typeface="Arial"/>
              <a:buNone/>
            </a:pPr>
            <a:r>
              <a:rPr lang="en-US" sz="1100"/>
              <a:t>As noted in the learning activity, this example may not be relevant to all courses. Selecting an example that has been sensationalized and is relevant to the class content and cites or contains information regarding an original piece of research is ideal. </a:t>
            </a:r>
            <a:endParaRPr sz="1100"/>
          </a:p>
          <a:p>
            <a:pPr marL="0" lvl="0" indent="0" algn="l" rtl="0">
              <a:spcBef>
                <a:spcPts val="0"/>
              </a:spcBef>
              <a:spcAft>
                <a:spcPts val="0"/>
              </a:spcAft>
              <a:buClr>
                <a:schemeClr val="dk1"/>
              </a:buClr>
              <a:buSzPts val="1100"/>
              <a:buFont typeface="Arial"/>
              <a:buNone/>
            </a:pPr>
            <a:endParaRPr sz="1100"/>
          </a:p>
          <a:p>
            <a:pPr marL="0" lvl="0" indent="0" algn="l" rtl="0">
              <a:spcBef>
                <a:spcPts val="0"/>
              </a:spcBef>
              <a:spcAft>
                <a:spcPts val="0"/>
              </a:spcAft>
              <a:buClr>
                <a:schemeClr val="dk1"/>
              </a:buClr>
              <a:buSzPts val="1100"/>
              <a:buFont typeface="Arial"/>
              <a:buNone/>
            </a:pPr>
            <a:r>
              <a:rPr lang="en-US" sz="1100"/>
              <a:t>Note: This video was example was found via social media networks. When showing examples that have the potential for students to disagree, it can be a helpful reminder that all of their evaluation of this video should be based on research and online engagement they explore, not opinions or feelings. </a:t>
            </a:r>
            <a:endParaRPr sz="1100"/>
          </a:p>
          <a:p>
            <a:pPr marL="0" lvl="0" indent="0" algn="l" rtl="0">
              <a:spcBef>
                <a:spcPts val="0"/>
              </a:spcBef>
              <a:spcAft>
                <a:spcPts val="0"/>
              </a:spcAft>
              <a:buNone/>
            </a:pPr>
            <a:endParaRPr/>
          </a:p>
        </p:txBody>
      </p:sp>
      <p:sp>
        <p:nvSpPr>
          <p:cNvPr id="131" name="Google Shape;131;ge7bc87e95c_0_44: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e7bc87e95c_0_5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e7bc87e95c_0_5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1100"/>
              <a:t>Original research article title showcased in the video: </a:t>
            </a:r>
            <a:endParaRPr sz="1100"/>
          </a:p>
          <a:p>
            <a:pPr marL="457200" lvl="0" indent="-298450" algn="l" rtl="0">
              <a:spcBef>
                <a:spcPts val="0"/>
              </a:spcBef>
              <a:spcAft>
                <a:spcPts val="0"/>
              </a:spcAft>
              <a:buClr>
                <a:schemeClr val="dk1"/>
              </a:buClr>
              <a:buSzPts val="1100"/>
              <a:buChar char="●"/>
            </a:pPr>
            <a:r>
              <a:rPr lang="en-US" sz="1100"/>
              <a:t>“Ileal-lymphoid-nodular hyperplasia, non-specific colitis, and pervasive developmental disorder in children”</a:t>
            </a:r>
            <a:endParaRPr sz="1100"/>
          </a:p>
          <a:p>
            <a:pPr marL="0" lvl="0" indent="0" algn="l" rtl="0">
              <a:spcBef>
                <a:spcPts val="0"/>
              </a:spcBef>
              <a:spcAft>
                <a:spcPts val="0"/>
              </a:spcAft>
              <a:buClr>
                <a:schemeClr val="dk1"/>
              </a:buClr>
              <a:buSzPts val="1100"/>
              <a:buFont typeface="Arial"/>
              <a:buNone/>
            </a:pPr>
            <a:endParaRPr sz="1100"/>
          </a:p>
          <a:p>
            <a:pPr marL="0" lvl="0" indent="0" algn="l" rtl="0">
              <a:spcBef>
                <a:spcPts val="0"/>
              </a:spcBef>
              <a:spcAft>
                <a:spcPts val="0"/>
              </a:spcAft>
              <a:buClr>
                <a:schemeClr val="dk1"/>
              </a:buClr>
              <a:buSzPts val="1100"/>
              <a:buFont typeface="Arial"/>
              <a:buNone/>
            </a:pPr>
            <a:r>
              <a:rPr lang="en-US" sz="1100"/>
              <a:t>Related identifiers: </a:t>
            </a:r>
            <a:endParaRPr sz="1100"/>
          </a:p>
          <a:p>
            <a:pPr marL="457200" lvl="0" indent="-298450" algn="l" rtl="0">
              <a:spcBef>
                <a:spcPts val="0"/>
              </a:spcBef>
              <a:spcAft>
                <a:spcPts val="0"/>
              </a:spcAft>
              <a:buClr>
                <a:schemeClr val="dk1"/>
              </a:buClr>
              <a:buSzPts val="1100"/>
              <a:buChar char="●"/>
            </a:pPr>
            <a:r>
              <a:rPr lang="en-US" sz="1100" u="sng">
                <a:solidFill>
                  <a:srgbClr val="0097A7"/>
                </a:solidFill>
                <a:hlinkClick r:id="rId3">
                  <a:extLst>
                    <a:ext uri="{A12FA001-AC4F-418D-AE19-62706E023703}">
                      <ahyp:hlinkClr xmlns:ahyp="http://schemas.microsoft.com/office/drawing/2018/hyperlinkcolor" val="tx"/>
                    </a:ext>
                  </a:extLst>
                </a:hlinkClick>
              </a:rPr>
              <a:t>http://dx.doi.org/10.1016/s0140-6736(97)11096-0</a:t>
            </a:r>
            <a:endParaRPr sz="1100"/>
          </a:p>
          <a:p>
            <a:pPr marL="457200" lvl="0" indent="-298450" algn="l" rtl="0">
              <a:spcBef>
                <a:spcPts val="0"/>
              </a:spcBef>
              <a:spcAft>
                <a:spcPts val="0"/>
              </a:spcAft>
              <a:buClr>
                <a:schemeClr val="dk1"/>
              </a:buClr>
              <a:buSzPts val="1100"/>
              <a:buChar char="●"/>
            </a:pPr>
            <a:r>
              <a:rPr lang="en-US" sz="1100" u="sng">
                <a:solidFill>
                  <a:srgbClr val="0097A7"/>
                </a:solidFill>
                <a:hlinkClick r:id="rId4">
                  <a:extLst>
                    <a:ext uri="{A12FA001-AC4F-418D-AE19-62706E023703}">
                      <ahyp:hlinkClr xmlns:ahyp="http://schemas.microsoft.com/office/drawing/2018/hyperlinkcolor" val="tx"/>
                    </a:ext>
                  </a:extLst>
                </a:hlinkClick>
              </a:rPr>
              <a:t>https://www.ncbi.nlm.nih.gov/pubmed/9500320</a:t>
            </a:r>
            <a:endParaRPr sz="1100"/>
          </a:p>
          <a:p>
            <a:pPr marL="0" lvl="0" indent="0" algn="l" rtl="0">
              <a:spcBef>
                <a:spcPts val="0"/>
              </a:spcBef>
              <a:spcAft>
                <a:spcPts val="0"/>
              </a:spcAft>
              <a:buClr>
                <a:schemeClr val="dk1"/>
              </a:buClr>
              <a:buSzPts val="1100"/>
              <a:buFont typeface="Arial"/>
              <a:buNone/>
            </a:pPr>
            <a:endParaRPr sz="1100"/>
          </a:p>
          <a:p>
            <a:pPr marL="0" lvl="0" indent="0" algn="l" rtl="0">
              <a:spcBef>
                <a:spcPts val="0"/>
              </a:spcBef>
              <a:spcAft>
                <a:spcPts val="0"/>
              </a:spcAft>
              <a:buClr>
                <a:schemeClr val="dk1"/>
              </a:buClr>
              <a:buSzPts val="1100"/>
              <a:buFont typeface="Arial"/>
              <a:buNone/>
            </a:pPr>
            <a:r>
              <a:rPr lang="en-US" sz="1100"/>
              <a:t>The highlights tab is a nice view that can provide students with a breakdown based on their search. Upon selecting the option for the original research article, you’ll see a summary of the source. The summary provides information regarding the altmetrics donut and all the various types of online engagement regarding the source. For novice researchers, I usually recommend selecting the News tab to explore the online engagement occuring in the news regarding the source and encourage students to explore several news articles from various sources to ensure a broad view of the scholarly conversation. </a:t>
            </a:r>
            <a:endParaRPr sz="1100"/>
          </a:p>
          <a:p>
            <a:pPr marL="0" lvl="0" indent="0" algn="l" rtl="0">
              <a:spcBef>
                <a:spcPts val="0"/>
              </a:spcBef>
              <a:spcAft>
                <a:spcPts val="0"/>
              </a:spcAft>
              <a:buClr>
                <a:schemeClr val="dk1"/>
              </a:buClr>
              <a:buSzPts val="1100"/>
              <a:buFont typeface="Arial"/>
              <a:buNone/>
            </a:pPr>
            <a:endParaRPr sz="1100"/>
          </a:p>
          <a:p>
            <a:pPr marL="0" lvl="0" indent="0" algn="l" rtl="0">
              <a:spcBef>
                <a:spcPts val="0"/>
              </a:spcBef>
              <a:spcAft>
                <a:spcPts val="0"/>
              </a:spcAft>
              <a:buClr>
                <a:schemeClr val="dk1"/>
              </a:buClr>
              <a:buSzPts val="1100"/>
              <a:buFont typeface="Arial"/>
              <a:buNone/>
            </a:pPr>
            <a:r>
              <a:rPr lang="en-US" sz="1100"/>
              <a:t>Altmetric Explorer for Institutions is a subscription database. I prefer to use it in classes because it provides another chance to students to practice accessing databases. It does require users to create an account prior to access, so if you want to opt to use this database in class, allow for time to assist them in account creation. You may also prefer to use one of the free tools mentioned in the chapter and in the learning activity. </a:t>
            </a:r>
            <a:endParaRPr sz="1100"/>
          </a:p>
          <a:p>
            <a:pPr marL="0" lvl="0" indent="0" algn="l" rtl="0">
              <a:spcBef>
                <a:spcPts val="0"/>
              </a:spcBef>
              <a:spcAft>
                <a:spcPts val="0"/>
              </a:spcAft>
              <a:buNone/>
            </a:pPr>
            <a:endParaRPr/>
          </a:p>
        </p:txBody>
      </p:sp>
      <p:sp>
        <p:nvSpPr>
          <p:cNvPr id="139" name="Google Shape;139;ge7bc87e95c_0_58: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5"/>
        <p:cNvGrpSpPr/>
        <p:nvPr/>
      </p:nvGrpSpPr>
      <p:grpSpPr>
        <a:xfrm>
          <a:off x="0" y="0"/>
          <a:ext cx="0" cy="0"/>
          <a:chOff x="0" y="0"/>
          <a:chExt cx="0" cy="0"/>
        </a:xfrm>
      </p:grpSpPr>
      <p:sp>
        <p:nvSpPr>
          <p:cNvPr id="16" name="Google Shape;16;p11"/>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1"/>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11"/>
          <p:cNvSpPr txBox="1"/>
          <p:nvPr/>
        </p:nvSpPr>
        <p:spPr>
          <a:xfrm>
            <a:off x="3124200" y="6356349"/>
            <a:ext cx="28956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0" i="1" u="none" strike="noStrike" cap="none">
                <a:solidFill>
                  <a:srgbClr val="888888"/>
                </a:solidFill>
                <a:latin typeface="Arial"/>
                <a:ea typeface="Arial"/>
                <a:cs typeface="Arial"/>
                <a:sym typeface="Arial"/>
              </a:rPr>
              <a:t>Teaching About Fake News: Lesson Plans for Different Disciplines and Audiences</a:t>
            </a:r>
            <a:endParaRPr/>
          </a:p>
        </p:txBody>
      </p:sp>
      <p:sp>
        <p:nvSpPr>
          <p:cNvPr id="19" name="Google Shape;19;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rgbClr val="888888"/>
                </a:solidFill>
                <a:latin typeface="Arial"/>
                <a:ea typeface="Arial"/>
                <a:cs typeface="Arial"/>
                <a:sym typeface="Arial"/>
              </a:defRPr>
            </a:lvl1pPr>
            <a:lvl2pPr marL="0" lvl="1" indent="0" algn="r">
              <a:spcBef>
                <a:spcPts val="0"/>
              </a:spcBef>
              <a:buNone/>
              <a:defRPr sz="1200" b="0" i="0" u="none" strike="noStrike" cap="none">
                <a:solidFill>
                  <a:srgbClr val="888888"/>
                </a:solidFill>
                <a:latin typeface="Arial"/>
                <a:ea typeface="Arial"/>
                <a:cs typeface="Arial"/>
                <a:sym typeface="Arial"/>
              </a:defRPr>
            </a:lvl2pPr>
            <a:lvl3pPr marL="0" lvl="2" indent="0" algn="r">
              <a:spcBef>
                <a:spcPts val="0"/>
              </a:spcBef>
              <a:buNone/>
              <a:defRPr sz="1200" b="0" i="0" u="none" strike="noStrike" cap="none">
                <a:solidFill>
                  <a:srgbClr val="888888"/>
                </a:solidFill>
                <a:latin typeface="Arial"/>
                <a:ea typeface="Arial"/>
                <a:cs typeface="Arial"/>
                <a:sym typeface="Arial"/>
              </a:defRPr>
            </a:lvl3pPr>
            <a:lvl4pPr marL="0" lvl="3" indent="0" algn="r">
              <a:spcBef>
                <a:spcPts val="0"/>
              </a:spcBef>
              <a:buNone/>
              <a:defRPr sz="1200" b="0" i="0" u="none" strike="noStrike" cap="none">
                <a:solidFill>
                  <a:srgbClr val="888888"/>
                </a:solidFill>
                <a:latin typeface="Arial"/>
                <a:ea typeface="Arial"/>
                <a:cs typeface="Arial"/>
                <a:sym typeface="Arial"/>
              </a:defRPr>
            </a:lvl4pPr>
            <a:lvl5pPr marL="0" lvl="4" indent="0" algn="r">
              <a:spcBef>
                <a:spcPts val="0"/>
              </a:spcBef>
              <a:buNone/>
              <a:defRPr sz="1200" b="0" i="0" u="none" strike="noStrike" cap="none">
                <a:solidFill>
                  <a:srgbClr val="888888"/>
                </a:solidFill>
                <a:latin typeface="Arial"/>
                <a:ea typeface="Arial"/>
                <a:cs typeface="Arial"/>
                <a:sym typeface="Arial"/>
              </a:defRPr>
            </a:lvl5pPr>
            <a:lvl6pPr marL="0" lvl="5" indent="0" algn="r">
              <a:spcBef>
                <a:spcPts val="0"/>
              </a:spcBef>
              <a:buNone/>
              <a:defRPr sz="1200" b="0" i="0" u="none" strike="noStrike" cap="none">
                <a:solidFill>
                  <a:srgbClr val="888888"/>
                </a:solidFill>
                <a:latin typeface="Arial"/>
                <a:ea typeface="Arial"/>
                <a:cs typeface="Arial"/>
                <a:sym typeface="Arial"/>
              </a:defRPr>
            </a:lvl6pPr>
            <a:lvl7pPr marL="0" lvl="6" indent="0" algn="r">
              <a:spcBef>
                <a:spcPts val="0"/>
              </a:spcBef>
              <a:buNone/>
              <a:defRPr sz="1200" b="0" i="0" u="none" strike="noStrike" cap="none">
                <a:solidFill>
                  <a:srgbClr val="888888"/>
                </a:solidFill>
                <a:latin typeface="Arial"/>
                <a:ea typeface="Arial"/>
                <a:cs typeface="Arial"/>
                <a:sym typeface="Arial"/>
              </a:defRPr>
            </a:lvl7pPr>
            <a:lvl8pPr marL="0" lvl="7" indent="0" algn="r">
              <a:spcBef>
                <a:spcPts val="0"/>
              </a:spcBef>
              <a:buNone/>
              <a:defRPr sz="1200" b="0" i="0" u="none" strike="noStrike" cap="none">
                <a:solidFill>
                  <a:srgbClr val="888888"/>
                </a:solidFill>
                <a:latin typeface="Arial"/>
                <a:ea typeface="Arial"/>
                <a:cs typeface="Arial"/>
                <a:sym typeface="Arial"/>
              </a:defRPr>
            </a:lvl8pPr>
            <a:lvl9pPr marL="0" lvl="8" indent="0" algn="r">
              <a:spcBef>
                <a:spcPts val="0"/>
              </a:spcBef>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r>
              <a:rPr lang="en-US"/>
              <a:t>Search the ACRL Sandbox for more with #fakenews</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3"/>
        <p:cNvGrpSpPr/>
        <p:nvPr/>
      </p:nvGrpSpPr>
      <p:grpSpPr>
        <a:xfrm>
          <a:off x="0" y="0"/>
          <a:ext cx="0" cy="0"/>
          <a:chOff x="0" y="0"/>
          <a:chExt cx="0" cy="0"/>
        </a:xfrm>
      </p:grpSpPr>
      <p:sp>
        <p:nvSpPr>
          <p:cNvPr id="64" name="Google Shape;64;p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20"/>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6" name="Google Shape;66;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0"/>
          <p:cNvSpPr/>
          <p:nvPr/>
        </p:nvSpPr>
        <p:spPr>
          <a:xfrm>
            <a:off x="6556248" y="6308079"/>
            <a:ext cx="2130552" cy="461665"/>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b="0" i="0" u="none" strike="noStrike" cap="none">
                <a:solidFill>
                  <a:srgbClr val="7F7F7F"/>
                </a:solidFill>
                <a:latin typeface="Arial"/>
                <a:ea typeface="Arial"/>
                <a:cs typeface="Arial"/>
                <a:sym typeface="Arial"/>
              </a:rPr>
              <a:t>Search the ACRL Sandbox for more lessons with #fakenews</a:t>
            </a:r>
            <a:endParaRPr sz="1200" b="0" i="0" u="none" strike="noStrike" cap="none">
              <a:solidFill>
                <a:srgbClr val="7F7F7F"/>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68"/>
        <p:cNvGrpSpPr/>
        <p:nvPr/>
      </p:nvGrpSpPr>
      <p:grpSpPr>
        <a:xfrm>
          <a:off x="0" y="0"/>
          <a:ext cx="0" cy="0"/>
          <a:chOff x="0" y="0"/>
          <a:chExt cx="0" cy="0"/>
        </a:xfrm>
      </p:grpSpPr>
      <p:sp>
        <p:nvSpPr>
          <p:cNvPr id="69" name="Google Shape;69;p21"/>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1"/>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1"/>
          <p:cNvSpPr/>
          <p:nvPr/>
        </p:nvSpPr>
        <p:spPr>
          <a:xfrm>
            <a:off x="6556248" y="6301421"/>
            <a:ext cx="2130552" cy="461665"/>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b="0" i="0" u="none" strike="noStrike" cap="none">
                <a:solidFill>
                  <a:srgbClr val="7F7F7F"/>
                </a:solidFill>
                <a:latin typeface="Arial"/>
                <a:ea typeface="Arial"/>
                <a:cs typeface="Arial"/>
                <a:sym typeface="Arial"/>
              </a:rPr>
              <a:t>Search the ACRL Sandbox for more lessons with #fakenews</a:t>
            </a:r>
            <a:endParaRPr sz="1200" b="0" i="0" u="none" strike="noStrike" cap="none">
              <a:solidFill>
                <a:srgbClr val="7F7F7F"/>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sp>
        <p:nvSpPr>
          <p:cNvPr id="21" name="Google Shape;21;p1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1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3" name="Google Shape;23;p12"/>
          <p:cNvSpPr txBox="1">
            <a:spLocks noGrp="1"/>
          </p:cNvSpPr>
          <p:nvPr>
            <p:ph type="ftr" idx="11"/>
          </p:nvPr>
        </p:nvSpPr>
        <p:spPr>
          <a:xfrm>
            <a:off x="3124200" y="6405265"/>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12"/>
          <p:cNvSpPr txBox="1"/>
          <p:nvPr/>
        </p:nvSpPr>
        <p:spPr>
          <a:xfrm>
            <a:off x="6553200" y="6308725"/>
            <a:ext cx="2133600" cy="461665"/>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b="0" i="0" u="none" strike="noStrike" cap="none">
                <a:solidFill>
                  <a:srgbClr val="7F7F7F"/>
                </a:solidFill>
                <a:latin typeface="Arial"/>
                <a:ea typeface="Arial"/>
                <a:cs typeface="Arial"/>
                <a:sym typeface="Arial"/>
              </a:rPr>
              <a:t>Search the ACRL Sandbox for more lessons with #fakenews</a:t>
            </a:r>
            <a:endParaRPr sz="1200" b="0" i="0" u="none" strike="noStrike" cap="none">
              <a:solidFill>
                <a:srgbClr val="7F7F7F"/>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5"/>
        <p:cNvGrpSpPr/>
        <p:nvPr/>
      </p:nvGrpSpPr>
      <p:grpSpPr>
        <a:xfrm>
          <a:off x="0" y="0"/>
          <a:ext cx="0" cy="0"/>
          <a:chOff x="0" y="0"/>
          <a:chExt cx="0" cy="0"/>
        </a:xfrm>
      </p:grpSpPr>
      <p:sp>
        <p:nvSpPr>
          <p:cNvPr id="26" name="Google Shape;26;p13"/>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Arial"/>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13"/>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28" name="Google Shape;28;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13"/>
          <p:cNvSpPr/>
          <p:nvPr/>
        </p:nvSpPr>
        <p:spPr>
          <a:xfrm>
            <a:off x="6364161" y="6308079"/>
            <a:ext cx="2130552" cy="461665"/>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b="0" i="0" u="none" strike="noStrike" cap="none">
                <a:solidFill>
                  <a:srgbClr val="7F7F7F"/>
                </a:solidFill>
                <a:latin typeface="Arial"/>
                <a:ea typeface="Arial"/>
                <a:cs typeface="Arial"/>
                <a:sym typeface="Arial"/>
              </a:rPr>
              <a:t>Search the ACRL Sandbox for more lessons with #fakenews</a:t>
            </a:r>
            <a:endParaRPr sz="1200" b="0" i="0" u="none" strike="noStrike" cap="none">
              <a:solidFill>
                <a:srgbClr val="7F7F7F"/>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0"/>
        <p:cNvGrpSpPr/>
        <p:nvPr/>
      </p:nvGrpSpPr>
      <p:grpSpPr>
        <a:xfrm>
          <a:off x="0" y="0"/>
          <a:ext cx="0" cy="0"/>
          <a:chOff x="0" y="0"/>
          <a:chExt cx="0" cy="0"/>
        </a:xfrm>
      </p:grpSpPr>
      <p:sp>
        <p:nvSpPr>
          <p:cNvPr id="31" name="Google Shape;31;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14"/>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3" name="Google Shape;33;p14"/>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4" name="Google Shape;34;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4"/>
          <p:cNvSpPr/>
          <p:nvPr/>
        </p:nvSpPr>
        <p:spPr>
          <a:xfrm>
            <a:off x="6553200" y="6308079"/>
            <a:ext cx="2130552" cy="461665"/>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b="0" i="0" u="none" strike="noStrike" cap="none">
                <a:solidFill>
                  <a:srgbClr val="7F7F7F"/>
                </a:solidFill>
                <a:latin typeface="Arial"/>
                <a:ea typeface="Arial"/>
                <a:cs typeface="Arial"/>
                <a:sym typeface="Arial"/>
              </a:rPr>
              <a:t>Search the ACRL Sandbox for more lessons with #fakenews</a:t>
            </a:r>
            <a:endParaRPr sz="1200" b="0" i="0" u="none" strike="noStrike" cap="none">
              <a:solidFill>
                <a:srgbClr val="7F7F7F"/>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1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15"/>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9" name="Google Shape;39;p15"/>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0" name="Google Shape;40;p15"/>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1" name="Google Shape;41;p15"/>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2" name="Google Shape;42;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5"/>
          <p:cNvSpPr/>
          <p:nvPr/>
        </p:nvSpPr>
        <p:spPr>
          <a:xfrm>
            <a:off x="6556248" y="6308079"/>
            <a:ext cx="2130552" cy="461665"/>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b="0" i="0" u="none" strike="noStrike" cap="none">
                <a:solidFill>
                  <a:srgbClr val="7F7F7F"/>
                </a:solidFill>
                <a:latin typeface="Arial"/>
                <a:ea typeface="Arial"/>
                <a:cs typeface="Arial"/>
                <a:sym typeface="Arial"/>
              </a:rPr>
              <a:t>Search the ACRL Sandbox for more lessons with #fakenews</a:t>
            </a:r>
            <a:endParaRPr sz="1200" b="0" i="0" u="none" strike="noStrike" cap="none">
              <a:solidFill>
                <a:srgbClr val="7F7F7F"/>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4"/>
        <p:cNvGrpSpPr/>
        <p:nvPr/>
      </p:nvGrpSpPr>
      <p:grpSpPr>
        <a:xfrm>
          <a:off x="0" y="0"/>
          <a:ext cx="0" cy="0"/>
          <a:chOff x="0" y="0"/>
          <a:chExt cx="0" cy="0"/>
        </a:xfrm>
      </p:grpSpPr>
      <p:sp>
        <p:nvSpPr>
          <p:cNvPr id="45" name="Google Shape;45;p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6"/>
          <p:cNvSpPr/>
          <p:nvPr/>
        </p:nvSpPr>
        <p:spPr>
          <a:xfrm>
            <a:off x="6553200" y="6308079"/>
            <a:ext cx="2130552" cy="461665"/>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b="0" i="0" u="none" strike="noStrike" cap="none">
                <a:solidFill>
                  <a:srgbClr val="7F7F7F"/>
                </a:solidFill>
                <a:latin typeface="Arial"/>
                <a:ea typeface="Arial"/>
                <a:cs typeface="Arial"/>
                <a:sym typeface="Arial"/>
              </a:rPr>
              <a:t>Search the ACRL Sandbox for more lessons with #fakenews</a:t>
            </a:r>
            <a:endParaRPr sz="1200" b="0" i="0" u="none" strike="noStrike" cap="none">
              <a:solidFill>
                <a:srgbClr val="7F7F7F"/>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17"/>
          <p:cNvSpPr/>
          <p:nvPr/>
        </p:nvSpPr>
        <p:spPr>
          <a:xfrm>
            <a:off x="6400800" y="6308079"/>
            <a:ext cx="2130552" cy="461665"/>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b="0" i="0" u="none" strike="noStrike" cap="none">
                <a:solidFill>
                  <a:srgbClr val="7F7F7F"/>
                </a:solidFill>
                <a:latin typeface="Arial"/>
                <a:ea typeface="Arial"/>
                <a:cs typeface="Arial"/>
                <a:sym typeface="Arial"/>
              </a:rPr>
              <a:t>Search the ACRL Sandbox for more lessons with #fakenews</a:t>
            </a:r>
            <a:endParaRPr sz="1200" b="0" i="0" u="none" strike="noStrike" cap="none">
              <a:solidFill>
                <a:srgbClr val="7F7F7F"/>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1"/>
        <p:cNvGrpSpPr/>
        <p:nvPr/>
      </p:nvGrpSpPr>
      <p:grpSpPr>
        <a:xfrm>
          <a:off x="0" y="0"/>
          <a:ext cx="0" cy="0"/>
          <a:chOff x="0" y="0"/>
          <a:chExt cx="0" cy="0"/>
        </a:xfrm>
      </p:grpSpPr>
      <p:sp>
        <p:nvSpPr>
          <p:cNvPr id="52" name="Google Shape;52;p18"/>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Arial"/>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18"/>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4" name="Google Shape;54;p18"/>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5" name="Google Shape;55;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8"/>
          <p:cNvSpPr/>
          <p:nvPr/>
        </p:nvSpPr>
        <p:spPr>
          <a:xfrm>
            <a:off x="6556248" y="6308079"/>
            <a:ext cx="2130552" cy="461665"/>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b="0" i="0" u="none" strike="noStrike" cap="none">
                <a:solidFill>
                  <a:srgbClr val="7F7F7F"/>
                </a:solidFill>
                <a:latin typeface="Arial"/>
                <a:ea typeface="Arial"/>
                <a:cs typeface="Arial"/>
                <a:sym typeface="Arial"/>
              </a:rPr>
              <a:t>Search the ACRL Sandbox for more lessons with #fakenews</a:t>
            </a:r>
            <a:endParaRPr sz="1200" b="0" i="0" u="none" strike="noStrike" cap="none">
              <a:solidFill>
                <a:srgbClr val="7F7F7F"/>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7"/>
        <p:cNvGrpSpPr/>
        <p:nvPr/>
      </p:nvGrpSpPr>
      <p:grpSpPr>
        <a:xfrm>
          <a:off x="0" y="0"/>
          <a:ext cx="0" cy="0"/>
          <a:chOff x="0" y="0"/>
          <a:chExt cx="0" cy="0"/>
        </a:xfrm>
      </p:grpSpPr>
      <p:sp>
        <p:nvSpPr>
          <p:cNvPr id="58" name="Google Shape;58;p19"/>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Arial"/>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19"/>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60" name="Google Shape;60;p19"/>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1" name="Google Shape;61;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19"/>
          <p:cNvSpPr/>
          <p:nvPr/>
        </p:nvSpPr>
        <p:spPr>
          <a:xfrm>
            <a:off x="6477000" y="6308127"/>
            <a:ext cx="2130552" cy="461665"/>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b="0" i="0" u="none" strike="noStrike" cap="none">
                <a:solidFill>
                  <a:srgbClr val="7F7F7F"/>
                </a:solidFill>
                <a:latin typeface="Arial"/>
                <a:ea typeface="Arial"/>
                <a:cs typeface="Arial"/>
                <a:sym typeface="Arial"/>
              </a:rPr>
              <a:t>Search the ACRL Sandbox for more lessons with #fakenews</a:t>
            </a:r>
            <a:endParaRPr sz="1200" b="0" i="0" u="none" strike="noStrike" cap="none">
              <a:solidFill>
                <a:srgbClr val="7F7F7F"/>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0"/>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 name="Google Shape;12;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1"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Arial"/>
                <a:ea typeface="Arial"/>
                <a:cs typeface="Arial"/>
                <a:sym typeface="Arial"/>
              </a:defRPr>
            </a:lvl1pPr>
            <a:lvl2pPr marL="0" marR="0" lvl="1" indent="0" algn="r" rtl="0">
              <a:spcBef>
                <a:spcPts val="0"/>
              </a:spcBef>
              <a:buNone/>
              <a:defRPr sz="1200" b="0" i="0" u="none" strike="noStrike" cap="none">
                <a:solidFill>
                  <a:srgbClr val="888888"/>
                </a:solidFill>
                <a:latin typeface="Arial"/>
                <a:ea typeface="Arial"/>
                <a:cs typeface="Arial"/>
                <a:sym typeface="Arial"/>
              </a:defRPr>
            </a:lvl2pPr>
            <a:lvl3pPr marL="0" marR="0" lvl="2" indent="0" algn="r" rtl="0">
              <a:spcBef>
                <a:spcPts val="0"/>
              </a:spcBef>
              <a:buNone/>
              <a:defRPr sz="1200" b="0" i="0" u="none" strike="noStrike" cap="none">
                <a:solidFill>
                  <a:srgbClr val="888888"/>
                </a:solidFill>
                <a:latin typeface="Arial"/>
                <a:ea typeface="Arial"/>
                <a:cs typeface="Arial"/>
                <a:sym typeface="Arial"/>
              </a:defRPr>
            </a:lvl3pPr>
            <a:lvl4pPr marL="0" marR="0" lvl="3" indent="0" algn="r" rtl="0">
              <a:spcBef>
                <a:spcPts val="0"/>
              </a:spcBef>
              <a:buNone/>
              <a:defRPr sz="1200" b="0" i="0" u="none" strike="noStrike" cap="none">
                <a:solidFill>
                  <a:srgbClr val="888888"/>
                </a:solidFill>
                <a:latin typeface="Arial"/>
                <a:ea typeface="Arial"/>
                <a:cs typeface="Arial"/>
                <a:sym typeface="Arial"/>
              </a:defRPr>
            </a:lvl4pPr>
            <a:lvl5pPr marL="0" marR="0" lvl="4" indent="0" algn="r" rtl="0">
              <a:spcBef>
                <a:spcPts val="0"/>
              </a:spcBef>
              <a:buNone/>
              <a:defRPr sz="1200" b="0" i="0" u="none" strike="noStrike" cap="none">
                <a:solidFill>
                  <a:srgbClr val="888888"/>
                </a:solidFill>
                <a:latin typeface="Arial"/>
                <a:ea typeface="Arial"/>
                <a:cs typeface="Arial"/>
                <a:sym typeface="Arial"/>
              </a:defRPr>
            </a:lvl5pPr>
            <a:lvl6pPr marL="0" marR="0" lvl="5" indent="0" algn="r" rtl="0">
              <a:spcBef>
                <a:spcPts val="0"/>
              </a:spcBef>
              <a:buNone/>
              <a:defRPr sz="1200" b="0" i="0" u="none" strike="noStrike" cap="none">
                <a:solidFill>
                  <a:srgbClr val="888888"/>
                </a:solidFill>
                <a:latin typeface="Arial"/>
                <a:ea typeface="Arial"/>
                <a:cs typeface="Arial"/>
                <a:sym typeface="Arial"/>
              </a:defRPr>
            </a:lvl6pPr>
            <a:lvl7pPr marL="0" marR="0" lvl="6" indent="0" algn="r" rtl="0">
              <a:spcBef>
                <a:spcPts val="0"/>
              </a:spcBef>
              <a:buNone/>
              <a:defRPr sz="1200" b="0" i="0" u="none" strike="noStrike" cap="none">
                <a:solidFill>
                  <a:srgbClr val="888888"/>
                </a:solidFill>
                <a:latin typeface="Arial"/>
                <a:ea typeface="Arial"/>
                <a:cs typeface="Arial"/>
                <a:sym typeface="Arial"/>
              </a:defRPr>
            </a:lvl7pPr>
            <a:lvl8pPr marL="0" marR="0" lvl="7" indent="0" algn="r" rtl="0">
              <a:spcBef>
                <a:spcPts val="0"/>
              </a:spcBef>
              <a:buNone/>
              <a:defRPr sz="1200" b="0" i="0" u="none" strike="noStrike" cap="none">
                <a:solidFill>
                  <a:srgbClr val="888888"/>
                </a:solidFill>
                <a:latin typeface="Arial"/>
                <a:ea typeface="Arial"/>
                <a:cs typeface="Arial"/>
                <a:sym typeface="Arial"/>
              </a:defRPr>
            </a:lvl8pPr>
            <a:lvl9pPr marL="0" marR="0" lvl="8" indent="0" algn="r" rtl="0">
              <a:spcBef>
                <a:spcPts val="0"/>
              </a:spcBef>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r>
              <a:rPr lang="en-US"/>
              <a:t>Search the ACRL Sandbox for more with #fakenews</a:t>
            </a:r>
            <a:endParaRPr/>
          </a:p>
        </p:txBody>
      </p:sp>
      <p:pic>
        <p:nvPicPr>
          <p:cNvPr id="14" name="Google Shape;14;p10"/>
          <p:cNvPicPr preferRelativeResize="0"/>
          <p:nvPr/>
        </p:nvPicPr>
        <p:blipFill rotWithShape="1">
          <a:blip r:embed="rId13">
            <a:alphaModFix/>
          </a:blip>
          <a:srcRect/>
          <a:stretch/>
        </p:blipFill>
        <p:spPr>
          <a:xfrm>
            <a:off x="34962" y="5323168"/>
            <a:ext cx="2298287" cy="153035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s://unsplash.com/s/photos/talking?utm_source=unsplash&amp;utm_medium=referral&amp;utm_content=creditCopyText" TargetMode="External"/><Relationship Id="rId4" Type="http://schemas.openxmlformats.org/officeDocument/2006/relationships/hyperlink" Target="https://unsplash.com/@katekalvach?utm_source=unsplash&amp;utm_medium=referral&amp;utm_content=creditCopyText"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s://unsplash.com/s/photos/class?utm_source=unsplash&amp;utm_medium=referral&amp;utm_content=creditCopyText" TargetMode="External"/><Relationship Id="rId4" Type="http://schemas.openxmlformats.org/officeDocument/2006/relationships/hyperlink" Target="https://unsplash.com/@taypaigey?utm_source=unsplash&amp;utm_medium=referral&amp;utm_content=creditCopyText"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s://unsplash.com/s/photos/class?utm_source=unsplash&amp;utm_medium=referral&amp;utm_content=creditCopyText" TargetMode="External"/><Relationship Id="rId4" Type="http://schemas.openxmlformats.org/officeDocument/2006/relationships/hyperlink" Target="https://unsplash.com/@climatereality?utm_source=unsplash&amp;utm_medium=referral&amp;utm_content=creditCopyText"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unsplash.com/s/photos/target?utm_source=unsplash&amp;utm_medium=referral&amp;utm_content=creditCopyText" TargetMode="External"/><Relationship Id="rId4" Type="http://schemas.openxmlformats.org/officeDocument/2006/relationships/hyperlink" Target="https://unsplash.com/@enginakyurt?utm_source=unsplash&amp;utm_medium=referral&amp;utm_content=creditCopyText"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unsplash.com/s/photos/conversation?utm_source=unsplash&amp;utm_medium=referral&amp;utm_content=creditCopyText" TargetMode="External"/><Relationship Id="rId4" Type="http://schemas.openxmlformats.org/officeDocument/2006/relationships/hyperlink" Target="https://unsplash.com/@austindistel?utm_source=unsplash&amp;utm_medium=referral&amp;utm_content=creditCopyText"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unsplash.com/s/photos/metrics?utm_source=unsplash&amp;utm_medium=referral&amp;utm_content=creditCopyText" TargetMode="External"/><Relationship Id="rId4" Type="http://schemas.openxmlformats.org/officeDocument/2006/relationships/hyperlink" Target="https://unsplash.com/@austindistel?utm_source=unsplash&amp;utm_medium=referral&amp;utm_content=creditCopyText"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s://unsplash.com/s/photos/checklist?utm_source=unsplash&amp;utm_medium=referral&amp;utm_content=creditCopyText" TargetMode="External"/><Relationship Id="rId4" Type="http://schemas.openxmlformats.org/officeDocument/2006/relationships/hyperlink" Target="https://unsplash.com/@glenncarstenspeters?utm_source=unsplash&amp;utm_medium=referral&amp;utm_content=creditCopyText"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www.youtube.com/watch?v=sGOtDVilkUc"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s://www.youtube.com/watch?v=sGOtDVilkUc&amp;t=9s" TargetMode="External"/><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Arial"/>
              <a:buNone/>
            </a:pPr>
            <a:r>
              <a:rPr lang="en-US"/>
              <a:t>Using Altmetrics to Evaluate Pseudoscience News Media</a:t>
            </a:r>
            <a:endParaRPr/>
          </a:p>
        </p:txBody>
      </p:sp>
      <p:sp>
        <p:nvSpPr>
          <p:cNvPr id="78" name="Google Shape;78;p1"/>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rgbClr val="888888"/>
              </a:buClr>
              <a:buSzPts val="3200"/>
              <a:buNone/>
            </a:pPr>
            <a:r>
              <a:rPr lang="en-US"/>
              <a:t>What can online engagement reveal about a source?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ge7bc87e95c_0_64"/>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a:t>In-class Activity</a:t>
            </a:r>
            <a:endParaRPr/>
          </a:p>
        </p:txBody>
      </p:sp>
      <p:sp>
        <p:nvSpPr>
          <p:cNvPr id="149" name="Google Shape;149;ge7bc87e95c_0_64"/>
          <p:cNvSpPr txBox="1">
            <a:spLocks noGrp="1"/>
          </p:cNvSpPr>
          <p:nvPr>
            <p:ph type="body" idx="1"/>
          </p:nvPr>
        </p:nvSpPr>
        <p:spPr>
          <a:xfrm>
            <a:off x="457200" y="1600200"/>
            <a:ext cx="8229600" cy="4526100"/>
          </a:xfrm>
          <a:prstGeom prst="rect">
            <a:avLst/>
          </a:prstGeom>
        </p:spPr>
        <p:txBody>
          <a:bodyPr spcFirstLastPara="1" wrap="square" lIns="91425" tIns="45700" rIns="91425" bIns="45700" anchor="t" anchorCtr="0">
            <a:normAutofit/>
          </a:bodyPr>
          <a:lstStyle/>
          <a:p>
            <a:pPr marL="0" lvl="0" indent="0" algn="l" rtl="0">
              <a:spcBef>
                <a:spcPts val="360"/>
              </a:spcBef>
              <a:spcAft>
                <a:spcPts val="0"/>
              </a:spcAft>
              <a:buNone/>
            </a:pPr>
            <a:r>
              <a:rPr lang="en-US"/>
              <a:t>Take 7 minutes to:</a:t>
            </a:r>
            <a:endParaRPr/>
          </a:p>
          <a:p>
            <a:pPr marL="457200" lvl="0" indent="-381000" algn="l" rtl="0">
              <a:spcBef>
                <a:spcPts val="360"/>
              </a:spcBef>
              <a:spcAft>
                <a:spcPts val="0"/>
              </a:spcAft>
              <a:buSzPts val="2400"/>
              <a:buChar char="•"/>
            </a:pPr>
            <a:r>
              <a:rPr lang="en-US" sz="2400"/>
              <a:t>Locate 3-5 news articles </a:t>
            </a:r>
            <a:endParaRPr sz="2400"/>
          </a:p>
          <a:p>
            <a:pPr marL="914400" lvl="1" indent="-342900" algn="l" rtl="0">
              <a:spcBef>
                <a:spcPts val="0"/>
              </a:spcBef>
              <a:spcAft>
                <a:spcPts val="0"/>
              </a:spcAft>
              <a:buSzPts val="1800"/>
              <a:buChar char="–"/>
            </a:pPr>
            <a:r>
              <a:rPr lang="en-US" sz="1800"/>
              <a:t>Ensure all articles are from different sources </a:t>
            </a:r>
            <a:endParaRPr sz="1800"/>
          </a:p>
          <a:p>
            <a:pPr marL="457200" lvl="0" indent="-381000" algn="l" rtl="0">
              <a:spcBef>
                <a:spcPts val="0"/>
              </a:spcBef>
              <a:spcAft>
                <a:spcPts val="0"/>
              </a:spcAft>
              <a:buSzPts val="2400"/>
              <a:buChar char="•"/>
            </a:pPr>
            <a:r>
              <a:rPr lang="en-US" sz="2400"/>
              <a:t>Note any important findings</a:t>
            </a:r>
            <a:endParaRPr sz="2400"/>
          </a:p>
          <a:p>
            <a:pPr marL="914400" lvl="1" indent="-342900" algn="l" rtl="0">
              <a:spcBef>
                <a:spcPts val="0"/>
              </a:spcBef>
              <a:spcAft>
                <a:spcPts val="0"/>
              </a:spcAft>
              <a:buSzPts val="1800"/>
              <a:buChar char="–"/>
            </a:pPr>
            <a:r>
              <a:rPr lang="en-US" sz="1800"/>
              <a:t>Remember our evaluation criteria</a:t>
            </a:r>
            <a:r>
              <a:rPr lang="en-US"/>
              <a:t> </a:t>
            </a:r>
            <a:endParaRPr/>
          </a:p>
          <a:p>
            <a:pPr marL="457200" lvl="0" indent="-381000" algn="l" rtl="0">
              <a:spcBef>
                <a:spcPts val="0"/>
              </a:spcBef>
              <a:spcAft>
                <a:spcPts val="0"/>
              </a:spcAft>
              <a:buSzPts val="2400"/>
              <a:buChar char="•"/>
            </a:pPr>
            <a:r>
              <a:rPr lang="en-US" sz="2400"/>
              <a:t>Goal</a:t>
            </a:r>
            <a:endParaRPr sz="2400"/>
          </a:p>
          <a:p>
            <a:pPr marL="914400" lvl="1" indent="-342900" algn="l" rtl="0">
              <a:spcBef>
                <a:spcPts val="0"/>
              </a:spcBef>
              <a:spcAft>
                <a:spcPts val="0"/>
              </a:spcAft>
              <a:buSzPts val="1800"/>
              <a:buChar char="–"/>
            </a:pPr>
            <a:r>
              <a:rPr lang="en-US" sz="1800"/>
              <a:t>Evaluating the video and associated research</a:t>
            </a:r>
            <a:endParaRPr sz="1800"/>
          </a:p>
          <a:p>
            <a:pPr marL="457200" lvl="0" indent="-381000" algn="l" rtl="0">
              <a:spcBef>
                <a:spcPts val="0"/>
              </a:spcBef>
              <a:spcAft>
                <a:spcPts val="0"/>
              </a:spcAft>
              <a:buSzPts val="2400"/>
              <a:buChar char="•"/>
            </a:pPr>
            <a:r>
              <a:rPr lang="en-US" sz="2400"/>
              <a:t>Prepare to share your findings</a:t>
            </a:r>
            <a:endParaRPr sz="2400"/>
          </a:p>
          <a:p>
            <a:pPr marL="457200" lvl="0" indent="0" algn="l" rtl="0">
              <a:spcBef>
                <a:spcPts val="360"/>
              </a:spcBef>
              <a:spcAft>
                <a:spcPts val="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ge7bc87e95c_0_70"/>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a:t>Group Discussion</a:t>
            </a:r>
            <a:endParaRPr/>
          </a:p>
        </p:txBody>
      </p:sp>
      <p:sp>
        <p:nvSpPr>
          <p:cNvPr id="156" name="Google Shape;156;ge7bc87e95c_0_70"/>
          <p:cNvSpPr txBox="1">
            <a:spLocks noGrp="1"/>
          </p:cNvSpPr>
          <p:nvPr>
            <p:ph type="body" idx="1"/>
          </p:nvPr>
        </p:nvSpPr>
        <p:spPr>
          <a:xfrm>
            <a:off x="4572000" y="1600200"/>
            <a:ext cx="4114800" cy="4526100"/>
          </a:xfrm>
          <a:prstGeom prst="rect">
            <a:avLst/>
          </a:prstGeom>
        </p:spPr>
        <p:txBody>
          <a:bodyPr spcFirstLastPara="1" wrap="square" lIns="91425" tIns="45700" rIns="91425" bIns="45700" anchor="t" anchorCtr="0">
            <a:normAutofit/>
          </a:bodyPr>
          <a:lstStyle/>
          <a:p>
            <a:pPr marL="0" lvl="0" indent="0" algn="l" rtl="0">
              <a:spcBef>
                <a:spcPts val="360"/>
              </a:spcBef>
              <a:spcAft>
                <a:spcPts val="0"/>
              </a:spcAft>
              <a:buNone/>
            </a:pPr>
            <a:r>
              <a:rPr lang="en-US"/>
              <a:t>Take 5 minutes to: </a:t>
            </a:r>
            <a:endParaRPr/>
          </a:p>
          <a:p>
            <a:pPr marL="457200" lvl="0" indent="-342900" algn="l" rtl="0">
              <a:spcBef>
                <a:spcPts val="360"/>
              </a:spcBef>
              <a:spcAft>
                <a:spcPts val="0"/>
              </a:spcAft>
              <a:buSzPts val="1800"/>
              <a:buChar char="•"/>
            </a:pPr>
            <a:r>
              <a:rPr lang="en-US" sz="2550"/>
              <a:t>Share your evaluation</a:t>
            </a:r>
            <a:r>
              <a:rPr lang="en-US"/>
              <a:t> </a:t>
            </a:r>
            <a:endParaRPr/>
          </a:p>
          <a:p>
            <a:pPr marL="914400" lvl="1" indent="-342900" algn="l" rtl="0">
              <a:spcBef>
                <a:spcPts val="0"/>
              </a:spcBef>
              <a:spcAft>
                <a:spcPts val="0"/>
              </a:spcAft>
              <a:buSzPts val="1800"/>
              <a:buChar char="–"/>
            </a:pPr>
            <a:r>
              <a:rPr lang="en-US" sz="1800"/>
              <a:t>Point to news sources for justification</a:t>
            </a:r>
            <a:endParaRPr sz="1800"/>
          </a:p>
          <a:p>
            <a:pPr marL="457200" lvl="0" indent="-381000" algn="l" rtl="0">
              <a:spcBef>
                <a:spcPts val="0"/>
              </a:spcBef>
              <a:spcAft>
                <a:spcPts val="0"/>
              </a:spcAft>
              <a:buSzPts val="2400"/>
              <a:buChar char="•"/>
            </a:pPr>
            <a:r>
              <a:rPr lang="en-US" sz="2400"/>
              <a:t>Evaluate the source as a group</a:t>
            </a:r>
            <a:endParaRPr sz="2400"/>
          </a:p>
          <a:p>
            <a:pPr marL="457200" lvl="0" indent="-381000" algn="l" rtl="0">
              <a:spcBef>
                <a:spcPts val="0"/>
              </a:spcBef>
              <a:spcAft>
                <a:spcPts val="0"/>
              </a:spcAft>
              <a:buSzPts val="2400"/>
              <a:buChar char="•"/>
            </a:pPr>
            <a:r>
              <a:rPr lang="en-US" sz="2400"/>
              <a:t>Prepare to share your evaluation</a:t>
            </a:r>
            <a:endParaRPr sz="2400"/>
          </a:p>
          <a:p>
            <a:pPr marL="0" lvl="0" indent="0" algn="l" rtl="0">
              <a:spcBef>
                <a:spcPts val="360"/>
              </a:spcBef>
              <a:spcAft>
                <a:spcPts val="0"/>
              </a:spcAft>
              <a:buNone/>
            </a:pPr>
            <a:endParaRPr/>
          </a:p>
        </p:txBody>
      </p:sp>
      <p:pic>
        <p:nvPicPr>
          <p:cNvPr id="157" name="Google Shape;157;ge7bc87e95c_0_70"/>
          <p:cNvPicPr preferRelativeResize="0"/>
          <p:nvPr/>
        </p:nvPicPr>
        <p:blipFill>
          <a:blip r:embed="rId3">
            <a:alphaModFix/>
          </a:blip>
          <a:stretch>
            <a:fillRect/>
          </a:stretch>
        </p:blipFill>
        <p:spPr>
          <a:xfrm>
            <a:off x="311700" y="2080250"/>
            <a:ext cx="4021950" cy="2681300"/>
          </a:xfrm>
          <a:prstGeom prst="rect">
            <a:avLst/>
          </a:prstGeom>
          <a:noFill/>
          <a:ln>
            <a:noFill/>
          </a:ln>
        </p:spPr>
      </p:pic>
      <p:sp>
        <p:nvSpPr>
          <p:cNvPr id="158" name="Google Shape;158;ge7bc87e95c_0_70"/>
          <p:cNvSpPr txBox="1"/>
          <p:nvPr/>
        </p:nvSpPr>
        <p:spPr>
          <a:xfrm>
            <a:off x="328800" y="4457175"/>
            <a:ext cx="4021800" cy="346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US" sz="1050">
                <a:solidFill>
                  <a:srgbClr val="111111"/>
                </a:solidFill>
                <a:highlight>
                  <a:srgbClr val="F5F5F5"/>
                </a:highlight>
                <a:latin typeface="Roboto"/>
                <a:ea typeface="Roboto"/>
                <a:cs typeface="Roboto"/>
                <a:sym typeface="Roboto"/>
              </a:rPr>
              <a:t>Photo by </a:t>
            </a:r>
            <a:r>
              <a:rPr lang="en-US" sz="1050" u="sng">
                <a:solidFill>
                  <a:srgbClr val="767676"/>
                </a:solidFill>
                <a:highlight>
                  <a:srgbClr val="F5F5F5"/>
                </a:highlight>
                <a:latin typeface="Roboto"/>
                <a:ea typeface="Roboto"/>
                <a:cs typeface="Roboto"/>
                <a:sym typeface="Roboto"/>
                <a:hlinkClick r:id="rId4">
                  <a:extLst>
                    <a:ext uri="{A12FA001-AC4F-418D-AE19-62706E023703}">
                      <ahyp:hlinkClr xmlns:ahyp="http://schemas.microsoft.com/office/drawing/2018/hyperlinkcolor" val="tx"/>
                    </a:ext>
                  </a:extLst>
                </a:hlinkClick>
              </a:rPr>
              <a:t>Kate Kalvach</a:t>
            </a:r>
            <a:r>
              <a:rPr lang="en-US" sz="1050">
                <a:solidFill>
                  <a:srgbClr val="111111"/>
                </a:solidFill>
                <a:highlight>
                  <a:srgbClr val="F5F5F5"/>
                </a:highlight>
                <a:latin typeface="Roboto"/>
                <a:ea typeface="Roboto"/>
                <a:cs typeface="Roboto"/>
                <a:sym typeface="Roboto"/>
              </a:rPr>
              <a:t> on </a:t>
            </a:r>
            <a:r>
              <a:rPr lang="en-US" sz="1050" u="sng">
                <a:solidFill>
                  <a:srgbClr val="767676"/>
                </a:solidFill>
                <a:highlight>
                  <a:srgbClr val="F5F5F5"/>
                </a:highlight>
                <a:latin typeface="Roboto"/>
                <a:ea typeface="Roboto"/>
                <a:cs typeface="Roboto"/>
                <a:sym typeface="Roboto"/>
                <a:hlinkClick r:id="rId5">
                  <a:extLst>
                    <a:ext uri="{A12FA001-AC4F-418D-AE19-62706E023703}">
                      <ahyp:hlinkClr xmlns:ahyp="http://schemas.microsoft.com/office/drawing/2018/hyperlinkcolor" val="tx"/>
                    </a:ext>
                  </a:extLst>
                </a:hlinkClick>
              </a:rPr>
              <a:t>Unsplash</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ge7bc87e95c_0_78"/>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a:t>Class Discussion</a:t>
            </a:r>
            <a:endParaRPr/>
          </a:p>
        </p:txBody>
      </p:sp>
      <p:sp>
        <p:nvSpPr>
          <p:cNvPr id="165" name="Google Shape;165;ge7bc87e95c_0_78"/>
          <p:cNvSpPr txBox="1">
            <a:spLocks noGrp="1"/>
          </p:cNvSpPr>
          <p:nvPr>
            <p:ph type="body" idx="1"/>
          </p:nvPr>
        </p:nvSpPr>
        <p:spPr>
          <a:xfrm>
            <a:off x="457200" y="1600200"/>
            <a:ext cx="4114800" cy="4526100"/>
          </a:xfrm>
          <a:prstGeom prst="rect">
            <a:avLst/>
          </a:prstGeom>
        </p:spPr>
        <p:txBody>
          <a:bodyPr spcFirstLastPara="1" wrap="square" lIns="91425" tIns="45700" rIns="91425" bIns="45700" anchor="t" anchorCtr="0">
            <a:normAutofit/>
          </a:bodyPr>
          <a:lstStyle/>
          <a:p>
            <a:pPr marL="457200" lvl="0" indent="-381000" algn="l" rtl="0">
              <a:spcBef>
                <a:spcPts val="360"/>
              </a:spcBef>
              <a:spcAft>
                <a:spcPts val="0"/>
              </a:spcAft>
              <a:buSzPts val="2400"/>
              <a:buAutoNum type="arabicPeriod"/>
            </a:pPr>
            <a:r>
              <a:rPr lang="en-US" sz="2400"/>
              <a:t>What does video tell us? </a:t>
            </a:r>
            <a:endParaRPr sz="2400"/>
          </a:p>
          <a:p>
            <a:pPr marL="457200" lvl="0" indent="-381000" algn="l" rtl="0">
              <a:spcBef>
                <a:spcPts val="0"/>
              </a:spcBef>
              <a:spcAft>
                <a:spcPts val="0"/>
              </a:spcAft>
              <a:buSzPts val="2400"/>
              <a:buAutoNum type="arabicPeriod"/>
            </a:pPr>
            <a:r>
              <a:rPr lang="en-US" sz="2400"/>
              <a:t>What does the original research tell us?</a:t>
            </a:r>
            <a:endParaRPr sz="2400"/>
          </a:p>
          <a:p>
            <a:pPr marL="457200" lvl="0" indent="-381000" algn="l" rtl="0">
              <a:spcBef>
                <a:spcPts val="0"/>
              </a:spcBef>
              <a:spcAft>
                <a:spcPts val="0"/>
              </a:spcAft>
              <a:buSzPts val="2400"/>
              <a:buAutoNum type="arabicPeriod"/>
            </a:pPr>
            <a:r>
              <a:rPr lang="en-US" sz="2400"/>
              <a:t>What does the online engagement tell us? </a:t>
            </a:r>
            <a:endParaRPr sz="2400"/>
          </a:p>
          <a:p>
            <a:pPr marL="457200" lvl="0" indent="-381000" algn="l" rtl="0">
              <a:spcBef>
                <a:spcPts val="0"/>
              </a:spcBef>
              <a:spcAft>
                <a:spcPts val="0"/>
              </a:spcAft>
              <a:buSzPts val="2400"/>
              <a:buAutoNum type="arabicPeriod"/>
            </a:pPr>
            <a:r>
              <a:rPr lang="en-US" sz="2400"/>
              <a:t>Can we make a final evaluation on the video now? </a:t>
            </a:r>
            <a:endParaRPr sz="2400"/>
          </a:p>
          <a:p>
            <a:pPr marL="0" lvl="0" indent="0" algn="l" rtl="0">
              <a:spcBef>
                <a:spcPts val="360"/>
              </a:spcBef>
              <a:spcAft>
                <a:spcPts val="0"/>
              </a:spcAft>
              <a:buNone/>
            </a:pPr>
            <a:endParaRPr/>
          </a:p>
        </p:txBody>
      </p:sp>
      <p:pic>
        <p:nvPicPr>
          <p:cNvPr id="166" name="Google Shape;166;ge7bc87e95c_0_78"/>
          <p:cNvPicPr preferRelativeResize="0"/>
          <p:nvPr/>
        </p:nvPicPr>
        <p:blipFill>
          <a:blip r:embed="rId3">
            <a:alphaModFix/>
          </a:blip>
          <a:stretch>
            <a:fillRect/>
          </a:stretch>
        </p:blipFill>
        <p:spPr>
          <a:xfrm>
            <a:off x="4632550" y="2015950"/>
            <a:ext cx="4267192" cy="2826091"/>
          </a:xfrm>
          <a:prstGeom prst="rect">
            <a:avLst/>
          </a:prstGeom>
          <a:noFill/>
          <a:ln>
            <a:noFill/>
          </a:ln>
        </p:spPr>
      </p:pic>
      <p:sp>
        <p:nvSpPr>
          <p:cNvPr id="167" name="Google Shape;167;ge7bc87e95c_0_78"/>
          <p:cNvSpPr txBox="1"/>
          <p:nvPr/>
        </p:nvSpPr>
        <p:spPr>
          <a:xfrm>
            <a:off x="4658125" y="4527625"/>
            <a:ext cx="4267200" cy="561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US" sz="1050">
                <a:solidFill>
                  <a:srgbClr val="111111"/>
                </a:solidFill>
                <a:highlight>
                  <a:srgbClr val="F5F5F5"/>
                </a:highlight>
                <a:latin typeface="Roboto"/>
                <a:ea typeface="Roboto"/>
                <a:cs typeface="Roboto"/>
                <a:sym typeface="Roboto"/>
              </a:rPr>
              <a:t>Photo by </a:t>
            </a:r>
            <a:r>
              <a:rPr lang="en-US" sz="1050" u="sng">
                <a:solidFill>
                  <a:srgbClr val="767676"/>
                </a:solidFill>
                <a:highlight>
                  <a:srgbClr val="F5F5F5"/>
                </a:highlight>
                <a:latin typeface="Roboto"/>
                <a:ea typeface="Roboto"/>
                <a:cs typeface="Roboto"/>
                <a:sym typeface="Roboto"/>
                <a:hlinkClick r:id="rId4">
                  <a:extLst>
                    <a:ext uri="{A12FA001-AC4F-418D-AE19-62706E023703}">
                      <ahyp:hlinkClr xmlns:ahyp="http://schemas.microsoft.com/office/drawing/2018/hyperlinkcolor" val="tx"/>
                    </a:ext>
                  </a:extLst>
                </a:hlinkClick>
              </a:rPr>
              <a:t>Taylor Wilcox</a:t>
            </a:r>
            <a:r>
              <a:rPr lang="en-US" sz="1050">
                <a:solidFill>
                  <a:srgbClr val="111111"/>
                </a:solidFill>
                <a:highlight>
                  <a:srgbClr val="F5F5F5"/>
                </a:highlight>
                <a:latin typeface="Roboto"/>
                <a:ea typeface="Roboto"/>
                <a:cs typeface="Roboto"/>
                <a:sym typeface="Roboto"/>
              </a:rPr>
              <a:t> on </a:t>
            </a:r>
            <a:r>
              <a:rPr lang="en-US" sz="1050" u="sng">
                <a:solidFill>
                  <a:srgbClr val="767676"/>
                </a:solidFill>
                <a:highlight>
                  <a:srgbClr val="F5F5F5"/>
                </a:highlight>
                <a:latin typeface="Roboto"/>
                <a:ea typeface="Roboto"/>
                <a:cs typeface="Roboto"/>
                <a:sym typeface="Roboto"/>
                <a:hlinkClick r:id="rId5">
                  <a:extLst>
                    <a:ext uri="{A12FA001-AC4F-418D-AE19-62706E023703}">
                      <ahyp:hlinkClr xmlns:ahyp="http://schemas.microsoft.com/office/drawing/2018/hyperlinkcolor" val="tx"/>
                    </a:ext>
                  </a:extLst>
                </a:hlinkClick>
              </a:rPr>
              <a:t>Unsplash</a:t>
            </a:r>
            <a:endParaRPr>
              <a:solidFill>
                <a:schemeClr val="dk1"/>
              </a:solidFill>
            </a:endParaRPr>
          </a:p>
          <a:p>
            <a:pPr marL="0" lvl="0" indent="0" algn="l" rtl="0">
              <a:spcBef>
                <a:spcPts val="0"/>
              </a:spcBef>
              <a:spcAft>
                <a:spcPts val="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ge7bc87e95c_0_86"/>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a:t>Reflection</a:t>
            </a:r>
            <a:endParaRPr/>
          </a:p>
        </p:txBody>
      </p:sp>
      <p:sp>
        <p:nvSpPr>
          <p:cNvPr id="174" name="Google Shape;174;ge7bc87e95c_0_86"/>
          <p:cNvSpPr txBox="1">
            <a:spLocks noGrp="1"/>
          </p:cNvSpPr>
          <p:nvPr>
            <p:ph type="body" idx="1"/>
          </p:nvPr>
        </p:nvSpPr>
        <p:spPr>
          <a:xfrm>
            <a:off x="457200" y="1600200"/>
            <a:ext cx="8229600" cy="4526100"/>
          </a:xfrm>
          <a:prstGeom prst="rect">
            <a:avLst/>
          </a:prstGeom>
        </p:spPr>
        <p:txBody>
          <a:bodyPr spcFirstLastPara="1" wrap="square" lIns="91425" tIns="45700" rIns="91425" bIns="45700" anchor="t" anchorCtr="0">
            <a:normAutofit/>
          </a:bodyPr>
          <a:lstStyle/>
          <a:p>
            <a:pPr marL="0" lvl="0" indent="0" algn="l" rtl="0">
              <a:spcBef>
                <a:spcPts val="360"/>
              </a:spcBef>
              <a:spcAft>
                <a:spcPts val="0"/>
              </a:spcAft>
              <a:buNone/>
            </a:pPr>
            <a:r>
              <a:rPr lang="en-US" sz="1700"/>
              <a:t>Did your evaluation of the video change before and after this activity? If so, how?</a:t>
            </a:r>
            <a:endParaRPr sz="1700"/>
          </a:p>
        </p:txBody>
      </p:sp>
      <p:pic>
        <p:nvPicPr>
          <p:cNvPr id="175" name="Google Shape;175;ge7bc87e95c_0_86"/>
          <p:cNvPicPr preferRelativeResize="0"/>
          <p:nvPr/>
        </p:nvPicPr>
        <p:blipFill>
          <a:blip r:embed="rId3">
            <a:alphaModFix/>
          </a:blip>
          <a:stretch>
            <a:fillRect/>
          </a:stretch>
        </p:blipFill>
        <p:spPr>
          <a:xfrm>
            <a:off x="2231200" y="2061500"/>
            <a:ext cx="4681611" cy="3121074"/>
          </a:xfrm>
          <a:prstGeom prst="rect">
            <a:avLst/>
          </a:prstGeom>
          <a:noFill/>
          <a:ln>
            <a:noFill/>
          </a:ln>
        </p:spPr>
      </p:pic>
      <p:sp>
        <p:nvSpPr>
          <p:cNvPr id="176" name="Google Shape;176;ge7bc87e95c_0_86"/>
          <p:cNvSpPr txBox="1"/>
          <p:nvPr/>
        </p:nvSpPr>
        <p:spPr>
          <a:xfrm>
            <a:off x="2231200" y="4872100"/>
            <a:ext cx="4681500" cy="569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US" sz="1100">
                <a:solidFill>
                  <a:schemeClr val="lt1"/>
                </a:solidFill>
              </a:rPr>
              <a:t>Photo by</a:t>
            </a:r>
            <a:r>
              <a:rPr lang="en-US" sz="1100">
                <a:solidFill>
                  <a:schemeClr val="lt1"/>
                </a:solidFill>
                <a:uFill>
                  <a:noFill/>
                </a:uFill>
                <a:hlinkClick r:id="rId4">
                  <a:extLst>
                    <a:ext uri="{A12FA001-AC4F-418D-AE19-62706E023703}">
                      <ahyp:hlinkClr xmlns:ahyp="http://schemas.microsoft.com/office/drawing/2018/hyperlinkcolor" val="tx"/>
                    </a:ext>
                  </a:extLst>
                </a:hlinkClick>
              </a:rPr>
              <a:t> </a:t>
            </a:r>
            <a:r>
              <a:rPr lang="en-US" sz="1100" u="sng">
                <a:solidFill>
                  <a:srgbClr val="0097A7"/>
                </a:solidFill>
                <a:hlinkClick r:id="rId4">
                  <a:extLst>
                    <a:ext uri="{A12FA001-AC4F-418D-AE19-62706E023703}">
                      <ahyp:hlinkClr xmlns:ahyp="http://schemas.microsoft.com/office/drawing/2018/hyperlinkcolor" val="tx"/>
                    </a:ext>
                  </a:extLst>
                </a:hlinkClick>
              </a:rPr>
              <a:t>The Climate Reality Project</a:t>
            </a:r>
            <a:r>
              <a:rPr lang="en-US" sz="1100">
                <a:solidFill>
                  <a:schemeClr val="dk1"/>
                </a:solidFill>
              </a:rPr>
              <a:t> </a:t>
            </a:r>
            <a:r>
              <a:rPr lang="en-US" sz="1100">
                <a:solidFill>
                  <a:schemeClr val="lt1"/>
                </a:solidFill>
              </a:rPr>
              <a:t>on</a:t>
            </a:r>
            <a:r>
              <a:rPr lang="en-US" sz="1100">
                <a:solidFill>
                  <a:schemeClr val="dk1"/>
                </a:solidFill>
                <a:uFill>
                  <a:noFill/>
                </a:uFill>
                <a:hlinkClick r:id="rId5">
                  <a:extLst>
                    <a:ext uri="{A12FA001-AC4F-418D-AE19-62706E023703}">
                      <ahyp:hlinkClr xmlns:ahyp="http://schemas.microsoft.com/office/drawing/2018/hyperlinkcolor" val="tx"/>
                    </a:ext>
                  </a:extLst>
                </a:hlinkClick>
              </a:rPr>
              <a:t> </a:t>
            </a:r>
            <a:r>
              <a:rPr lang="en-US" sz="1100" u="sng">
                <a:solidFill>
                  <a:srgbClr val="0097A7"/>
                </a:solidFill>
                <a:hlinkClick r:id="rId5">
                  <a:extLst>
                    <a:ext uri="{A12FA001-AC4F-418D-AE19-62706E023703}">
                      <ahyp:hlinkClr xmlns:ahyp="http://schemas.microsoft.com/office/drawing/2018/hyperlinkcolor" val="tx"/>
                    </a:ext>
                  </a:extLst>
                </a:hlinkClick>
              </a:rPr>
              <a:t>Unsplash</a:t>
            </a:r>
            <a:endParaRPr>
              <a:solidFill>
                <a:schemeClr val="dk1"/>
              </a:solidFill>
            </a:endParaRPr>
          </a:p>
          <a:p>
            <a:pPr marL="0" lvl="0" indent="0" algn="l" rtl="0">
              <a:spcBef>
                <a:spcPts val="0"/>
              </a:spcBef>
              <a:spcAft>
                <a:spcPts val="0"/>
              </a:spcAft>
              <a:buNone/>
            </a:pPr>
            <a:r>
              <a:rPr lang="en-US"/>
              <a:t>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Arial"/>
              <a:buNone/>
            </a:pPr>
            <a:r>
              <a:rPr lang="en-US"/>
              <a:t>What are today’s goals?</a:t>
            </a:r>
            <a:endParaRPr/>
          </a:p>
        </p:txBody>
      </p:sp>
      <p:sp>
        <p:nvSpPr>
          <p:cNvPr id="84" name="Google Shape;84;p2"/>
          <p:cNvSpPr txBox="1">
            <a:spLocks noGrp="1"/>
          </p:cNvSpPr>
          <p:nvPr>
            <p:ph type="body" idx="1"/>
          </p:nvPr>
        </p:nvSpPr>
        <p:spPr>
          <a:xfrm>
            <a:off x="457200" y="1600200"/>
            <a:ext cx="4114800" cy="45261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3200"/>
              <a:buNone/>
            </a:pPr>
            <a:r>
              <a:rPr lang="en-US" sz="2400"/>
              <a:t>During the session, we will: </a:t>
            </a:r>
            <a:endParaRPr sz="2400"/>
          </a:p>
          <a:p>
            <a:pPr marL="457200" lvl="0" indent="-342900" algn="l" rtl="0">
              <a:spcBef>
                <a:spcPts val="0"/>
              </a:spcBef>
              <a:spcAft>
                <a:spcPts val="0"/>
              </a:spcAft>
              <a:buSzPts val="1800"/>
              <a:buChar char="•"/>
            </a:pPr>
            <a:r>
              <a:rPr lang="en-US" sz="1800"/>
              <a:t>Locate original research</a:t>
            </a:r>
            <a:endParaRPr sz="1800"/>
          </a:p>
          <a:p>
            <a:pPr marL="457200" lvl="0" indent="-342900" algn="l" rtl="0">
              <a:spcBef>
                <a:spcPts val="0"/>
              </a:spcBef>
              <a:spcAft>
                <a:spcPts val="0"/>
              </a:spcAft>
              <a:buSzPts val="1800"/>
              <a:buChar char="•"/>
            </a:pPr>
            <a:r>
              <a:rPr lang="en-US" sz="1800"/>
              <a:t>Explore diverse perspectives</a:t>
            </a:r>
            <a:endParaRPr sz="1800"/>
          </a:p>
          <a:p>
            <a:pPr marL="457200" lvl="0" indent="-342900" algn="l" rtl="0">
              <a:spcBef>
                <a:spcPts val="0"/>
              </a:spcBef>
              <a:spcAft>
                <a:spcPts val="0"/>
              </a:spcAft>
              <a:buSzPts val="1800"/>
              <a:buChar char="•"/>
            </a:pPr>
            <a:r>
              <a:rPr lang="en-US" sz="1800"/>
              <a:t>Analyze online engagement </a:t>
            </a:r>
            <a:endParaRPr sz="1800"/>
          </a:p>
          <a:p>
            <a:pPr marL="0" lvl="0" indent="0" algn="l" rtl="0">
              <a:spcBef>
                <a:spcPts val="0"/>
              </a:spcBef>
              <a:spcAft>
                <a:spcPts val="0"/>
              </a:spcAft>
              <a:buNone/>
            </a:pPr>
            <a:endParaRPr/>
          </a:p>
          <a:p>
            <a:pPr marL="342900" lvl="0" indent="-139700" algn="l" rtl="0">
              <a:spcBef>
                <a:spcPts val="0"/>
              </a:spcBef>
              <a:spcAft>
                <a:spcPts val="0"/>
              </a:spcAft>
              <a:buClr>
                <a:schemeClr val="dk1"/>
              </a:buClr>
              <a:buSzPts val="3200"/>
              <a:buNone/>
            </a:pPr>
            <a:endParaRPr/>
          </a:p>
        </p:txBody>
      </p:sp>
      <p:pic>
        <p:nvPicPr>
          <p:cNvPr id="85" name="Google Shape;85;p2"/>
          <p:cNvPicPr preferRelativeResize="0"/>
          <p:nvPr/>
        </p:nvPicPr>
        <p:blipFill>
          <a:blip r:embed="rId3">
            <a:alphaModFix/>
          </a:blip>
          <a:stretch>
            <a:fillRect/>
          </a:stretch>
        </p:blipFill>
        <p:spPr>
          <a:xfrm>
            <a:off x="4267198" y="2209788"/>
            <a:ext cx="4543628" cy="3031421"/>
          </a:xfrm>
          <a:prstGeom prst="rect">
            <a:avLst/>
          </a:prstGeom>
          <a:noFill/>
          <a:ln>
            <a:noFill/>
          </a:ln>
        </p:spPr>
      </p:pic>
      <p:sp>
        <p:nvSpPr>
          <p:cNvPr id="86" name="Google Shape;86;p2"/>
          <p:cNvSpPr txBox="1"/>
          <p:nvPr/>
        </p:nvSpPr>
        <p:spPr>
          <a:xfrm>
            <a:off x="4233425" y="4896450"/>
            <a:ext cx="4543500" cy="346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US" sz="1050">
                <a:solidFill>
                  <a:srgbClr val="111111"/>
                </a:solidFill>
                <a:highlight>
                  <a:srgbClr val="F5F5F5"/>
                </a:highlight>
                <a:latin typeface="Roboto"/>
                <a:ea typeface="Roboto"/>
                <a:cs typeface="Roboto"/>
                <a:sym typeface="Roboto"/>
              </a:rPr>
              <a:t>Photo by </a:t>
            </a:r>
            <a:r>
              <a:rPr lang="en-US" sz="1050" u="sng">
                <a:solidFill>
                  <a:srgbClr val="767676"/>
                </a:solidFill>
                <a:highlight>
                  <a:srgbClr val="F5F5F5"/>
                </a:highlight>
                <a:latin typeface="Roboto"/>
                <a:ea typeface="Roboto"/>
                <a:cs typeface="Roboto"/>
                <a:sym typeface="Roboto"/>
                <a:hlinkClick r:id="rId4">
                  <a:extLst>
                    <a:ext uri="{A12FA001-AC4F-418D-AE19-62706E023703}">
                      <ahyp:hlinkClr xmlns:ahyp="http://schemas.microsoft.com/office/drawing/2018/hyperlinkcolor" val="tx"/>
                    </a:ext>
                  </a:extLst>
                </a:hlinkClick>
              </a:rPr>
              <a:t>engin akyurt</a:t>
            </a:r>
            <a:r>
              <a:rPr lang="en-US" sz="1050">
                <a:solidFill>
                  <a:srgbClr val="111111"/>
                </a:solidFill>
                <a:highlight>
                  <a:srgbClr val="F5F5F5"/>
                </a:highlight>
                <a:latin typeface="Roboto"/>
                <a:ea typeface="Roboto"/>
                <a:cs typeface="Roboto"/>
                <a:sym typeface="Roboto"/>
              </a:rPr>
              <a:t> on </a:t>
            </a:r>
            <a:r>
              <a:rPr lang="en-US" sz="1050" u="sng">
                <a:solidFill>
                  <a:srgbClr val="767676"/>
                </a:solidFill>
                <a:highlight>
                  <a:srgbClr val="F5F5F5"/>
                </a:highlight>
                <a:latin typeface="Roboto"/>
                <a:ea typeface="Roboto"/>
                <a:cs typeface="Roboto"/>
                <a:sym typeface="Roboto"/>
                <a:hlinkClick r:id="rId5">
                  <a:extLst>
                    <a:ext uri="{A12FA001-AC4F-418D-AE19-62706E023703}">
                      <ahyp:hlinkClr xmlns:ahyp="http://schemas.microsoft.com/office/drawing/2018/hyperlinkcolor" val="tx"/>
                    </a:ext>
                  </a:extLst>
                </a:hlinkClick>
              </a:rPr>
              <a:t>Unsplash</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ge7bc87e95c_0_1"/>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rmAutofit fontScale="90000"/>
          </a:bodyPr>
          <a:lstStyle/>
          <a:p>
            <a:pPr marL="0" lvl="0" indent="0" algn="ctr" rtl="0">
              <a:spcBef>
                <a:spcPts val="0"/>
              </a:spcBef>
              <a:spcAft>
                <a:spcPts val="0"/>
              </a:spcAft>
              <a:buNone/>
            </a:pPr>
            <a:r>
              <a:rPr lang="en-US"/>
              <a:t>What is an original research article?</a:t>
            </a:r>
            <a:endParaRPr/>
          </a:p>
        </p:txBody>
      </p:sp>
      <p:sp>
        <p:nvSpPr>
          <p:cNvPr id="93" name="Google Shape;93;ge7bc87e95c_0_1"/>
          <p:cNvSpPr txBox="1">
            <a:spLocks noGrp="1"/>
          </p:cNvSpPr>
          <p:nvPr>
            <p:ph type="body" idx="1"/>
          </p:nvPr>
        </p:nvSpPr>
        <p:spPr>
          <a:xfrm>
            <a:off x="457200" y="1607275"/>
            <a:ext cx="8229600" cy="4526100"/>
          </a:xfrm>
          <a:prstGeom prst="rect">
            <a:avLst/>
          </a:prstGeom>
        </p:spPr>
        <p:txBody>
          <a:bodyPr spcFirstLastPara="1" wrap="square" lIns="91425" tIns="45700" rIns="91425" bIns="45700" anchor="t" anchorCtr="0">
            <a:normAutofit/>
          </a:bodyPr>
          <a:lstStyle/>
          <a:p>
            <a:pPr marL="0" lvl="0" indent="0" algn="l" rtl="0">
              <a:spcBef>
                <a:spcPts val="360"/>
              </a:spcBef>
              <a:spcAft>
                <a:spcPts val="0"/>
              </a:spcAft>
              <a:buNone/>
            </a:pPr>
            <a:r>
              <a:rPr lang="en-US"/>
              <a:t>Original research articles: </a:t>
            </a:r>
            <a:endParaRPr/>
          </a:p>
          <a:p>
            <a:pPr marL="457200" lvl="0" indent="-406400" algn="l" rtl="0">
              <a:spcBef>
                <a:spcPts val="360"/>
              </a:spcBef>
              <a:spcAft>
                <a:spcPts val="0"/>
              </a:spcAft>
              <a:buSzPts val="2800"/>
              <a:buChar char="•"/>
            </a:pPr>
            <a:r>
              <a:rPr lang="en-US" sz="2800"/>
              <a:t>Make original contributions to a field </a:t>
            </a:r>
            <a:endParaRPr sz="2800"/>
          </a:p>
          <a:p>
            <a:pPr marL="457200" lvl="0" indent="-406400" algn="l" rtl="0">
              <a:spcBef>
                <a:spcPts val="0"/>
              </a:spcBef>
              <a:spcAft>
                <a:spcPts val="0"/>
              </a:spcAft>
              <a:buSzPts val="2800"/>
              <a:buChar char="•"/>
            </a:pPr>
            <a:r>
              <a:rPr lang="en-US" sz="2800"/>
              <a:t>Contain methodologies, findings, and results</a:t>
            </a:r>
            <a:endParaRPr sz="2800"/>
          </a:p>
          <a:p>
            <a:pPr marL="457200" lvl="0" indent="-406400" algn="l" rtl="0">
              <a:spcBef>
                <a:spcPts val="0"/>
              </a:spcBef>
              <a:spcAft>
                <a:spcPts val="0"/>
              </a:spcAft>
              <a:buSzPts val="2800"/>
              <a:buChar char="•"/>
            </a:pPr>
            <a:r>
              <a:rPr lang="en-US" sz="2800"/>
              <a:t>Further understanding of a topic </a:t>
            </a:r>
            <a:endParaRPr sz="2800"/>
          </a:p>
          <a:p>
            <a:pPr marL="0" lvl="0" indent="0" algn="l" rtl="0">
              <a:spcBef>
                <a:spcPts val="36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ge7bc87e95c_0_13"/>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rmAutofit fontScale="90000"/>
          </a:bodyPr>
          <a:lstStyle/>
          <a:p>
            <a:pPr marL="0" lvl="0" indent="0" algn="ctr" rtl="0">
              <a:spcBef>
                <a:spcPts val="0"/>
              </a:spcBef>
              <a:spcAft>
                <a:spcPts val="0"/>
              </a:spcAft>
              <a:buNone/>
            </a:pPr>
            <a:r>
              <a:rPr lang="en-US"/>
              <a:t>What is the scholarly conversation? </a:t>
            </a:r>
            <a:endParaRPr/>
          </a:p>
        </p:txBody>
      </p:sp>
      <p:sp>
        <p:nvSpPr>
          <p:cNvPr id="100" name="Google Shape;100;ge7bc87e95c_0_13"/>
          <p:cNvSpPr txBox="1">
            <a:spLocks noGrp="1"/>
          </p:cNvSpPr>
          <p:nvPr>
            <p:ph type="body" idx="1"/>
          </p:nvPr>
        </p:nvSpPr>
        <p:spPr>
          <a:xfrm>
            <a:off x="457200" y="1593125"/>
            <a:ext cx="4114800" cy="4526100"/>
          </a:xfrm>
          <a:prstGeom prst="rect">
            <a:avLst/>
          </a:prstGeom>
        </p:spPr>
        <p:txBody>
          <a:bodyPr spcFirstLastPara="1" wrap="square" lIns="91425" tIns="45700" rIns="91425" bIns="45700" anchor="t" anchorCtr="0">
            <a:normAutofit/>
          </a:bodyPr>
          <a:lstStyle/>
          <a:p>
            <a:pPr marL="0" lvl="0" indent="0" algn="l" rtl="0">
              <a:spcBef>
                <a:spcPts val="360"/>
              </a:spcBef>
              <a:spcAft>
                <a:spcPts val="0"/>
              </a:spcAft>
              <a:buNone/>
            </a:pPr>
            <a:r>
              <a:rPr lang="en-US" sz="2400"/>
              <a:t>According to the Framework: </a:t>
            </a:r>
            <a:endParaRPr sz="2400"/>
          </a:p>
          <a:p>
            <a:pPr marL="0" lvl="0" indent="0" algn="l" rtl="0">
              <a:spcBef>
                <a:spcPts val="360"/>
              </a:spcBef>
              <a:spcAft>
                <a:spcPts val="0"/>
              </a:spcAft>
              <a:buNone/>
            </a:pPr>
            <a:endParaRPr sz="1900"/>
          </a:p>
          <a:p>
            <a:pPr marL="0" lvl="0" indent="0" algn="l" rtl="0">
              <a:spcBef>
                <a:spcPts val="360"/>
              </a:spcBef>
              <a:spcAft>
                <a:spcPts val="0"/>
              </a:spcAft>
              <a:buNone/>
            </a:pPr>
            <a:r>
              <a:rPr lang="en-US" sz="1800"/>
              <a:t>“Communities of scholars, researchers, or professionals engage in sustained discourse with new insights and discoveries occurring over time as a result of varied perspectives and interpretations.”</a:t>
            </a:r>
            <a:endParaRPr sz="1800"/>
          </a:p>
          <a:p>
            <a:pPr marL="0" lvl="0" indent="0" algn="l" rtl="0">
              <a:spcBef>
                <a:spcPts val="360"/>
              </a:spcBef>
              <a:spcAft>
                <a:spcPts val="0"/>
              </a:spcAft>
              <a:buNone/>
            </a:pPr>
            <a:endParaRPr/>
          </a:p>
        </p:txBody>
      </p:sp>
      <p:pic>
        <p:nvPicPr>
          <p:cNvPr id="101" name="Google Shape;101;ge7bc87e95c_0_13"/>
          <p:cNvPicPr preferRelativeResize="0"/>
          <p:nvPr/>
        </p:nvPicPr>
        <p:blipFill>
          <a:blip r:embed="rId3">
            <a:alphaModFix/>
          </a:blip>
          <a:stretch>
            <a:fillRect/>
          </a:stretch>
        </p:blipFill>
        <p:spPr>
          <a:xfrm>
            <a:off x="4572000" y="2052700"/>
            <a:ext cx="4071728" cy="3053596"/>
          </a:xfrm>
          <a:prstGeom prst="rect">
            <a:avLst/>
          </a:prstGeom>
          <a:noFill/>
          <a:ln>
            <a:noFill/>
          </a:ln>
        </p:spPr>
      </p:pic>
      <p:sp>
        <p:nvSpPr>
          <p:cNvPr id="102" name="Google Shape;102;ge7bc87e95c_0_13"/>
          <p:cNvSpPr txBox="1"/>
          <p:nvPr/>
        </p:nvSpPr>
        <p:spPr>
          <a:xfrm>
            <a:off x="4588500" y="4760100"/>
            <a:ext cx="4042800" cy="346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US" sz="1050">
                <a:solidFill>
                  <a:srgbClr val="111111"/>
                </a:solidFill>
                <a:highlight>
                  <a:srgbClr val="F5F5F5"/>
                </a:highlight>
                <a:latin typeface="Roboto"/>
                <a:ea typeface="Roboto"/>
                <a:cs typeface="Roboto"/>
                <a:sym typeface="Roboto"/>
              </a:rPr>
              <a:t>Photo by </a:t>
            </a:r>
            <a:r>
              <a:rPr lang="en-US" sz="1050" u="sng">
                <a:solidFill>
                  <a:srgbClr val="767676"/>
                </a:solidFill>
                <a:highlight>
                  <a:srgbClr val="F5F5F5"/>
                </a:highlight>
                <a:latin typeface="Roboto"/>
                <a:ea typeface="Roboto"/>
                <a:cs typeface="Roboto"/>
                <a:sym typeface="Roboto"/>
                <a:hlinkClick r:id="rId4">
                  <a:extLst>
                    <a:ext uri="{A12FA001-AC4F-418D-AE19-62706E023703}">
                      <ahyp:hlinkClr xmlns:ahyp="http://schemas.microsoft.com/office/drawing/2018/hyperlinkcolor" val="tx"/>
                    </a:ext>
                  </a:extLst>
                </a:hlinkClick>
              </a:rPr>
              <a:t>Austin Distel</a:t>
            </a:r>
            <a:r>
              <a:rPr lang="en-US" sz="1050">
                <a:solidFill>
                  <a:srgbClr val="111111"/>
                </a:solidFill>
                <a:highlight>
                  <a:srgbClr val="F5F5F5"/>
                </a:highlight>
                <a:latin typeface="Roboto"/>
                <a:ea typeface="Roboto"/>
                <a:cs typeface="Roboto"/>
                <a:sym typeface="Roboto"/>
              </a:rPr>
              <a:t> on </a:t>
            </a:r>
            <a:r>
              <a:rPr lang="en-US" sz="1050" u="sng">
                <a:solidFill>
                  <a:srgbClr val="767676"/>
                </a:solidFill>
                <a:highlight>
                  <a:srgbClr val="F5F5F5"/>
                </a:highlight>
                <a:latin typeface="Roboto"/>
                <a:ea typeface="Roboto"/>
                <a:cs typeface="Roboto"/>
                <a:sym typeface="Roboto"/>
                <a:hlinkClick r:id="rId5">
                  <a:extLst>
                    <a:ext uri="{A12FA001-AC4F-418D-AE19-62706E023703}">
                      <ahyp:hlinkClr xmlns:ahyp="http://schemas.microsoft.com/office/drawing/2018/hyperlinkcolor" val="tx"/>
                    </a:ext>
                  </a:extLst>
                </a:hlinkClick>
              </a:rPr>
              <a:t>Unsplash</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ge7bc87e95c_0_21"/>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a:t>What are altmetrics?</a:t>
            </a:r>
            <a:endParaRPr/>
          </a:p>
        </p:txBody>
      </p:sp>
      <p:sp>
        <p:nvSpPr>
          <p:cNvPr id="109" name="Google Shape;109;ge7bc87e95c_0_21"/>
          <p:cNvSpPr txBox="1">
            <a:spLocks noGrp="1"/>
          </p:cNvSpPr>
          <p:nvPr>
            <p:ph type="body" idx="1"/>
          </p:nvPr>
        </p:nvSpPr>
        <p:spPr>
          <a:xfrm>
            <a:off x="4572000" y="1578975"/>
            <a:ext cx="4114800" cy="4526100"/>
          </a:xfrm>
          <a:prstGeom prst="rect">
            <a:avLst/>
          </a:prstGeom>
        </p:spPr>
        <p:txBody>
          <a:bodyPr spcFirstLastPara="1" wrap="square" lIns="91425" tIns="45700" rIns="91425" bIns="45700" anchor="t" anchorCtr="0">
            <a:normAutofit fontScale="70000"/>
          </a:bodyPr>
          <a:lstStyle/>
          <a:p>
            <a:pPr marL="0" lvl="0" indent="0" algn="l" rtl="0">
              <a:spcBef>
                <a:spcPts val="360"/>
              </a:spcBef>
              <a:spcAft>
                <a:spcPts val="0"/>
              </a:spcAft>
              <a:buNone/>
            </a:pPr>
            <a:r>
              <a:rPr lang="en-US" sz="3485"/>
              <a:t>What are altmetrics?</a:t>
            </a:r>
            <a:endParaRPr sz="3485"/>
          </a:p>
          <a:p>
            <a:pPr marL="457200" lvl="0" indent="-283209" algn="l" rtl="0">
              <a:spcBef>
                <a:spcPts val="360"/>
              </a:spcBef>
              <a:spcAft>
                <a:spcPts val="0"/>
              </a:spcAft>
              <a:buSzPct val="46739"/>
              <a:buChar char="•"/>
            </a:pPr>
            <a:r>
              <a:rPr lang="en-US" sz="2628"/>
              <a:t>Indicators of online engagement </a:t>
            </a:r>
            <a:endParaRPr sz="2628"/>
          </a:p>
          <a:p>
            <a:pPr marL="0" lvl="0" indent="0" algn="l" rtl="0">
              <a:spcBef>
                <a:spcPts val="360"/>
              </a:spcBef>
              <a:spcAft>
                <a:spcPts val="0"/>
              </a:spcAft>
              <a:buNone/>
            </a:pPr>
            <a:r>
              <a:rPr lang="en-US" sz="3485"/>
              <a:t>What can altmetrics tell us?</a:t>
            </a:r>
            <a:endParaRPr sz="3485"/>
          </a:p>
          <a:p>
            <a:pPr marL="457200" lvl="0" indent="-283209" algn="l" rtl="0">
              <a:spcBef>
                <a:spcPts val="360"/>
              </a:spcBef>
              <a:spcAft>
                <a:spcPts val="0"/>
              </a:spcAft>
              <a:buSzPct val="46739"/>
              <a:buChar char="•"/>
            </a:pPr>
            <a:r>
              <a:rPr lang="en-US" sz="2628"/>
              <a:t>Discussions surrounding a source</a:t>
            </a:r>
            <a:endParaRPr sz="2628"/>
          </a:p>
          <a:p>
            <a:pPr marL="0" lvl="0" indent="0" algn="l" rtl="0">
              <a:spcBef>
                <a:spcPts val="360"/>
              </a:spcBef>
              <a:spcAft>
                <a:spcPts val="0"/>
              </a:spcAft>
              <a:buNone/>
            </a:pPr>
            <a:r>
              <a:rPr lang="en-US" sz="3485"/>
              <a:t>How do we find them?</a:t>
            </a:r>
            <a:endParaRPr sz="3485"/>
          </a:p>
          <a:p>
            <a:pPr marL="457200" lvl="0" indent="-283209" algn="l" rtl="0">
              <a:spcBef>
                <a:spcPts val="360"/>
              </a:spcBef>
              <a:spcAft>
                <a:spcPts val="0"/>
              </a:spcAft>
              <a:buSzPct val="46739"/>
              <a:buChar char="•"/>
            </a:pPr>
            <a:r>
              <a:rPr lang="en-US" sz="2628"/>
              <a:t>Altmetric Explorer for Institutions</a:t>
            </a:r>
            <a:endParaRPr sz="2628"/>
          </a:p>
          <a:p>
            <a:pPr marL="0" lvl="0" indent="0" algn="l" rtl="0">
              <a:spcBef>
                <a:spcPts val="360"/>
              </a:spcBef>
              <a:spcAft>
                <a:spcPts val="0"/>
              </a:spcAft>
              <a:buNone/>
            </a:pPr>
            <a:r>
              <a:rPr lang="en-US" sz="3485"/>
              <a:t>How can they lead us to articles?</a:t>
            </a:r>
            <a:r>
              <a:rPr lang="en-US"/>
              <a:t> </a:t>
            </a:r>
            <a:endParaRPr/>
          </a:p>
          <a:p>
            <a:pPr marL="457200" lvl="0" indent="-308610" algn="l" rtl="0">
              <a:spcBef>
                <a:spcPts val="360"/>
              </a:spcBef>
              <a:spcAft>
                <a:spcPts val="0"/>
              </a:spcAft>
              <a:buSzPct val="68478"/>
              <a:buChar char="•"/>
            </a:pPr>
            <a:r>
              <a:rPr lang="en-US" sz="2628"/>
              <a:t>Search results reveal a variety of sources</a:t>
            </a:r>
            <a:r>
              <a:rPr lang="en-US"/>
              <a:t> </a:t>
            </a:r>
            <a:endParaRPr/>
          </a:p>
          <a:p>
            <a:pPr marL="0" lvl="0" indent="0" algn="l" rtl="0">
              <a:spcBef>
                <a:spcPts val="360"/>
              </a:spcBef>
              <a:spcAft>
                <a:spcPts val="0"/>
              </a:spcAft>
              <a:buNone/>
            </a:pPr>
            <a:endParaRPr/>
          </a:p>
        </p:txBody>
      </p:sp>
      <p:pic>
        <p:nvPicPr>
          <p:cNvPr id="110" name="Google Shape;110;ge7bc87e95c_0_21"/>
          <p:cNvPicPr preferRelativeResize="0"/>
          <p:nvPr/>
        </p:nvPicPr>
        <p:blipFill>
          <a:blip r:embed="rId3">
            <a:alphaModFix/>
          </a:blip>
          <a:stretch>
            <a:fillRect/>
          </a:stretch>
        </p:blipFill>
        <p:spPr>
          <a:xfrm>
            <a:off x="-6" y="2103450"/>
            <a:ext cx="4416335" cy="2944223"/>
          </a:xfrm>
          <a:prstGeom prst="rect">
            <a:avLst/>
          </a:prstGeom>
          <a:noFill/>
          <a:ln>
            <a:noFill/>
          </a:ln>
        </p:spPr>
      </p:pic>
      <p:sp>
        <p:nvSpPr>
          <p:cNvPr id="111" name="Google Shape;111;ge7bc87e95c_0_21"/>
          <p:cNvSpPr txBox="1"/>
          <p:nvPr/>
        </p:nvSpPr>
        <p:spPr>
          <a:xfrm>
            <a:off x="-12575" y="4712625"/>
            <a:ext cx="4352700" cy="346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US" sz="1050">
                <a:solidFill>
                  <a:srgbClr val="111111"/>
                </a:solidFill>
                <a:highlight>
                  <a:srgbClr val="F5F5F5"/>
                </a:highlight>
                <a:latin typeface="Roboto"/>
                <a:ea typeface="Roboto"/>
                <a:cs typeface="Roboto"/>
                <a:sym typeface="Roboto"/>
              </a:rPr>
              <a:t>Photo by </a:t>
            </a:r>
            <a:r>
              <a:rPr lang="en-US" sz="1050" u="sng">
                <a:solidFill>
                  <a:srgbClr val="767676"/>
                </a:solidFill>
                <a:highlight>
                  <a:srgbClr val="F5F5F5"/>
                </a:highlight>
                <a:latin typeface="Roboto"/>
                <a:ea typeface="Roboto"/>
                <a:cs typeface="Roboto"/>
                <a:sym typeface="Roboto"/>
                <a:hlinkClick r:id="rId4">
                  <a:extLst>
                    <a:ext uri="{A12FA001-AC4F-418D-AE19-62706E023703}">
                      <ahyp:hlinkClr xmlns:ahyp="http://schemas.microsoft.com/office/drawing/2018/hyperlinkcolor" val="tx"/>
                    </a:ext>
                  </a:extLst>
                </a:hlinkClick>
              </a:rPr>
              <a:t>Austin Distel</a:t>
            </a:r>
            <a:r>
              <a:rPr lang="en-US" sz="1050">
                <a:solidFill>
                  <a:srgbClr val="111111"/>
                </a:solidFill>
                <a:highlight>
                  <a:srgbClr val="F5F5F5"/>
                </a:highlight>
                <a:latin typeface="Roboto"/>
                <a:ea typeface="Roboto"/>
                <a:cs typeface="Roboto"/>
                <a:sym typeface="Roboto"/>
              </a:rPr>
              <a:t> on </a:t>
            </a:r>
            <a:r>
              <a:rPr lang="en-US" sz="1050" u="sng">
                <a:solidFill>
                  <a:srgbClr val="767676"/>
                </a:solidFill>
                <a:highlight>
                  <a:srgbClr val="F5F5F5"/>
                </a:highlight>
                <a:latin typeface="Roboto"/>
                <a:ea typeface="Roboto"/>
                <a:cs typeface="Roboto"/>
                <a:sym typeface="Roboto"/>
                <a:hlinkClick r:id="rId5">
                  <a:extLst>
                    <a:ext uri="{A12FA001-AC4F-418D-AE19-62706E023703}">
                      <ahyp:hlinkClr xmlns:ahyp="http://schemas.microsoft.com/office/drawing/2018/hyperlinkcolor" val="tx"/>
                    </a:ext>
                  </a:extLst>
                </a:hlinkClick>
              </a:rPr>
              <a:t>Unsplash</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ge7bc87e95c_0_29"/>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a:t>What’s the connection?</a:t>
            </a:r>
            <a:endParaRPr/>
          </a:p>
        </p:txBody>
      </p:sp>
      <p:sp>
        <p:nvSpPr>
          <p:cNvPr id="118" name="Google Shape;118;ge7bc87e95c_0_29"/>
          <p:cNvSpPr txBox="1">
            <a:spLocks noGrp="1"/>
          </p:cNvSpPr>
          <p:nvPr>
            <p:ph type="body" idx="1"/>
          </p:nvPr>
        </p:nvSpPr>
        <p:spPr>
          <a:xfrm>
            <a:off x="457200" y="1607275"/>
            <a:ext cx="8229600" cy="4526100"/>
          </a:xfrm>
          <a:prstGeom prst="rect">
            <a:avLst/>
          </a:prstGeom>
        </p:spPr>
        <p:txBody>
          <a:bodyPr spcFirstLastPara="1" wrap="square" lIns="91425" tIns="45700" rIns="91425" bIns="45700" anchor="t" anchorCtr="0">
            <a:normAutofit/>
          </a:bodyPr>
          <a:lstStyle/>
          <a:p>
            <a:pPr marL="0" lvl="0" indent="0" algn="l" rtl="0">
              <a:spcBef>
                <a:spcPts val="360"/>
              </a:spcBef>
              <a:spcAft>
                <a:spcPts val="0"/>
              </a:spcAft>
              <a:buNone/>
            </a:pPr>
            <a:r>
              <a:rPr lang="en-US" sz="3000"/>
              <a:t>How are altmetrics, original research, and the scholarly conversation connected?</a:t>
            </a:r>
            <a:endParaRPr sz="3000"/>
          </a:p>
          <a:p>
            <a:pPr marL="457200" lvl="0" indent="-368300" algn="l" rtl="0">
              <a:spcBef>
                <a:spcPts val="360"/>
              </a:spcBef>
              <a:spcAft>
                <a:spcPts val="0"/>
              </a:spcAft>
              <a:buSzPts val="2200"/>
              <a:buChar char="•"/>
            </a:pPr>
            <a:r>
              <a:rPr lang="en-US" sz="2200"/>
              <a:t>Remember altmetrics = online engagement</a:t>
            </a:r>
            <a:endParaRPr sz="2200"/>
          </a:p>
          <a:p>
            <a:pPr marL="457200" lvl="0" indent="-368300" algn="l" rtl="0">
              <a:spcBef>
                <a:spcPts val="0"/>
              </a:spcBef>
              <a:spcAft>
                <a:spcPts val="0"/>
              </a:spcAft>
              <a:buSzPts val="2200"/>
              <a:buChar char="•"/>
            </a:pPr>
            <a:r>
              <a:rPr lang="en-US" sz="2200"/>
              <a:t>Online engagement = the conversation surrounding the source</a:t>
            </a:r>
            <a:endParaRPr sz="2200"/>
          </a:p>
          <a:p>
            <a:pPr marL="0" lvl="0" indent="0" algn="l" rtl="0">
              <a:spcBef>
                <a:spcPts val="360"/>
              </a:spcBef>
              <a:spcAft>
                <a:spcPts val="0"/>
              </a:spcAft>
              <a:buNone/>
            </a:pPr>
            <a:r>
              <a:rPr lang="en-US" sz="2800"/>
              <a:t>Today, we don’t care about the altmetrics score!!</a:t>
            </a:r>
            <a:endParaRPr sz="2800"/>
          </a:p>
          <a:p>
            <a:pPr marL="457200" lvl="0" indent="-368300" algn="l" rtl="0">
              <a:spcBef>
                <a:spcPts val="360"/>
              </a:spcBef>
              <a:spcAft>
                <a:spcPts val="0"/>
              </a:spcAft>
              <a:buSzPts val="2200"/>
              <a:buChar char="•"/>
            </a:pPr>
            <a:r>
              <a:rPr lang="en-US" sz="2200"/>
              <a:t>Use the database to find the conversation</a:t>
            </a:r>
            <a:endParaRPr sz="2200"/>
          </a:p>
          <a:p>
            <a:pPr marL="914400" lvl="1" indent="-342900" algn="l" rtl="0">
              <a:spcBef>
                <a:spcPts val="0"/>
              </a:spcBef>
              <a:spcAft>
                <a:spcPts val="0"/>
              </a:spcAft>
              <a:buSzPts val="1800"/>
              <a:buChar char="–"/>
            </a:pPr>
            <a:r>
              <a:rPr lang="en-US" sz="1800"/>
              <a:t>What are other sources telling us about the source</a:t>
            </a:r>
            <a:r>
              <a:rPr lang="en-US"/>
              <a:t> </a:t>
            </a:r>
            <a:endParaRPr/>
          </a:p>
          <a:p>
            <a:pPr marL="0" lvl="0" indent="0" algn="l" rtl="0">
              <a:spcBef>
                <a:spcPts val="360"/>
              </a:spcBef>
              <a:spcAft>
                <a:spcPts val="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ge7bc87e95c_0_35"/>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a:t>What is our evaluation criteria?</a:t>
            </a:r>
            <a:endParaRPr/>
          </a:p>
        </p:txBody>
      </p:sp>
      <p:sp>
        <p:nvSpPr>
          <p:cNvPr id="125" name="Google Shape;125;ge7bc87e95c_0_35"/>
          <p:cNvSpPr txBox="1">
            <a:spLocks noGrp="1"/>
          </p:cNvSpPr>
          <p:nvPr>
            <p:ph type="body" idx="1"/>
          </p:nvPr>
        </p:nvSpPr>
        <p:spPr>
          <a:xfrm>
            <a:off x="457200" y="1600200"/>
            <a:ext cx="4114800" cy="4526100"/>
          </a:xfrm>
          <a:prstGeom prst="rect">
            <a:avLst/>
          </a:prstGeom>
        </p:spPr>
        <p:txBody>
          <a:bodyPr spcFirstLastPara="1" wrap="square" lIns="91425" tIns="45700" rIns="91425" bIns="45700" anchor="t" anchorCtr="0">
            <a:normAutofit/>
          </a:bodyPr>
          <a:lstStyle/>
          <a:p>
            <a:pPr marL="457200" lvl="0" indent="-342900" algn="l" rtl="0">
              <a:spcBef>
                <a:spcPts val="360"/>
              </a:spcBef>
              <a:spcAft>
                <a:spcPts val="0"/>
              </a:spcAft>
              <a:buSzPts val="1800"/>
              <a:buChar char="•"/>
            </a:pPr>
            <a:r>
              <a:rPr lang="en-US"/>
              <a:t>Relevancy</a:t>
            </a:r>
            <a:endParaRPr/>
          </a:p>
          <a:p>
            <a:pPr marL="457200" lvl="0" indent="-342900" algn="l" rtl="0">
              <a:spcBef>
                <a:spcPts val="0"/>
              </a:spcBef>
              <a:spcAft>
                <a:spcPts val="0"/>
              </a:spcAft>
              <a:buSzPts val="1800"/>
              <a:buChar char="•"/>
            </a:pPr>
            <a:r>
              <a:rPr lang="en-US"/>
              <a:t>Accuracy</a:t>
            </a:r>
            <a:endParaRPr/>
          </a:p>
          <a:p>
            <a:pPr marL="457200" lvl="0" indent="-342900" algn="l" rtl="0">
              <a:spcBef>
                <a:spcPts val="0"/>
              </a:spcBef>
              <a:spcAft>
                <a:spcPts val="0"/>
              </a:spcAft>
              <a:buSzPts val="1800"/>
              <a:buChar char="•"/>
            </a:pPr>
            <a:r>
              <a:rPr lang="en-US"/>
              <a:t>Purpose</a:t>
            </a:r>
            <a:endParaRPr/>
          </a:p>
          <a:p>
            <a:pPr marL="457200" lvl="0" indent="-342900" algn="l" rtl="0">
              <a:spcBef>
                <a:spcPts val="0"/>
              </a:spcBef>
              <a:spcAft>
                <a:spcPts val="0"/>
              </a:spcAft>
              <a:buSzPts val="1800"/>
              <a:buChar char="•"/>
            </a:pPr>
            <a:r>
              <a:rPr lang="en-US"/>
              <a:t>Bias </a:t>
            </a:r>
            <a:endParaRPr/>
          </a:p>
          <a:p>
            <a:pPr marL="0" lvl="0" indent="0" algn="l" rtl="0">
              <a:spcBef>
                <a:spcPts val="360"/>
              </a:spcBef>
              <a:spcAft>
                <a:spcPts val="0"/>
              </a:spcAft>
              <a:buNone/>
            </a:pPr>
            <a:endParaRPr/>
          </a:p>
        </p:txBody>
      </p:sp>
      <p:pic>
        <p:nvPicPr>
          <p:cNvPr id="126" name="Google Shape;126;ge7bc87e95c_0_35"/>
          <p:cNvPicPr preferRelativeResize="0"/>
          <p:nvPr/>
        </p:nvPicPr>
        <p:blipFill>
          <a:blip r:embed="rId3">
            <a:alphaModFix/>
          </a:blip>
          <a:stretch>
            <a:fillRect/>
          </a:stretch>
        </p:blipFill>
        <p:spPr>
          <a:xfrm>
            <a:off x="3490255" y="2057400"/>
            <a:ext cx="5134268" cy="3416397"/>
          </a:xfrm>
          <a:prstGeom prst="rect">
            <a:avLst/>
          </a:prstGeom>
          <a:noFill/>
          <a:ln>
            <a:noFill/>
          </a:ln>
        </p:spPr>
      </p:pic>
      <p:sp>
        <p:nvSpPr>
          <p:cNvPr id="127" name="Google Shape;127;ge7bc87e95c_0_35"/>
          <p:cNvSpPr txBox="1"/>
          <p:nvPr/>
        </p:nvSpPr>
        <p:spPr>
          <a:xfrm>
            <a:off x="3520900" y="5140750"/>
            <a:ext cx="51036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US" sz="1100">
                <a:solidFill>
                  <a:schemeClr val="dk1"/>
                </a:solidFill>
              </a:rPr>
              <a:t>Photo by</a:t>
            </a:r>
            <a:r>
              <a:rPr lang="en-US" sz="1100">
                <a:solidFill>
                  <a:schemeClr val="dk1"/>
                </a:solidFill>
                <a:uFill>
                  <a:noFill/>
                </a:uFill>
                <a:hlinkClick r:id="rId4">
                  <a:extLst>
                    <a:ext uri="{A12FA001-AC4F-418D-AE19-62706E023703}">
                      <ahyp:hlinkClr xmlns:ahyp="http://schemas.microsoft.com/office/drawing/2018/hyperlinkcolor" val="tx"/>
                    </a:ext>
                  </a:extLst>
                </a:hlinkClick>
              </a:rPr>
              <a:t> </a:t>
            </a:r>
            <a:r>
              <a:rPr lang="en-US" sz="1100" u="sng">
                <a:solidFill>
                  <a:srgbClr val="0097A7"/>
                </a:solidFill>
                <a:hlinkClick r:id="rId4">
                  <a:extLst>
                    <a:ext uri="{A12FA001-AC4F-418D-AE19-62706E023703}">
                      <ahyp:hlinkClr xmlns:ahyp="http://schemas.microsoft.com/office/drawing/2018/hyperlinkcolor" val="tx"/>
                    </a:ext>
                  </a:extLst>
                </a:hlinkClick>
              </a:rPr>
              <a:t>Glenn Carstens-Peters</a:t>
            </a:r>
            <a:r>
              <a:rPr lang="en-US" sz="1100">
                <a:solidFill>
                  <a:schemeClr val="dk1"/>
                </a:solidFill>
              </a:rPr>
              <a:t> on</a:t>
            </a:r>
            <a:r>
              <a:rPr lang="en-US" sz="1100">
                <a:solidFill>
                  <a:schemeClr val="dk1"/>
                </a:solidFill>
                <a:uFill>
                  <a:noFill/>
                </a:uFill>
                <a:hlinkClick r:id="rId5">
                  <a:extLst>
                    <a:ext uri="{A12FA001-AC4F-418D-AE19-62706E023703}">
                      <ahyp:hlinkClr xmlns:ahyp="http://schemas.microsoft.com/office/drawing/2018/hyperlinkcolor" val="tx"/>
                    </a:ext>
                  </a:extLst>
                </a:hlinkClick>
              </a:rPr>
              <a:t> </a:t>
            </a:r>
            <a:r>
              <a:rPr lang="en-US" sz="1100" u="sng">
                <a:solidFill>
                  <a:srgbClr val="0097A7"/>
                </a:solidFill>
                <a:hlinkClick r:id="rId5">
                  <a:extLst>
                    <a:ext uri="{A12FA001-AC4F-418D-AE19-62706E023703}">
                      <ahyp:hlinkClr xmlns:ahyp="http://schemas.microsoft.com/office/drawing/2018/hyperlinkcolor" val="tx"/>
                    </a:ext>
                  </a:extLst>
                </a:hlinkClick>
              </a:rPr>
              <a:t>Unsplash</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ge7bc87e95c_0_44"/>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rmAutofit fontScale="90000"/>
          </a:bodyPr>
          <a:lstStyle/>
          <a:p>
            <a:pPr marL="0" lvl="0" indent="0" algn="ctr" rtl="0">
              <a:spcBef>
                <a:spcPts val="0"/>
              </a:spcBef>
              <a:spcAft>
                <a:spcPts val="0"/>
              </a:spcAft>
              <a:buNone/>
            </a:pPr>
            <a:r>
              <a:rPr lang="en-US"/>
              <a:t>Watch this video and take notes:</a:t>
            </a:r>
            <a:endParaRPr/>
          </a:p>
        </p:txBody>
      </p:sp>
      <p:pic>
        <p:nvPicPr>
          <p:cNvPr id="134" name="Google Shape;134;ge7bc87e95c_0_44" descr="SENIOR GOVERNMENT SCIENTIST BREAKS 13 YEARS OF SILENCE ON CDC’S VACCINE-AUTISM FRAUD&#10; &#10;AFRICAN AMERICAN BOYS WILLFULLY EXPOSED TO HIGH RISK OF AUTISM FROM MMR VACCINE" title="CDC Whistleblower Revealed">
            <a:hlinkClick r:id="rId3"/>
          </p:cNvPr>
          <p:cNvPicPr preferRelativeResize="0"/>
          <p:nvPr/>
        </p:nvPicPr>
        <p:blipFill>
          <a:blip r:embed="rId4">
            <a:alphaModFix/>
          </a:blip>
          <a:stretch>
            <a:fillRect/>
          </a:stretch>
        </p:blipFill>
        <p:spPr>
          <a:xfrm>
            <a:off x="2286000" y="1714500"/>
            <a:ext cx="4572000" cy="3429000"/>
          </a:xfrm>
          <a:prstGeom prst="rect">
            <a:avLst/>
          </a:prstGeom>
          <a:noFill/>
          <a:ln>
            <a:noFill/>
          </a:ln>
        </p:spPr>
      </p:pic>
      <p:sp>
        <p:nvSpPr>
          <p:cNvPr id="135" name="Google Shape;135;ge7bc87e95c_0_44"/>
          <p:cNvSpPr txBox="1"/>
          <p:nvPr/>
        </p:nvSpPr>
        <p:spPr>
          <a:xfrm>
            <a:off x="2309475" y="5198300"/>
            <a:ext cx="4603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u="sng">
                <a:solidFill>
                  <a:schemeClr val="hlink"/>
                </a:solidFill>
                <a:hlinkClick r:id="rId5"/>
              </a:rPr>
              <a:t>https://www.youtube.com/watch?v=sGOtDVilkUc&amp;t=9s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4"/>
                                        </p:tgtEl>
                                        <p:attrNameLst>
                                          <p:attrName>style.visibility</p:attrName>
                                        </p:attrNameLst>
                                      </p:cBhvr>
                                      <p:to>
                                        <p:strVal val="visible"/>
                                      </p:to>
                                    </p:set>
                                    <p:animEffect transition="in" filter="fade">
                                      <p:cBhvr>
                                        <p:cTn id="7" dur="1000"/>
                                        <p:tgtEl>
                                          <p:spTgt spid="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ge7bc87e95c_0_58"/>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rmAutofit fontScale="90000"/>
          </a:bodyPr>
          <a:lstStyle/>
          <a:p>
            <a:pPr marL="0" lvl="0" indent="0" algn="ctr" rtl="0">
              <a:spcBef>
                <a:spcPts val="0"/>
              </a:spcBef>
              <a:spcAft>
                <a:spcPts val="0"/>
              </a:spcAft>
              <a:buNone/>
            </a:pPr>
            <a:r>
              <a:rPr lang="en-US"/>
              <a:t>Altmetrics Explorer for Institutions</a:t>
            </a:r>
            <a:endParaRPr/>
          </a:p>
        </p:txBody>
      </p:sp>
      <p:sp>
        <p:nvSpPr>
          <p:cNvPr id="142" name="Google Shape;142;ge7bc87e95c_0_58"/>
          <p:cNvSpPr txBox="1">
            <a:spLocks noGrp="1"/>
          </p:cNvSpPr>
          <p:nvPr>
            <p:ph type="body" idx="1"/>
          </p:nvPr>
        </p:nvSpPr>
        <p:spPr>
          <a:xfrm>
            <a:off x="457200" y="1607275"/>
            <a:ext cx="8229600" cy="4526100"/>
          </a:xfrm>
          <a:prstGeom prst="rect">
            <a:avLst/>
          </a:prstGeom>
        </p:spPr>
        <p:txBody>
          <a:bodyPr spcFirstLastPara="1" wrap="square" lIns="91425" tIns="45700" rIns="91425" bIns="45700" anchor="t" anchorCtr="0">
            <a:normAutofit lnSpcReduction="10000"/>
          </a:bodyPr>
          <a:lstStyle/>
          <a:p>
            <a:pPr marL="0" lvl="0" indent="0" algn="l" rtl="0">
              <a:spcBef>
                <a:spcPts val="360"/>
              </a:spcBef>
              <a:spcAft>
                <a:spcPts val="0"/>
              </a:spcAft>
              <a:buNone/>
            </a:pPr>
            <a:r>
              <a:rPr lang="en-US"/>
              <a:t>Demo: </a:t>
            </a:r>
            <a:endParaRPr/>
          </a:p>
          <a:p>
            <a:pPr marL="457200" lvl="0" indent="-381000" algn="l" rtl="0">
              <a:spcBef>
                <a:spcPts val="360"/>
              </a:spcBef>
              <a:spcAft>
                <a:spcPts val="0"/>
              </a:spcAft>
              <a:buSzPts val="2400"/>
              <a:buChar char="•"/>
            </a:pPr>
            <a:r>
              <a:rPr lang="en-US" sz="2400"/>
              <a:t>Navigate to the database</a:t>
            </a:r>
            <a:endParaRPr sz="2400"/>
          </a:p>
          <a:p>
            <a:pPr marL="457200" lvl="0" indent="-381000" algn="l" rtl="0">
              <a:spcBef>
                <a:spcPts val="0"/>
              </a:spcBef>
              <a:spcAft>
                <a:spcPts val="0"/>
              </a:spcAft>
              <a:buSzPts val="2400"/>
              <a:buChar char="•"/>
            </a:pPr>
            <a:r>
              <a:rPr lang="en-US" sz="2400"/>
              <a:t>Locate the original research article</a:t>
            </a:r>
            <a:endParaRPr sz="2400"/>
          </a:p>
          <a:p>
            <a:pPr marL="914400" lvl="1" indent="-349250" algn="l" rtl="0">
              <a:spcBef>
                <a:spcPts val="0"/>
              </a:spcBef>
              <a:spcAft>
                <a:spcPts val="0"/>
              </a:spcAft>
              <a:buSzPts val="1900"/>
              <a:buChar char="–"/>
            </a:pPr>
            <a:r>
              <a:rPr lang="en-US" sz="1900"/>
              <a:t>Using title</a:t>
            </a:r>
            <a:endParaRPr sz="1900"/>
          </a:p>
          <a:p>
            <a:pPr marL="914400" lvl="1" indent="-349250" algn="l" rtl="0">
              <a:spcBef>
                <a:spcPts val="0"/>
              </a:spcBef>
              <a:spcAft>
                <a:spcPts val="0"/>
              </a:spcAft>
              <a:buSzPts val="1900"/>
              <a:buChar char="–"/>
            </a:pPr>
            <a:r>
              <a:rPr lang="en-US" sz="1900"/>
              <a:t>Using identifier </a:t>
            </a:r>
            <a:endParaRPr sz="1900"/>
          </a:p>
          <a:p>
            <a:pPr marL="457200" lvl="0" indent="-381000" algn="l" rtl="0">
              <a:spcBef>
                <a:spcPts val="0"/>
              </a:spcBef>
              <a:spcAft>
                <a:spcPts val="0"/>
              </a:spcAft>
              <a:buSzPts val="2400"/>
              <a:buChar char="•"/>
            </a:pPr>
            <a:r>
              <a:rPr lang="en-US" sz="2400"/>
              <a:t>Review the highlights tab</a:t>
            </a:r>
            <a:endParaRPr sz="2400"/>
          </a:p>
          <a:p>
            <a:pPr marL="914400" lvl="1" indent="-342900" algn="l" rtl="0">
              <a:spcBef>
                <a:spcPts val="0"/>
              </a:spcBef>
              <a:spcAft>
                <a:spcPts val="0"/>
              </a:spcAft>
              <a:buSzPts val="1800"/>
              <a:buChar char="–"/>
            </a:pPr>
            <a:r>
              <a:rPr lang="en-US" sz="1800"/>
              <a:t>Attention breakdown </a:t>
            </a:r>
            <a:endParaRPr sz="1800"/>
          </a:p>
          <a:p>
            <a:pPr marL="914400" lvl="1" indent="-342900" algn="l" rtl="0">
              <a:spcBef>
                <a:spcPts val="0"/>
              </a:spcBef>
              <a:spcAft>
                <a:spcPts val="0"/>
              </a:spcAft>
              <a:buSzPts val="1800"/>
              <a:buChar char="–"/>
            </a:pPr>
            <a:r>
              <a:rPr lang="en-US" sz="1800"/>
              <a:t>Select the original research article</a:t>
            </a:r>
            <a:r>
              <a:rPr lang="en-US" sz="2800"/>
              <a:t> </a:t>
            </a:r>
            <a:endParaRPr sz="2800"/>
          </a:p>
          <a:p>
            <a:pPr marL="457200" lvl="0" indent="-381000" algn="l" rtl="0">
              <a:spcBef>
                <a:spcPts val="0"/>
              </a:spcBef>
              <a:spcAft>
                <a:spcPts val="0"/>
              </a:spcAft>
              <a:buSzPts val="2400"/>
              <a:buChar char="•"/>
            </a:pPr>
            <a:r>
              <a:rPr lang="en-US" sz="2400"/>
              <a:t>Explore the scholarly conversation</a:t>
            </a:r>
            <a:endParaRPr sz="2400"/>
          </a:p>
          <a:p>
            <a:pPr marL="914400" lvl="1" indent="-342900" algn="l" rtl="0">
              <a:spcBef>
                <a:spcPts val="0"/>
              </a:spcBef>
              <a:spcAft>
                <a:spcPts val="0"/>
              </a:spcAft>
              <a:buSzPts val="1800"/>
              <a:buChar char="–"/>
            </a:pPr>
            <a:r>
              <a:rPr lang="en-US" sz="1800"/>
              <a:t>Select the News tab</a:t>
            </a:r>
            <a:endParaRPr sz="1800"/>
          </a:p>
          <a:p>
            <a:pPr marL="914400" lvl="1" indent="-342900" algn="l" rtl="0">
              <a:spcBef>
                <a:spcPts val="0"/>
              </a:spcBef>
              <a:spcAft>
                <a:spcPts val="0"/>
              </a:spcAft>
              <a:buSzPts val="1800"/>
              <a:buChar char="–"/>
            </a:pPr>
            <a:r>
              <a:rPr lang="en-US" sz="1800"/>
              <a:t>Read articles from a variety of sources</a:t>
            </a:r>
            <a:endParaRPr sz="1800"/>
          </a:p>
          <a:p>
            <a:pPr marL="457200" lvl="0" indent="0" algn="l" rtl="0">
              <a:spcBef>
                <a:spcPts val="360"/>
              </a:spcBef>
              <a:spcAft>
                <a:spcPts val="0"/>
              </a:spcAft>
              <a:buNone/>
            </a:pPr>
            <a:endParaRPr sz="2800"/>
          </a:p>
          <a:p>
            <a:pPr marL="0" lvl="0" indent="0" algn="l" rtl="0">
              <a:spcBef>
                <a:spcPts val="360"/>
              </a:spcBef>
              <a:spcAft>
                <a:spcPts val="0"/>
              </a:spcAft>
              <a:buNone/>
            </a:pPr>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1480</Words>
  <Application>Microsoft Office PowerPoint</Application>
  <PresentationFormat>On-screen Show (4:3)</PresentationFormat>
  <Paragraphs>130</Paragraphs>
  <Slides>13</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Roboto</vt:lpstr>
      <vt:lpstr>Arial</vt:lpstr>
      <vt:lpstr>Lato</vt:lpstr>
      <vt:lpstr>Office Theme</vt:lpstr>
      <vt:lpstr>Using Altmetrics to Evaluate Pseudoscience News Media</vt:lpstr>
      <vt:lpstr>What are today’s goals?</vt:lpstr>
      <vt:lpstr>What is an original research article?</vt:lpstr>
      <vt:lpstr>What is the scholarly conversation? </vt:lpstr>
      <vt:lpstr>What are altmetrics?</vt:lpstr>
      <vt:lpstr>What’s the connection?</vt:lpstr>
      <vt:lpstr>What is our evaluation criteria?</vt:lpstr>
      <vt:lpstr>Watch this video and take notes:</vt:lpstr>
      <vt:lpstr>Altmetrics Explorer for Institutions</vt:lpstr>
      <vt:lpstr>In-class Activity</vt:lpstr>
      <vt:lpstr>Group Discussion</vt:lpstr>
      <vt:lpstr>Class Discussion</vt:lpstr>
      <vt:lpstr>Reflection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Altmetrics to Evaluate Pseudoscience News Media</dc:title>
  <dc:creator>Miles, Rachel</dc:creator>
  <cp:lastModifiedBy>Miles, Rachel</cp:lastModifiedBy>
  <cp:revision>1</cp:revision>
  <dcterms:created xsi:type="dcterms:W3CDTF">2012-08-24T00:53:15Z</dcterms:created>
  <dcterms:modified xsi:type="dcterms:W3CDTF">2021-08-12T21:40:25Z</dcterms:modified>
</cp:coreProperties>
</file>