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61" r:id="rId3"/>
    <p:sldId id="260" r:id="rId4"/>
    <p:sldId id="263" r:id="rId5"/>
    <p:sldId id="262" r:id="rId6"/>
    <p:sldId id="266" r:id="rId7"/>
    <p:sldId id="267" r:id="rId8"/>
    <p:sldId id="268" r:id="rId9"/>
    <p:sldId id="259"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4" autoAdjust="0"/>
    <p:restoredTop sz="68643"/>
  </p:normalViewPr>
  <p:slideViewPr>
    <p:cSldViewPr snapToGrid="0">
      <p:cViewPr>
        <p:scale>
          <a:sx n="112" d="100"/>
          <a:sy n="112" d="100"/>
        </p:scale>
        <p:origin x="808"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ps.coalliance.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techtarget.com/searchapparchitecture/definition/Web-servic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556da6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556da6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mn-lt"/>
                <a:ea typeface="+mn-ea"/>
                <a:cs typeface="+mn-cs"/>
              </a:rPr>
              <a:t>Learning Activities and Exercises: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Times New Roman" panose="02020603050405020304" pitchFamily="18" charset="0"/>
                <a:ea typeface="Times New Roman" panose="02020603050405020304" pitchFamily="18" charset="0"/>
              </a:rPr>
              <a:t>To visualize entities that could potentially address the unmet needs of at-risk and disadvantaged community members, a series of activities and exercises geared to participants with little programming or GIS experience were developed using geographic and population information. The activities progress from navigating an existing map to creating a map and uploading to harnessing freely available resources like US Census Bureau data to produce visualizations that link geographic and demographic information. Participants will apply these tools and resources to a specific public health question in a specific region and produce a data-driven report on the answers.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i="0" kern="1200" dirty="0">
              <a:solidFill>
                <a:schemeClr val="tx1"/>
              </a:solidFill>
              <a:effectLst/>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Summary: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dirty="0">
                <a:solidFill>
                  <a:srgbClr val="000000"/>
                </a:solidFill>
                <a:effectLst/>
                <a:latin typeface="Times New Roman" panose="02020603050405020304" pitchFamily="18" charset="0"/>
                <a:ea typeface="Times New Roman" panose="02020603050405020304" pitchFamily="18" charset="0"/>
              </a:rPr>
              <a:t> the </a:t>
            </a:r>
            <a:r>
              <a:rPr lang="en-US" sz="1800" dirty="0">
                <a:effectLst/>
                <a:latin typeface="Times New Roman" panose="02020603050405020304" pitchFamily="18" charset="0"/>
                <a:ea typeface="Times New Roman" panose="02020603050405020304" pitchFamily="18" charset="0"/>
              </a:rPr>
              <a:t>end</a:t>
            </a:r>
            <a:r>
              <a:rPr lang="en-US" sz="1800" dirty="0">
                <a:solidFill>
                  <a:srgbClr val="000000"/>
                </a:solidFill>
                <a:effectLst/>
                <a:latin typeface="Times New Roman" panose="02020603050405020304" pitchFamily="18" charset="0"/>
                <a:ea typeface="Times New Roman" panose="02020603050405020304" pitchFamily="18" charset="0"/>
              </a:rPr>
              <a:t> of this activity, students will have combined geographic and demographic data related to public health resources. By processing and uploading data to the map, students will have created a custom display where geographic information can be related to other data elements (e.g., population, etc.). This basic workflow is analogous to that used by GIS professionals using sophisticated tools. However, in this activity, we were able to approximate this capability using freely available and relatively user-friendly resources.</a:t>
            </a:r>
            <a:endParaRPr lang="en-US" sz="11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mn-lt"/>
                <a:ea typeface="+mn-ea"/>
                <a:cs typeface="+mn-cs"/>
              </a:rPr>
              <a:t>By the end of this lesson, students will be able to:</a:t>
            </a: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800" dirty="0">
                <a:solidFill>
                  <a:srgbClr val="000000"/>
                </a:solidFill>
                <a:effectLst/>
                <a:latin typeface="Times New Roman" panose="02020603050405020304" pitchFamily="18" charset="0"/>
                <a:ea typeface="Times New Roman" panose="02020603050405020304" pitchFamily="18" charset="0"/>
              </a:rPr>
              <a:t>Understand how places and features impact the ability to access services.</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800" dirty="0">
                <a:solidFill>
                  <a:srgbClr val="000000"/>
                </a:solidFill>
                <a:effectLst/>
                <a:latin typeface="Times New Roman" panose="02020603050405020304" pitchFamily="18" charset="0"/>
                <a:ea typeface="Times New Roman" panose="02020603050405020304" pitchFamily="18" charset="0"/>
              </a:rPr>
              <a:t>Define GIS and articulate how it can be used to identify and prioritize community needs.</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800" dirty="0">
                <a:solidFill>
                  <a:srgbClr val="000000"/>
                </a:solidFill>
                <a:effectLst/>
                <a:latin typeface="Times New Roman" panose="02020603050405020304" pitchFamily="18" charset="0"/>
                <a:ea typeface="Times New Roman" panose="02020603050405020304" pitchFamily="18" charset="0"/>
              </a:rPr>
              <a:t>Format and upload data to Google My Maps.</a:t>
            </a:r>
            <a:endParaRPr lang="en-US"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kern="1200" dirty="0">
                <a:solidFill>
                  <a:schemeClr val="tx1"/>
                </a:solidFill>
                <a:effectLst/>
                <a:latin typeface="+mn-lt"/>
                <a:ea typeface="+mn-ea"/>
                <a:cs typeface="+mn-cs"/>
              </a:rPr>
              <a:t>What students should read BEFORE the session: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solidFill>
                  <a:srgbClr val="000000"/>
                </a:solidFill>
                <a:effectLst/>
                <a:latin typeface="Times New Roman" panose="02020603050405020304" pitchFamily="18" charset="0"/>
                <a:ea typeface="Times New Roman" panose="02020603050405020304" pitchFamily="18" charset="0"/>
              </a:rPr>
              <a:t>McLafferty</a:t>
            </a:r>
            <a:r>
              <a:rPr lang="en-US" sz="1800" dirty="0">
                <a:effectLst/>
                <a:latin typeface="Times New Roman" panose="02020603050405020304" pitchFamily="18" charset="0"/>
                <a:ea typeface="Times New Roman" panose="02020603050405020304" pitchFamily="18" charset="0"/>
              </a:rPr>
              <a:t>, Sara L. “GIS and Disease | Annual Review of Public Health.” </a:t>
            </a:r>
            <a:r>
              <a:rPr lang="en-US" sz="1800" dirty="0" err="1">
                <a:effectLst/>
                <a:latin typeface="Times New Roman" panose="02020603050405020304" pitchFamily="18" charset="0"/>
                <a:ea typeface="Times New Roman" panose="02020603050405020304" pitchFamily="18" charset="0"/>
              </a:rPr>
              <a:t>AnnualReviews.org</a:t>
            </a:r>
            <a:r>
              <a:rPr lang="en-US" sz="1800" dirty="0">
                <a:effectLst/>
                <a:latin typeface="Times New Roman" panose="02020603050405020304" pitchFamily="18" charset="0"/>
                <a:ea typeface="Times New Roman" panose="02020603050405020304" pitchFamily="18" charset="0"/>
              </a:rPr>
              <a:t>. Accessed May 10, 2023. https://</a:t>
            </a:r>
            <a:r>
              <a:rPr lang="en-US" sz="1800" dirty="0" err="1">
                <a:effectLst/>
                <a:latin typeface="Times New Roman" panose="02020603050405020304" pitchFamily="18" charset="0"/>
                <a:ea typeface="Times New Roman" panose="02020603050405020304" pitchFamily="18" charset="0"/>
              </a:rPr>
              <a:t>www.annualreviews.org</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doi</a:t>
            </a:r>
            <a:r>
              <a:rPr lang="en-US" sz="1800" dirty="0">
                <a:effectLst/>
                <a:latin typeface="Times New Roman" panose="02020603050405020304" pitchFamily="18" charset="0"/>
                <a:ea typeface="Times New Roman" panose="02020603050405020304" pitchFamily="18" charset="0"/>
              </a:rPr>
              <a:t>/abs/10.1146/annurev.publhealth.24.012902.141019.</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Activity 1</a:t>
            </a:r>
          </a:p>
          <a:p>
            <a:pPr marL="171450" lvl="0" indent="-171450" algn="l" rtl="0">
              <a:spcBef>
                <a:spcPts val="0"/>
              </a:spcBef>
              <a:spcAft>
                <a:spcPts val="0"/>
              </a:spcAft>
            </a:pPr>
            <a:r>
              <a:rPr lang="en-US" dirty="0"/>
              <a:t>View the video </a:t>
            </a:r>
            <a:r>
              <a:rPr lang="en-US" i="1" dirty="0"/>
              <a:t>What is GIS? </a:t>
            </a:r>
            <a:r>
              <a:rPr lang="en-US" dirty="0"/>
              <a:t>(From </a:t>
            </a:r>
            <a:r>
              <a:rPr lang="en-US" b="0" i="0" u="none" strike="noStrike" dirty="0">
                <a:solidFill>
                  <a:srgbClr val="FFFFFF"/>
                </a:solidFill>
                <a:effectLst/>
                <a:highlight>
                  <a:srgbClr val="2B2B2B"/>
                </a:highlight>
                <a:latin typeface="Avenir Next" panose="020B0503020202020204" pitchFamily="34" charset="0"/>
              </a:rPr>
              <a:t>Esri, a global market leader in geographic information system (GIS) software, location intelligence, and mapping). VIDEO LINK: </a:t>
            </a:r>
            <a:r>
              <a:rPr lang="en-US" dirty="0"/>
              <a:t>https://</a:t>
            </a:r>
            <a:r>
              <a:rPr lang="en-US" dirty="0" err="1"/>
              <a:t>mediaspace.esri.com</a:t>
            </a:r>
            <a:r>
              <a:rPr lang="en-US" dirty="0"/>
              <a:t>/embed/secure/</a:t>
            </a:r>
            <a:r>
              <a:rPr lang="en-US" dirty="0" err="1"/>
              <a:t>iframe</a:t>
            </a:r>
            <a:r>
              <a:rPr lang="en-US" dirty="0"/>
              <a:t>/</a:t>
            </a:r>
            <a:r>
              <a:rPr lang="en-US" dirty="0" err="1"/>
              <a:t>entryId</a:t>
            </a:r>
            <a:r>
              <a:rPr lang="en-US" dirty="0"/>
              <a:t>/1_wlq8hfil/</a:t>
            </a:r>
            <a:r>
              <a:rPr lang="en-US" dirty="0" err="1"/>
              <a:t>uiConfId</a:t>
            </a:r>
            <a:r>
              <a:rPr lang="en-US" dirty="0"/>
              <a:t>/49806163/</a:t>
            </a:r>
            <a:r>
              <a:rPr lang="en-US" dirty="0" err="1"/>
              <a:t>st</a:t>
            </a:r>
            <a:r>
              <a:rPr lang="en-US" dirty="0"/>
              <a:t>/0 (08:37 min).</a:t>
            </a:r>
          </a:p>
          <a:p>
            <a:pPr marL="0" lvl="0" indent="0" algn="l" rtl="0">
              <a:spcBef>
                <a:spcPts val="0"/>
              </a:spcBef>
              <a:spcAft>
                <a:spcPts val="0"/>
              </a:spcAft>
              <a:buNone/>
            </a:pPr>
            <a:endParaRPr lang="en-US" dirty="0"/>
          </a:p>
          <a:p>
            <a:pPr marL="171450" lvl="0" indent="-171450" algn="l" rtl="0">
              <a:spcBef>
                <a:spcPts val="0"/>
              </a:spcBef>
              <a:spcAft>
                <a:spcPts val="0"/>
              </a:spcAft>
            </a:pPr>
            <a:r>
              <a:rPr lang="en-US" b="0" dirty="0"/>
              <a:t>Reflection:</a:t>
            </a:r>
            <a:r>
              <a:rPr lang="en-US" b="1" dirty="0"/>
              <a:t> </a:t>
            </a:r>
            <a:r>
              <a:rPr lang="en-US" dirty="0"/>
              <a:t>Ask students to share how GIS is a part of their daily lives. </a:t>
            </a:r>
          </a:p>
          <a:p>
            <a:pPr marL="685800" lvl="1" indent="-228600" algn="l" rtl="0">
              <a:spcBef>
                <a:spcPts val="0"/>
              </a:spcBef>
              <a:spcAft>
                <a:spcPts val="0"/>
              </a:spcAft>
            </a:pPr>
            <a:r>
              <a:rPr lang="en-US" dirty="0"/>
              <a:t>Instructor prompts include:</a:t>
            </a:r>
          </a:p>
          <a:p>
            <a:pPr marL="1200150" lvl="2" indent="-285750" algn="l" rtl="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navigation system on your smartphone tapped into GIS to get you to your destination via the fastest route.</a:t>
            </a:r>
          </a:p>
          <a:p>
            <a:pPr marL="1200150" lvl="2" indent="-285750" algn="l" rtl="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Traffic light placements along your commute were planned using traffic flow and road accident information with GIS data.</a:t>
            </a:r>
          </a:p>
          <a:p>
            <a:pPr marL="1200150" lvl="2" indent="-285750" algn="l" rtl="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Environmental modeling and GIS data might have closed your favorite hiking trail close due to overuse. </a:t>
            </a:r>
          </a:p>
          <a:p>
            <a:pPr marL="1200150" lvl="2" indent="-285750" algn="l" rtl="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Tracking the real-time delivery of your packages with GIS.</a:t>
            </a:r>
          </a:p>
          <a:p>
            <a:pPr marL="285750" lvl="0" indent="-285750" algn="l" rtl="0">
              <a:spcBef>
                <a:spcPts val="0"/>
              </a:spcBef>
              <a:spcAft>
                <a:spcPts val="0"/>
              </a:spcAft>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50000"/>
              </a:lnSpc>
              <a:spcBef>
                <a:spcPts val="0"/>
              </a:spcBef>
              <a:spcAft>
                <a:spcPts val="0"/>
              </a:spcAft>
              <a:buFontTx/>
              <a:buNone/>
            </a:pPr>
            <a:r>
              <a:rPr lang="en-US" sz="1800" b="1" dirty="0">
                <a:effectLst/>
                <a:latin typeface="Times New Roman" panose="02020603050405020304" pitchFamily="18" charset="0"/>
                <a:ea typeface="Times New Roman" panose="02020603050405020304" pitchFamily="18" charset="0"/>
              </a:rPr>
              <a:t>Activity 2 </a:t>
            </a:r>
          </a:p>
          <a:p>
            <a:pPr marL="0" marR="0" indent="0">
              <a:lnSpc>
                <a:spcPct val="150000"/>
              </a:lnSpc>
              <a:spcBef>
                <a:spcPts val="0"/>
              </a:spcBef>
              <a:spcAft>
                <a:spcPts val="0"/>
              </a:spcAft>
              <a:buFontTx/>
              <a:buNone/>
            </a:pPr>
            <a:r>
              <a:rPr lang="en-US" sz="1800" dirty="0">
                <a:effectLst/>
                <a:latin typeface="Times New Roman" panose="02020603050405020304" pitchFamily="18" charset="0"/>
                <a:ea typeface="Times New Roman" panose="02020603050405020304" pitchFamily="18" charset="0"/>
              </a:rPr>
              <a:t>Reflection: Ask students how public health or health systems might use GIS to learn more about the things that might impact community members’ health and make improvements.</a:t>
            </a:r>
          </a:p>
          <a:p>
            <a:pPr marL="0" marR="0" indent="0">
              <a:lnSpc>
                <a:spcPct val="150000"/>
              </a:lnSpc>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FontTx/>
              <a:buNone/>
            </a:pPr>
            <a:r>
              <a:rPr lang="en-US" sz="1800" dirty="0">
                <a:effectLst/>
                <a:latin typeface="Times New Roman" panose="02020603050405020304" pitchFamily="18" charset="0"/>
                <a:ea typeface="Times New Roman" panose="02020603050405020304" pitchFamily="18" charset="0"/>
              </a:rPr>
              <a:t>Instructor prompts include:</a:t>
            </a:r>
            <a:endParaRPr lang="en-US" sz="1800" dirty="0">
              <a:effectLst/>
              <a:latin typeface="Arial" panose="020B0604020202020204" pitchFamily="34" charset="0"/>
              <a:ea typeface="Times New Roman" panose="02020603050405020304" pitchFamily="18" charset="0"/>
            </a:endParaRPr>
          </a:p>
          <a:p>
            <a:pPr marL="800100" marR="0" lvl="1" indent="-342900">
              <a:lnSpc>
                <a:spcPct val="15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Mapping risk factors, like drinking, violence, speed limit, road construction, and weather, to pinpoint hotspots for traumatic brain injury (TBI), a leading cause of death and injury.</a:t>
            </a:r>
            <a:endParaRPr lang="en-US" sz="1800" dirty="0">
              <a:effectLst/>
              <a:latin typeface="Arial" panose="020B0604020202020204" pitchFamily="34" charset="0"/>
              <a:ea typeface="Times New Roman" panose="02020603050405020304" pitchFamily="18" charset="0"/>
            </a:endParaRPr>
          </a:p>
          <a:p>
            <a:pPr marL="800100" marR="0" lvl="1" indent="-342900">
              <a:lnSpc>
                <a:spcPct val="150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omparing population density, food store locations, transit routes, and modes of transportation to determine barriers to accessing food.</a:t>
            </a:r>
            <a:endParaRPr lang="en-US" sz="1800" dirty="0">
              <a:effectLst/>
              <a:latin typeface="Arial" panose="020B0604020202020204" pitchFamily="34" charset="0"/>
              <a:ea typeface="Times New Roman" panose="02020603050405020304" pitchFamily="18" charset="0"/>
            </a:endParaRPr>
          </a:p>
          <a:p>
            <a:pPr marL="800100" marR="0" lvl="1" indent="-342900">
              <a:lnSpc>
                <a:spcPct val="150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apping rural environmental factors, like elevation, population density, hilliness, and proximity to a community center, to predict cognitive decline in older adults.</a:t>
            </a:r>
            <a:endParaRPr lang="en-US" sz="1800" dirty="0">
              <a:effectLst/>
              <a:latin typeface="Arial" panose="020B0604020202020204" pitchFamily="34" charset="0"/>
              <a:ea typeface="Times New Roman" panose="02020603050405020304" pitchFamily="18" charset="0"/>
            </a:endParaRPr>
          </a:p>
          <a:p>
            <a:pPr marL="800100" marR="0" lvl="1" indent="-342900">
              <a:lnSpc>
                <a:spcPct val="15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Determining the location of diabetes clinics and understanding age differences in willingness to travel further distances to receive treatment.</a:t>
            </a:r>
            <a:endParaRPr lang="en-US" sz="1800" dirty="0">
              <a:effectLst/>
              <a:latin typeface="Arial" panose="020B0604020202020204" pitchFamily="34" charset="0"/>
              <a:ea typeface="Times New Roman" panose="02020603050405020304" pitchFamily="18" charset="0"/>
            </a:endParaRPr>
          </a:p>
          <a:p>
            <a:pPr marL="800100" marR="0" lvl="1" indent="-342900">
              <a:lnSpc>
                <a:spcPct val="150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apping the location of oil and gas wells to determine if the elderly have higher mortality rates if in closer proximity or downwind from the wells.</a:t>
            </a:r>
            <a:endParaRPr lang="en-US" sz="1800"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map indicates the many medically underserved areas (MUA) in California. </a:t>
            </a:r>
            <a:r>
              <a:rPr lang="en-US" b="0" i="0" u="none" strike="noStrike" dirty="0">
                <a:solidFill>
                  <a:srgbClr val="4D5156"/>
                </a:solidFill>
                <a:effectLst/>
                <a:highlight>
                  <a:srgbClr val="FFFFFF"/>
                </a:highlight>
                <a:latin typeface="Google Sans"/>
              </a:rPr>
              <a:t>A MUA is </a:t>
            </a:r>
            <a:r>
              <a:rPr lang="en-US" b="0" i="0" u="none" strike="noStrike" dirty="0">
                <a:solidFill>
                  <a:srgbClr val="040C28"/>
                </a:solidFill>
                <a:effectLst/>
                <a:highlight>
                  <a:srgbClr val="D3E3FD"/>
                </a:highlight>
                <a:latin typeface="Google Sans"/>
              </a:rPr>
              <a:t>an area with a lack of medical care services</a:t>
            </a:r>
            <a:r>
              <a:rPr lang="en-US" b="0" i="0" u="none" strike="noStrike" dirty="0">
                <a:solidFill>
                  <a:srgbClr val="4D5156"/>
                </a:solidFill>
                <a:effectLst/>
                <a:highlight>
                  <a:srgbClr val="FFFFFF"/>
                </a:highlight>
                <a:latin typeface="Google Sans"/>
              </a:rPr>
              <a:t> as determined by the number of primary medical care physicians per 1,000 population, infant mortality rate, percentage of the population with incomes below the poverty level, and percentage of the population aged 65 or older.</a:t>
            </a:r>
            <a:r>
              <a:rPr lang="en-US" dirty="0"/>
              <a:t> The visualization was created in ArcGIS, a subscription, </a:t>
            </a:r>
            <a:r>
              <a:rPr lang="en-US" b="0" i="0" u="none" strike="noStrike" dirty="0">
                <a:solidFill>
                  <a:srgbClr val="4C4C4C"/>
                </a:solidFill>
                <a:effectLst/>
                <a:latin typeface="Avenir Next W01" panose="020B0503020202020204" pitchFamily="34" charset="0"/>
              </a:rPr>
              <a:t>cloud-based mapping and analysis tool. It’s a great resource, but using it might be cost-prohibitive, take more time than you have to master it, or you may only occasionally need to utilize a mapping tool. </a:t>
            </a:r>
          </a:p>
          <a:p>
            <a:pPr marL="0" lvl="0" indent="0" algn="l" rtl="0">
              <a:spcBef>
                <a:spcPts val="0"/>
              </a:spcBef>
              <a:spcAft>
                <a:spcPts val="0"/>
              </a:spcAft>
              <a:buNone/>
            </a:pPr>
            <a:endParaRPr lang="en-US" b="0" i="0" u="none" strike="noStrike" dirty="0">
              <a:solidFill>
                <a:srgbClr val="4C4C4C"/>
              </a:solidFill>
              <a:effectLst/>
              <a:latin typeface="Avenir Next W01" panose="020B0503020202020204" pitchFamily="34" charset="0"/>
            </a:endParaRPr>
          </a:p>
          <a:p>
            <a:pPr marL="0" lvl="0" indent="0" algn="l" rtl="0">
              <a:spcBef>
                <a:spcPts val="0"/>
              </a:spcBef>
              <a:spcAft>
                <a:spcPts val="0"/>
              </a:spcAft>
              <a:buNone/>
            </a:pPr>
            <a:r>
              <a:rPr lang="en-US" b="0" i="0" u="none" strike="noStrike" dirty="0">
                <a:solidFill>
                  <a:srgbClr val="4C4C4C"/>
                </a:solidFill>
                <a:effectLst/>
                <a:latin typeface="Avenir Next W01" panose="020B0503020202020204" pitchFamily="34" charset="0"/>
              </a:rPr>
              <a:t>The idiom of using a sledgehammer to crack a nut can apply to GIS mapping tools and data sources: you don’t always need expensive, bells and whistles applications to get the job done. There are many free tools for both mapping and data files.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a:t>
            </a:r>
          </a:p>
          <a:p>
            <a:pPr marL="0" lvl="0" indent="0" algn="l" rtl="0">
              <a:spcBef>
                <a:spcPts val="0"/>
              </a:spcBef>
              <a:spcAft>
                <a:spcPts val="0"/>
              </a:spcAft>
              <a:buNone/>
            </a:pPr>
            <a:r>
              <a:rPr lang="en-US" dirty="0"/>
              <a:t>https://</a:t>
            </a:r>
            <a:r>
              <a:rPr lang="en-US" dirty="0" err="1"/>
              <a:t>www.arcgis.com</a:t>
            </a:r>
            <a:r>
              <a:rPr lang="en-US" dirty="0"/>
              <a:t>/apps/</a:t>
            </a:r>
            <a:r>
              <a:rPr lang="en-US" dirty="0" err="1"/>
              <a:t>mapviewer</a:t>
            </a:r>
            <a:r>
              <a:rPr lang="en-US" dirty="0"/>
              <a:t>/</a:t>
            </a:r>
            <a:r>
              <a:rPr lang="en-US" dirty="0" err="1"/>
              <a:t>index.html?layers</a:t>
            </a:r>
            <a:r>
              <a:rPr lang="en-US" dirty="0"/>
              <a:t>=2ae2cf091f0843ff9315476923f6559d (</a:t>
            </a:r>
            <a:r>
              <a:rPr lang="en-US" b="0" i="0" u="none" strike="noStrike" dirty="0">
                <a:solidFill>
                  <a:srgbClr val="323232"/>
                </a:solidFill>
                <a:effectLst/>
                <a:latin typeface="Avenir Next" panose="020B0503020202020204" pitchFamily="34" charset="0"/>
              </a:rPr>
              <a:t>Esri, USGS | Mono County, California State Parks, Esri, TomTom, Garmin, FAO, NOAA, USGS, Bureau of Land Management, EPA, NPS, USFWS).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solidFill>
                  <a:srgbClr val="094FD1"/>
                </a:solidFill>
                <a:effectLst/>
                <a:latin typeface="Helvetica Neue" panose="02000503000000020004" pitchFamily="2" charset="0"/>
              </a:rPr>
              <a:t>Exercise 1</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dirty="0">
                <a:solidFill>
                  <a:srgbClr val="094FD1"/>
                </a:solidFill>
                <a:effectLst/>
                <a:latin typeface="Helvetica Neue" panose="02000503000000020004" pitchFamily="2" charset="0"/>
              </a:rPr>
              <a:t>Students will need to create a free My Google Maps account at https://</a:t>
            </a:r>
            <a:r>
              <a:rPr lang="en-US" b="0" dirty="0" err="1">
                <a:solidFill>
                  <a:srgbClr val="094FD1"/>
                </a:solidFill>
                <a:effectLst/>
                <a:latin typeface="Helvetica Neue" panose="02000503000000020004" pitchFamily="2" charset="0"/>
              </a:rPr>
              <a:t>www.google.com</a:t>
            </a:r>
            <a:r>
              <a:rPr lang="en-US" b="0" dirty="0">
                <a:solidFill>
                  <a:srgbClr val="094FD1"/>
                </a:solidFill>
                <a:effectLst/>
                <a:latin typeface="Helvetica Neue" panose="02000503000000020004" pitchFamily="2" charset="0"/>
              </a:rPr>
              <a:t>/maps/about/</a:t>
            </a:r>
            <a:r>
              <a:rPr lang="en-US" b="0" dirty="0" err="1">
                <a:solidFill>
                  <a:srgbClr val="094FD1"/>
                </a:solidFill>
                <a:effectLst/>
                <a:latin typeface="Helvetica Neue" panose="02000503000000020004" pitchFamily="2" charset="0"/>
              </a:rPr>
              <a:t>mymaps</a:t>
            </a:r>
            <a:r>
              <a:rPr lang="en-US" b="0" dirty="0">
                <a:solidFill>
                  <a:srgbClr val="094FD1"/>
                </a:solidFill>
                <a:effectLst/>
                <a:latin typeface="Helvetica Neue" panose="02000503000000020004" pitchFamily="2"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solidFill>
                  <a:srgbClr val="094FD1"/>
                </a:solidFill>
                <a:effectLst/>
                <a:latin typeface="Helvetica Neue" panose="02000503000000020004" pitchFamily="2" charset="0"/>
              </a:rPr>
              <a:t>Have students navigate to: </a:t>
            </a:r>
            <a:r>
              <a:rPr lang="en-US" u="sng" dirty="0">
                <a:solidFill>
                  <a:srgbClr val="094FD1"/>
                </a:solidFill>
                <a:effectLst/>
                <a:latin typeface="Helvetica Neue" panose="02000503000000020004" pitchFamily="2" charset="0"/>
                <a:hlinkClick r:id="rId3"/>
              </a:rPr>
              <a:t>https://maps.coalliance.org</a:t>
            </a:r>
            <a:r>
              <a:rPr lang="en-US" u="sng" dirty="0">
                <a:solidFill>
                  <a:srgbClr val="094FD1"/>
                </a:solidFill>
                <a:effectLst/>
                <a:latin typeface="Helvetica Neue" panose="02000503000000020004" pitchFamily="2" charset="0"/>
              </a:rPr>
              <a:t> </a:t>
            </a:r>
            <a:r>
              <a:rPr lang="en-US" sz="1800" u="none" dirty="0">
                <a:solidFill>
                  <a:srgbClr val="094FD1"/>
                </a:solidFill>
                <a:effectLst/>
                <a:latin typeface="Helvetica Neue" panose="02000503000000020004" pitchFamily="2" charset="0"/>
                <a:ea typeface="Times New Roman" panose="02020603050405020304" pitchFamily="18" charset="0"/>
              </a:rPr>
              <a:t>which will display a </a:t>
            </a:r>
            <a:r>
              <a:rPr lang="en-US" sz="1800" dirty="0">
                <a:solidFill>
                  <a:srgbClr val="000000"/>
                </a:solidFill>
                <a:effectLst/>
                <a:latin typeface="Times New Roman" panose="02020603050405020304" pitchFamily="18" charset="0"/>
                <a:ea typeface="Times New Roman" panose="02020603050405020304" pitchFamily="18" charset="0"/>
              </a:rPr>
              <a:t>map of Prospector libraries in Colorado. </a:t>
            </a:r>
            <a:r>
              <a:rPr lang="en-US" sz="1800" dirty="0">
                <a:solidFill>
                  <a:srgbClr val="333333"/>
                </a:solidFill>
                <a:effectLst/>
                <a:latin typeface="Times New Roman" panose="02020603050405020304" pitchFamily="18" charset="0"/>
                <a:ea typeface="Times New Roman" panose="02020603050405020304" pitchFamily="18" charset="0"/>
              </a:rPr>
              <a:t>Prospector</a:t>
            </a:r>
            <a:r>
              <a:rPr lang="en-US" sz="1800" dirty="0">
                <a:solidFill>
                  <a:srgbClr val="333333"/>
                </a:solidFill>
                <a:effectLst/>
                <a:highlight>
                  <a:srgbClr val="FFFFFF"/>
                </a:highlight>
                <a:latin typeface="Times New Roman" panose="02020603050405020304" pitchFamily="18" charset="0"/>
                <a:ea typeface="Times New Roman" panose="02020603050405020304" pitchFamily="18" charset="0"/>
              </a:rPr>
              <a:t> is a unified catalog of academic, </a:t>
            </a:r>
            <a:r>
              <a:rPr lang="en-US" dirty="0"/>
              <a:t>public, and special libraries </a:t>
            </a:r>
            <a:r>
              <a:rPr lang="en-US" sz="1800" dirty="0">
                <a:solidFill>
                  <a:srgbClr val="333333"/>
                </a:solidFill>
                <a:effectLst/>
                <a:highlight>
                  <a:srgbClr val="FFFFFF"/>
                </a:highlight>
                <a:latin typeface="Times New Roman" panose="02020603050405020304" pitchFamily="18" charset="0"/>
                <a:ea typeface="Times New Roman" panose="02020603050405020304" pitchFamily="18" charset="0"/>
              </a:rPr>
              <a:t>in Colorado and Wyoming</a:t>
            </a:r>
            <a:r>
              <a:rPr lang="en-US" dirty="0"/>
              <a:t>. T</a:t>
            </a:r>
            <a:r>
              <a:rPr lang="en-US" sz="1800" dirty="0">
                <a:solidFill>
                  <a:srgbClr val="000000"/>
                </a:solidFill>
                <a:effectLst/>
                <a:latin typeface="Times New Roman" panose="02020603050405020304" pitchFamily="18" charset="0"/>
                <a:ea typeface="Times New Roman" panose="02020603050405020304" pitchFamily="18" charset="0"/>
              </a:rPr>
              <a:t>his map was created in Google Maps by combining library location data (the data layer for this map) with the existing geographic information assets. </a:t>
            </a:r>
            <a:r>
              <a:rPr lang="en-US" sz="3200" b="0" i="0" u="none" strike="noStrike" dirty="0">
                <a:solidFill>
                  <a:srgbClr val="666666"/>
                </a:solidFill>
                <a:effectLst/>
                <a:highlight>
                  <a:srgbClr val="FFFFFF"/>
                </a:highlight>
                <a:latin typeface="Arial" panose="020B0604020202020204" pitchFamily="34" charset="0"/>
              </a:rPr>
              <a:t>Google Maps is a free </a:t>
            </a:r>
            <a:r>
              <a:rPr lang="en-US" sz="3200" b="0" i="0" u="sng" dirty="0">
                <a:solidFill>
                  <a:srgbClr val="007CAD"/>
                </a:solidFill>
                <a:effectLst/>
                <a:latin typeface="Arial" panose="020B0604020202020204" pitchFamily="34" charset="0"/>
                <a:hlinkClick r:id="rId4"/>
              </a:rPr>
              <a:t>web service</a:t>
            </a:r>
            <a:r>
              <a:rPr lang="en-US" sz="3200" b="0" i="0" u="none" strike="noStrike" dirty="0">
                <a:solidFill>
                  <a:srgbClr val="666666"/>
                </a:solidFill>
                <a:effectLst/>
                <a:highlight>
                  <a:srgbClr val="FFFFFF"/>
                </a:highlight>
                <a:latin typeface="Arial" panose="020B0604020202020204" pitchFamily="34" charset="0"/>
              </a:rPr>
              <a:t> that provides detailed information about geographical regions and sites worldwide.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3200" b="0" i="0" u="none" strike="noStrike" dirty="0">
              <a:solidFill>
                <a:srgbClr val="666666"/>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Reflection: Ask students to look closely at the map with the library location layer on. What patterns do they detect? </a:t>
            </a:r>
            <a:r>
              <a:rPr lang="en-US" sz="1800" i="1" dirty="0">
                <a:solidFill>
                  <a:srgbClr val="000000"/>
                </a:solidFill>
                <a:effectLst/>
                <a:latin typeface="Times New Roman" panose="02020603050405020304" pitchFamily="18" charset="0"/>
                <a:ea typeface="Times New Roman" panose="02020603050405020304" pitchFamily="18" charset="0"/>
              </a:rPr>
              <a:t>Students should notice the large concentration of libraries in the urban areas of Colorado (the Denver-Ft.</a:t>
            </a:r>
            <a:r>
              <a:rPr lang="en-US" sz="1800" i="1" u="sng" dirty="0">
                <a:solidFill>
                  <a:srgbClr val="00808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Collins axis). Students should also notice how outside of urban areas libraries are located along </a:t>
            </a:r>
            <a:r>
              <a:rPr lang="en-US" dirty="0"/>
              <a:t>Route 70 and not many in other rural parts of the state.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Image Source: </a:t>
            </a:r>
            <a:r>
              <a:rPr lang="en-US" u="sng" dirty="0">
                <a:solidFill>
                  <a:srgbClr val="094FD1"/>
                </a:solidFill>
                <a:effectLst/>
                <a:latin typeface="Helvetica Neue" panose="02000503000000020004" pitchFamily="2" charset="0"/>
                <a:hlinkClick r:id="rId3"/>
              </a:rPr>
              <a:t>https://maps.coalliance.org</a:t>
            </a:r>
            <a:r>
              <a:rPr lang="en-US" u="sng" dirty="0">
                <a:solidFill>
                  <a:srgbClr val="094FD1"/>
                </a:solidFill>
                <a:effectLst/>
                <a:latin typeface="Helvetica Neue" panose="02000503000000020004" pitchFamily="2" charset="0"/>
              </a:rPr>
              <a:t> (</a:t>
            </a:r>
            <a:r>
              <a:rPr lang="en-US" b="0" i="0" u="none" strike="noStrike" dirty="0">
                <a:solidFill>
                  <a:srgbClr val="222222"/>
                </a:solidFill>
                <a:effectLst/>
                <a:highlight>
                  <a:srgbClr val="FFFFFF"/>
                </a:highlight>
                <a:latin typeface="Roboto" panose="02000000000000000000" pitchFamily="2" charset="0"/>
              </a:rPr>
              <a:t>Map data ©2024 Google, INEGI)</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94FD1"/>
              </a:solidFill>
              <a:effectLst/>
              <a:latin typeface="Helvetica Neue" panose="02000503000000020004" pitchFamily="2" charset="0"/>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Exercise 2</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Students will </a:t>
            </a:r>
            <a:r>
              <a:rPr lang="en-US" sz="1800" dirty="0">
                <a:effectLst/>
                <a:latin typeface="Times New Roman" panose="02020603050405020304" pitchFamily="18" charset="0"/>
                <a:ea typeface="Times New Roman" panose="02020603050405020304" pitchFamily="18" charset="0"/>
              </a:rPr>
              <a:t>learn how to create a new map, add content, format the appearance of the map, and save and the map. Students can also share their maps with a unique Google generated URL.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Step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Return to your My Maps account.</a:t>
            </a:r>
            <a:r>
              <a:rPr lang="en-US" sz="1800" dirty="0">
                <a:solidFill>
                  <a:srgbClr val="000000"/>
                </a:solidFill>
                <a:effectLst/>
                <a:latin typeface="Times New Roman" panose="02020603050405020304" pitchFamily="18" charset="0"/>
                <a:ea typeface="Times New Roman" panose="02020603050405020304" pitchFamily="18" charset="0"/>
              </a:rPr>
              <a:t> Click on the </a:t>
            </a:r>
            <a:r>
              <a:rPr lang="en-US" sz="1800" b="1" dirty="0">
                <a:solidFill>
                  <a:srgbClr val="000000"/>
                </a:solidFill>
                <a:effectLst/>
                <a:latin typeface="Times New Roman" panose="02020603050405020304" pitchFamily="18" charset="0"/>
                <a:ea typeface="Times New Roman" panose="02020603050405020304" pitchFamily="18" charset="0"/>
              </a:rPr>
              <a:t>Create a New Map</a:t>
            </a:r>
            <a:r>
              <a:rPr lang="en-US" sz="1800" dirty="0">
                <a:solidFill>
                  <a:srgbClr val="000000"/>
                </a:solidFill>
                <a:effectLst/>
                <a:latin typeface="Times New Roman" panose="02020603050405020304" pitchFamily="18" charset="0"/>
                <a:ea typeface="Times New Roman" panose="02020603050405020304" pitchFamily="18" charset="0"/>
              </a:rPr>
              <a:t> button.</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Step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Choose the presentation of the underlying geographic base data. </a:t>
            </a:r>
            <a:r>
              <a:rPr lang="en-US" sz="1800" dirty="0">
                <a:solidFill>
                  <a:srgbClr val="000000"/>
                </a:solidFill>
                <a:effectLst/>
                <a:latin typeface="Times New Roman" panose="02020603050405020304" pitchFamily="18" charset="0"/>
                <a:ea typeface="Times New Roman" panose="02020603050405020304" pitchFamily="18" charset="0"/>
              </a:rPr>
              <a:t>Click on </a:t>
            </a:r>
            <a:r>
              <a:rPr lang="en-US" sz="1800" b="1" dirty="0">
                <a:solidFill>
                  <a:srgbClr val="000000"/>
                </a:solidFill>
                <a:effectLst/>
                <a:latin typeface="Times New Roman" panose="02020603050405020304" pitchFamily="18" charset="0"/>
                <a:ea typeface="Times New Roman" panose="02020603050405020304" pitchFamily="18" charset="0"/>
              </a:rPr>
              <a:t>Base map</a:t>
            </a:r>
            <a:r>
              <a:rPr lang="en-US" sz="1800" dirty="0">
                <a:solidFill>
                  <a:srgbClr val="000000"/>
                </a:solidFill>
                <a:effectLst/>
                <a:latin typeface="Times New Roman" panose="02020603050405020304" pitchFamily="18" charset="0"/>
                <a:ea typeface="Times New Roman" panose="02020603050405020304" pitchFamily="18" charset="0"/>
              </a:rPr>
              <a:t> and select a different presentation than the default.</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Step 3</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Add a boundary layer to your map.</a:t>
            </a:r>
            <a:r>
              <a:rPr lang="en-US" sz="1800" dirty="0">
                <a:solidFill>
                  <a:srgbClr val="000000"/>
                </a:solidFill>
                <a:effectLst/>
                <a:latin typeface="Times New Roman" panose="02020603050405020304" pitchFamily="18" charset="0"/>
                <a:ea typeface="Times New Roman" panose="02020603050405020304" pitchFamily="18" charset="0"/>
              </a:rPr>
              <a:t> You can see that, by default, the Google map shows boundaries at the levels of countries and states.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Step 4: Add location data to your map.</a:t>
            </a:r>
            <a:r>
              <a:rPr lang="en-US" sz="1800" dirty="0">
                <a:solidFill>
                  <a:srgbClr val="000000"/>
                </a:solidFill>
                <a:effectLst/>
                <a:latin typeface="Times New Roman" panose="02020603050405020304" pitchFamily="18" charset="0"/>
                <a:ea typeface="Times New Roman" panose="02020603050405020304" pitchFamily="18" charset="0"/>
              </a:rPr>
              <a:t> Now that we have drawn our map with the desired level of granularity, time to put in some places. Let’s start by putting in the locations of public libraries in our selected state. </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Download the .csv file from the most recent year of the Public Libraries Survey at </a:t>
            </a:r>
            <a:r>
              <a:rPr lang="en-US" sz="1800" dirty="0">
                <a:effectLst/>
                <a:latin typeface="Times New Roman" panose="02020603050405020304" pitchFamily="18" charset="0"/>
                <a:ea typeface="Times New Roman" panose="02020603050405020304" pitchFamily="18" charset="0"/>
              </a:rPr>
              <a:t>https://</a:t>
            </a:r>
            <a:r>
              <a:rPr lang="en-US" sz="1800" dirty="0" err="1">
                <a:effectLst/>
                <a:latin typeface="Times New Roman" panose="02020603050405020304" pitchFamily="18" charset="0"/>
                <a:ea typeface="Times New Roman" panose="02020603050405020304" pitchFamily="18" charset="0"/>
              </a:rPr>
              <a:t>www.imls.gov</a:t>
            </a:r>
            <a:r>
              <a:rPr lang="en-US" sz="1800" dirty="0">
                <a:effectLst/>
                <a:latin typeface="Times New Roman" panose="02020603050405020304" pitchFamily="18" charset="0"/>
                <a:ea typeface="Times New Roman" panose="02020603050405020304" pitchFamily="18" charset="0"/>
              </a:rPr>
              <a:t>/research-evaluation/data-collection/public-libraries-survey</a:t>
            </a:r>
            <a:r>
              <a:rPr lang="en-US" sz="3200" dirty="0">
                <a:effectLst/>
                <a:latin typeface="Times New Roman" panose="02020603050405020304" pitchFamily="18" charset="0"/>
                <a:ea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Open the file in your preferred spreadsheet program (e.g., Excel, </a:t>
            </a:r>
            <a:r>
              <a:rPr lang="en-US" sz="1800" dirty="0" err="1">
                <a:solidFill>
                  <a:srgbClr val="000000"/>
                </a:solidFill>
                <a:effectLst/>
                <a:latin typeface="Times New Roman" panose="02020603050405020304" pitchFamily="18" charset="0"/>
                <a:ea typeface="Times New Roman" panose="02020603050405020304" pitchFamily="18" charset="0"/>
              </a:rPr>
              <a:t>OpenRefine</a:t>
            </a:r>
            <a:r>
              <a:rPr lang="en-US" sz="1800" dirty="0">
                <a:solidFill>
                  <a:srgbClr val="000000"/>
                </a:solidFill>
                <a:effectLst/>
                <a:latin typeface="Times New Roman" panose="02020603050405020304" pitchFamily="18" charset="0"/>
                <a:ea typeface="Times New Roman" panose="02020603050405020304" pitchFamily="18" charset="0"/>
              </a:rPr>
              <a:t>). Note that this file contains a lot of information about public libraries. Most importantly for us, it contains location info (latitude and longitude) and it is in .csv format, which means we can import it into My Maps.</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Before importing, have students filter the data from this file to obtain a .csv file with only the locations in the state you are looking at. Then, in My Maps, click on </a:t>
            </a:r>
            <a:r>
              <a:rPr lang="en-US" sz="1800" b="1" dirty="0">
                <a:solidFill>
                  <a:srgbClr val="000000"/>
                </a:solidFill>
                <a:effectLst/>
                <a:latin typeface="Times New Roman" panose="02020603050405020304" pitchFamily="18" charset="0"/>
                <a:ea typeface="Times New Roman" panose="02020603050405020304" pitchFamily="18" charset="0"/>
              </a:rPr>
              <a:t>Add layer</a:t>
            </a:r>
            <a:r>
              <a:rPr lang="en-US" sz="1800" dirty="0">
                <a:solidFill>
                  <a:srgbClr val="000000"/>
                </a:solidFill>
                <a:effectLst/>
                <a:latin typeface="Times New Roman" panose="02020603050405020304" pitchFamily="18" charset="0"/>
                <a:ea typeface="Times New Roman" panose="02020603050405020304" pitchFamily="18" charset="0"/>
              </a:rPr>
              <a:t> and then on </a:t>
            </a:r>
            <a:r>
              <a:rPr lang="en-US" sz="1800" b="1" dirty="0">
                <a:solidFill>
                  <a:srgbClr val="000000"/>
                </a:solidFill>
                <a:effectLst/>
                <a:latin typeface="Times New Roman" panose="02020603050405020304" pitchFamily="18" charset="0"/>
                <a:ea typeface="Times New Roman" panose="02020603050405020304" pitchFamily="18" charset="0"/>
              </a:rPr>
              <a:t>Import</a:t>
            </a:r>
            <a:r>
              <a:rPr lang="en-US" sz="1800" dirty="0">
                <a:solidFill>
                  <a:srgbClr val="000000"/>
                </a:solidFill>
                <a:effectLst/>
                <a:latin typeface="Times New Roman" panose="02020603050405020304" pitchFamily="18" charset="0"/>
                <a:ea typeface="Times New Roman" panose="02020603050405020304" pitchFamily="18" charset="0"/>
              </a:rPr>
              <a:t>. Drag your filtered .csv file to the import box.</a:t>
            </a:r>
            <a:endParaRPr lang="en-US" sz="1800" dirty="0">
              <a:effectLst/>
              <a:latin typeface="Arial" panose="020B0604020202020204" pitchFamily="34" charset="0"/>
              <a:ea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rPr>
              <a:t>Select the longitude and latitude columns. Then select the </a:t>
            </a:r>
            <a:r>
              <a:rPr lang="en-US" sz="1800" b="1" dirty="0">
                <a:solidFill>
                  <a:srgbClr val="000000"/>
                </a:solidFill>
                <a:effectLst/>
                <a:latin typeface="Times New Roman" panose="02020603050405020304" pitchFamily="18" charset="0"/>
                <a:ea typeface="Times New Roman" panose="02020603050405020304" pitchFamily="18" charset="0"/>
              </a:rPr>
              <a:t>LIBNAME</a:t>
            </a:r>
            <a:r>
              <a:rPr lang="en-US" sz="1800" dirty="0">
                <a:solidFill>
                  <a:srgbClr val="000000"/>
                </a:solidFill>
                <a:effectLst/>
                <a:latin typeface="Times New Roman" panose="02020603050405020304" pitchFamily="18" charset="0"/>
                <a:ea typeface="Times New Roman" panose="02020603050405020304" pitchFamily="18" charset="0"/>
              </a:rPr>
              <a:t> column to label your placemarks. (Note: My Maps doesn’t assume which columns contain the location information.) After a few seconds, all the public libraries in your file will be placed on the map!</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Step 5</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Customize the map.</a:t>
            </a:r>
            <a:r>
              <a:rPr lang="en-US" sz="1800" dirty="0">
                <a:solidFill>
                  <a:srgbClr val="000000"/>
                </a:solidFill>
                <a:effectLst/>
                <a:latin typeface="Times New Roman" panose="02020603050405020304" pitchFamily="18" charset="0"/>
                <a:ea typeface="Times New Roman" panose="02020603050405020304" pitchFamily="18" charset="0"/>
              </a:rPr>
              <a:t> Have students rename the layer so you know what the place markers are referring to. As with the previous layer, you can customize the look to add more information. It just so happens that the Public Libraries .csv file also has information on the county population. Click on </a:t>
            </a:r>
            <a:r>
              <a:rPr lang="en-US" sz="1800" b="1" dirty="0">
                <a:solidFill>
                  <a:srgbClr val="000000"/>
                </a:solidFill>
                <a:effectLst/>
                <a:latin typeface="Times New Roman" panose="02020603050405020304" pitchFamily="18" charset="0"/>
                <a:ea typeface="Times New Roman" panose="02020603050405020304" pitchFamily="18" charset="0"/>
              </a:rPr>
              <a:t>Uniform Style</a:t>
            </a:r>
            <a:r>
              <a:rPr lang="en-US" sz="1800" dirty="0">
                <a:solidFill>
                  <a:srgbClr val="000000"/>
                </a:solidFill>
                <a:effectLst/>
                <a:latin typeface="Times New Roman" panose="02020603050405020304" pitchFamily="18" charset="0"/>
                <a:ea typeface="Times New Roman" panose="02020603050405020304" pitchFamily="18" charset="0"/>
              </a:rPr>
              <a:t> for this layer and select to group by CNTYPOP.</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84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Times New Roman" panose="02020603050405020304" pitchFamily="18" charset="0"/>
                <a:ea typeface="Times New Roman" panose="02020603050405020304" pitchFamily="18" charset="0"/>
              </a:rPr>
              <a:t>Exercise 3: Add Data to Your Map and Ask Questions</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rPr>
              <a:t>Step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Add another location layer. </a:t>
            </a:r>
            <a:r>
              <a:rPr lang="en-US" sz="1800" b="0" dirty="0">
                <a:solidFill>
                  <a:srgbClr val="000000"/>
                </a:solidFill>
                <a:effectLst/>
                <a:latin typeface="Times New Roman" panose="02020603050405020304" pitchFamily="18" charset="0"/>
                <a:ea typeface="Times New Roman" panose="02020603050405020304" pitchFamily="18" charset="0"/>
              </a:rPr>
              <a:t>Have students add another layer on their maps. They will download a file with information on public health departments from </a:t>
            </a:r>
            <a:r>
              <a:rPr lang="en-US" sz="1800" dirty="0">
                <a:effectLst/>
                <a:latin typeface="Times New Roman" panose="02020603050405020304" pitchFamily="18" charset="0"/>
                <a:ea typeface="Times New Roman" panose="02020603050405020304" pitchFamily="18" charset="0"/>
              </a:rPr>
              <a:t>https://</a:t>
            </a:r>
            <a:r>
              <a:rPr lang="en-US" sz="1800" dirty="0" err="1">
                <a:effectLst/>
                <a:latin typeface="Times New Roman" panose="02020603050405020304" pitchFamily="18" charset="0"/>
                <a:ea typeface="Times New Roman" panose="02020603050405020304" pitchFamily="18" charset="0"/>
              </a:rPr>
              <a:t>hifld-geoplatform.opendata.arcgis.com</a:t>
            </a:r>
            <a:r>
              <a:rPr lang="en-US" sz="1800" dirty="0">
                <a:effectLst/>
                <a:latin typeface="Times New Roman" panose="02020603050405020304" pitchFamily="18" charset="0"/>
                <a:ea typeface="Times New Roman" panose="02020603050405020304" pitchFamily="18" charset="0"/>
              </a:rPr>
              <a:t>/datasets/public-health-departments/</a:t>
            </a:r>
            <a:r>
              <a:rPr lang="en-US" sz="1800" dirty="0" err="1">
                <a:effectLst/>
                <a:latin typeface="Times New Roman" panose="02020603050405020304" pitchFamily="18" charset="0"/>
                <a:ea typeface="Times New Roman" panose="02020603050405020304" pitchFamily="18" charset="0"/>
              </a:rPr>
              <a:t>explore?location</a:t>
            </a:r>
            <a:r>
              <a:rPr lang="en-US" sz="1800" dirty="0">
                <a:effectLst/>
                <a:latin typeface="Times New Roman" panose="02020603050405020304" pitchFamily="18" charset="0"/>
                <a:ea typeface="Times New Roman" panose="02020603050405020304" pitchFamily="18" charset="0"/>
              </a:rPr>
              <a:t>=28.852439%2C-106.164623%2C3.22&amp;showTable=true. Filter the downloaded .csv </a:t>
            </a:r>
            <a:r>
              <a:rPr lang="en-US" sz="1800" dirty="0">
                <a:solidFill>
                  <a:srgbClr val="000000"/>
                </a:solidFill>
                <a:effectLst/>
                <a:latin typeface="Times New Roman" panose="02020603050405020304" pitchFamily="18" charset="0"/>
                <a:ea typeface="Times New Roman" panose="02020603050405020304" pitchFamily="18" charset="0"/>
              </a:rPr>
              <a:t>of this table to focus on the State matching the public library data. Then import it as a new layer to your map. In this file, longitude and latitude are represented in the columns x and y respectively. Hover over the paint icon in the new layer to make sure your markers from this new layer are distinct from the previous one.</a:t>
            </a:r>
          </a:p>
          <a:p>
            <a:pPr marL="0" lvl="0" indent="0" algn="l" rtl="0">
              <a:spcBef>
                <a:spcPts val="0"/>
              </a:spcBef>
              <a:spcAft>
                <a:spcPts val="0"/>
              </a:spcAft>
              <a:buNone/>
            </a:pPr>
            <a:endParaRPr lang="en-US" sz="1800" dirty="0">
              <a:solidFill>
                <a:srgbClr val="000000"/>
              </a:solidFill>
              <a:effectLst/>
              <a:latin typeface="Times New Roman" panose="02020603050405020304" pitchFamily="18" charset="0"/>
            </a:endParaRPr>
          </a:p>
          <a:p>
            <a:pPr marL="0" marR="0" lvl="0" indent="0">
              <a:lnSpc>
                <a:spcPct val="150000"/>
              </a:lnSpc>
              <a:spcBef>
                <a:spcPts val="0"/>
              </a:spcBef>
              <a:spcAft>
                <a:spcPts val="0"/>
              </a:spcAft>
              <a:buFontTx/>
              <a:buNone/>
            </a:pPr>
            <a:r>
              <a:rPr lang="en-US" sz="1200" b="1" dirty="0">
                <a:solidFill>
                  <a:srgbClr val="000000"/>
                </a:solidFill>
                <a:effectLst/>
                <a:latin typeface="Times New Roman" panose="02020603050405020304" pitchFamily="18" charset="0"/>
                <a:ea typeface="Times New Roman" panose="02020603050405020304" pitchFamily="18" charset="0"/>
              </a:rPr>
              <a:t>Step 2</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b="1" dirty="0">
                <a:solidFill>
                  <a:srgbClr val="000000"/>
                </a:solidFill>
                <a:effectLst/>
                <a:latin typeface="Times New Roman" panose="02020603050405020304" pitchFamily="18" charset="0"/>
                <a:ea typeface="Times New Roman" panose="02020603050405020304" pitchFamily="18" charset="0"/>
              </a:rPr>
              <a:t>Examine your data.</a:t>
            </a:r>
            <a:r>
              <a:rPr lang="en-US" sz="1200" dirty="0">
                <a:solidFill>
                  <a:srgbClr val="000000"/>
                </a:solidFill>
                <a:effectLst/>
                <a:latin typeface="Times New Roman" panose="02020603050405020304" pitchFamily="18" charset="0"/>
                <a:ea typeface="Times New Roman" panose="02020603050405020304" pitchFamily="18" charset="0"/>
              </a:rPr>
              <a:t> Now you have a custom map where you can see multiple data elements at a glance, such as:</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County boundaries</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Locations of public libraries</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Locations of public health departments</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County populations</a:t>
            </a:r>
            <a:endParaRPr lang="en-US" sz="1100" dirty="0">
              <a:solidFill>
                <a:srgbClr val="000000"/>
              </a:solidFill>
              <a:effectLst/>
              <a:latin typeface="Arial" panose="020B0604020202020204" pitchFamily="34" charset="0"/>
              <a:ea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endParaRPr lang="en-US" sz="1100" dirty="0">
              <a:solidFill>
                <a:srgbClr val="000000"/>
              </a:solidFill>
              <a:effectLst/>
              <a:latin typeface="Arial" panose="020B0604020202020204" pitchFamily="34" charset="0"/>
              <a:ea typeface="Times New Roman" panose="02020603050405020304" pitchFamily="18" charset="0"/>
            </a:endParaRPr>
          </a:p>
          <a:p>
            <a:pPr marL="0" marR="0" lvl="0" indent="0">
              <a:lnSpc>
                <a:spcPct val="150000"/>
              </a:lnSpc>
              <a:spcBef>
                <a:spcPts val="0"/>
              </a:spcBef>
              <a:spcAft>
                <a:spcPts val="0"/>
              </a:spcAft>
              <a:buFontTx/>
              <a:buNone/>
            </a:pPr>
            <a:r>
              <a:rPr lang="en-US" sz="1200" dirty="0">
                <a:effectLst/>
                <a:latin typeface="Times New Roman" panose="02020603050405020304" pitchFamily="18" charset="0"/>
                <a:ea typeface="Times New Roman" panose="02020603050405020304" pitchFamily="18" charset="0"/>
              </a:rPr>
              <a:t>This set of information allows us to look for patterns and examine questions, such as the following:</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Within your selected area, where do clusters emerge among state and/or local public health departments and public libraries that are within a ten-mile distance from each other? (Note: Students can use the map ruler to measure distances between markers.)</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Within your selected area, what is the population density near the clusters and in gap areas?</a:t>
            </a:r>
            <a:endParaRPr lang="en-US" sz="1100" dirty="0">
              <a:effectLst/>
              <a:latin typeface="Arial" panose="020B0604020202020204" pitchFamily="34" charset="0"/>
              <a:ea typeface="Arial" panose="020B0604020202020204" pitchFamily="34" charset="0"/>
            </a:endParaRPr>
          </a:p>
          <a:p>
            <a:pPr marL="285750" marR="0" lvl="0" indent="-2857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rPr>
              <a:t>Based on you</a:t>
            </a:r>
            <a:r>
              <a:rPr lang="en-US" sz="1200" dirty="0">
                <a:effectLst/>
                <a:latin typeface="Times New Roman" panose="02020603050405020304" pitchFamily="18" charset="0"/>
                <a:ea typeface="Times New Roman" panose="02020603050405020304" pitchFamily="18" charset="0"/>
              </a:rPr>
              <a:t>r mapping, what do the gaps imply? Can you make any assumptions or inferences from the gaps? For example, does the area seem to have an equitable distribution of entities or resources in relation to the population?</a:t>
            </a:r>
            <a:endParaRPr lang="en-US" sz="1100" dirty="0">
              <a:effectLst/>
              <a:latin typeface="Arial" panose="020B0604020202020204" pitchFamily="34" charset="0"/>
              <a:ea typeface="Arial" panose="020B0604020202020204" pitchFamily="34" charset="0"/>
            </a:endParaRPr>
          </a:p>
          <a:p>
            <a:pPr marL="0" marR="0" indent="0">
              <a:lnSpc>
                <a:spcPct val="150000"/>
              </a:lnSpc>
              <a:spcBef>
                <a:spcPts val="0"/>
              </a:spcBef>
              <a:spcAft>
                <a:spcPts val="0"/>
              </a:spcAft>
              <a:buFontTx/>
              <a:buNone/>
            </a:pPr>
            <a:endParaRPr lang="en-US" sz="11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r>
              <a:rPr lang="en-US" dirty="0"/>
              <a:t>Reflection: ask students to share what the advantages and disadvantages of the locations of the public libraries to the public health departments.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Instructor prompt:</a:t>
            </a:r>
          </a:p>
          <a:p>
            <a:pPr marL="171450" lvl="0" indent="-171450" algn="l" rtl="0">
              <a:spcBef>
                <a:spcPts val="0"/>
              </a:spcBef>
              <a:spcAft>
                <a:spcPts val="0"/>
              </a:spcAft>
              <a:buFont typeface="Arial" panose="020B0604020202020204" pitchFamily="34" charset="0"/>
              <a:buChar char="•"/>
            </a:pPr>
            <a:r>
              <a:rPr lang="en-US" dirty="0"/>
              <a:t>Are the libraries located in close proximity to a public health department? </a:t>
            </a:r>
          </a:p>
          <a:p>
            <a:pPr marL="171450" lvl="0" indent="-171450" algn="l" rtl="0">
              <a:spcBef>
                <a:spcPts val="0"/>
              </a:spcBef>
              <a:spcAft>
                <a:spcPts val="0"/>
              </a:spcAft>
              <a:buFont typeface="Arial" panose="020B0604020202020204" pitchFamily="34" charset="0"/>
              <a:buChar char="•"/>
            </a:pPr>
            <a:r>
              <a:rPr lang="en-US" dirty="0"/>
              <a:t>Are there any geographical barriers between these two entities, like a mountain range, a river, or other body of water?</a:t>
            </a:r>
          </a:p>
          <a:p>
            <a:pPr marL="171450" lvl="0" indent="-171450" algn="l" rtl="0">
              <a:spcBef>
                <a:spcPts val="0"/>
              </a:spcBef>
              <a:spcAft>
                <a:spcPts val="0"/>
              </a:spcAft>
              <a:buFont typeface="Arial" panose="020B0604020202020204" pitchFamily="34" charset="0"/>
              <a:buChar char="•"/>
            </a:pPr>
            <a:r>
              <a:rPr lang="en-US" dirty="0"/>
              <a:t>Are there any manmade barriers between these two entities, like a freeway or highway, an industrial park, or an agricultural area?</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Sources of free data:</a:t>
            </a:r>
          </a:p>
          <a:p>
            <a:pPr marL="285750" lvl="0" indent="-285750" algn="l" rtl="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Community Based Organizations - Internal Revenue Service (IRS) Exempt Organizations Business Master File Extract (https://</a:t>
            </a:r>
            <a:r>
              <a:rPr lang="en-US" sz="1800" dirty="0" err="1">
                <a:effectLst/>
                <a:latin typeface="Times New Roman" panose="02020603050405020304" pitchFamily="18" charset="0"/>
                <a:ea typeface="Times New Roman" panose="02020603050405020304" pitchFamily="18" charset="0"/>
              </a:rPr>
              <a:t>www.irs.gov</a:t>
            </a:r>
            <a:r>
              <a:rPr lang="en-US" sz="1800" dirty="0">
                <a:effectLst/>
                <a:latin typeface="Times New Roman" panose="02020603050405020304" pitchFamily="18" charset="0"/>
                <a:ea typeface="Times New Roman" panose="02020603050405020304" pitchFamily="18" charset="0"/>
              </a:rPr>
              <a:t>/charities-non-profits/exempt-organizations-business-master-file-extract-</a:t>
            </a:r>
            <a:r>
              <a:rPr lang="en-US" sz="1800" dirty="0" err="1">
                <a:effectLst/>
                <a:latin typeface="Times New Roman" panose="02020603050405020304" pitchFamily="18" charset="0"/>
                <a:ea typeface="Times New Roman" panose="02020603050405020304" pitchFamily="18" charset="0"/>
              </a:rPr>
              <a:t>eo</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bmf</a:t>
            </a:r>
            <a:r>
              <a:rPr lang="en-US" sz="1800" dirty="0">
                <a:effectLst/>
                <a:latin typeface="Times New Roman" panose="02020603050405020304" pitchFamily="18"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Public Health Departments - Homeland Infrastructure Foundation-Level Data (https://</a:t>
            </a:r>
            <a:r>
              <a:rPr lang="en-US" sz="1800" dirty="0" err="1">
                <a:effectLst/>
                <a:latin typeface="Times New Roman" panose="02020603050405020304" pitchFamily="18" charset="0"/>
                <a:ea typeface="Times New Roman" panose="02020603050405020304" pitchFamily="18" charset="0"/>
              </a:rPr>
              <a:t>hifld-geoplatform.opendata.arcgis.com</a:t>
            </a:r>
            <a:r>
              <a:rPr lang="en-US" sz="1800" dirty="0">
                <a:effectLst/>
                <a:latin typeface="Times New Roman" panose="02020603050405020304" pitchFamily="18" charset="0"/>
                <a:ea typeface="Times New Roman" panose="02020603050405020304" pitchFamily="18" charset="0"/>
              </a:rPr>
              <a:t>/datasets/public-health-departments/</a:t>
            </a:r>
            <a:r>
              <a:rPr lang="en-US" sz="1800" dirty="0" err="1">
                <a:effectLst/>
                <a:latin typeface="Times New Roman" panose="02020603050405020304" pitchFamily="18" charset="0"/>
                <a:ea typeface="Times New Roman" panose="02020603050405020304" pitchFamily="18" charset="0"/>
              </a:rPr>
              <a:t>explore?showTable</a:t>
            </a:r>
            <a:r>
              <a:rPr lang="en-US" sz="1800" dirty="0">
                <a:effectLst/>
                <a:latin typeface="Times New Roman" panose="02020603050405020304" pitchFamily="18" charset="0"/>
                <a:ea typeface="Times New Roman" panose="02020603050405020304" pitchFamily="18" charset="0"/>
              </a:rPr>
              <a:t>=true). </a:t>
            </a:r>
            <a:endParaRPr lang="en-US"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Public Libraries - Institute of Museum and Library Services</a:t>
            </a:r>
            <a:r>
              <a:rPr lang="en-US" sz="1800" dirty="0">
                <a:effectLst/>
                <a:latin typeface="Arial" panose="020B0604020202020204" pitchFamily="34"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https://</a:t>
            </a:r>
            <a:r>
              <a:rPr lang="en-US" sz="1800" dirty="0" err="1">
                <a:effectLst/>
                <a:latin typeface="Times New Roman" panose="02020603050405020304" pitchFamily="18" charset="0"/>
                <a:ea typeface="Times New Roman" panose="02020603050405020304" pitchFamily="18" charset="0"/>
              </a:rPr>
              <a:t>www.imls.gov</a:t>
            </a:r>
            <a:r>
              <a:rPr lang="en-US" sz="1800" dirty="0">
                <a:effectLst/>
                <a:latin typeface="Times New Roman" panose="02020603050405020304" pitchFamily="18" charset="0"/>
                <a:ea typeface="Times New Roman" panose="02020603050405020304" pitchFamily="18" charset="0"/>
              </a:rPr>
              <a:t>/research-evaluation/data-collection/public-libraries-survey). </a:t>
            </a:r>
            <a:endParaRPr lang="en-US"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Geographical Boundary Areas: United States Census Bureau</a:t>
            </a:r>
            <a:r>
              <a:rPr lang="en-US" sz="1800" dirty="0">
                <a:effectLst/>
                <a:latin typeface="Arial" panose="020B0604020202020204" pitchFamily="34"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https://</a:t>
            </a:r>
            <a:r>
              <a:rPr lang="en-US" sz="1800" dirty="0" err="1">
                <a:effectLst/>
                <a:latin typeface="Times New Roman" panose="02020603050405020304" pitchFamily="18" charset="0"/>
                <a:ea typeface="Times New Roman" panose="02020603050405020304" pitchFamily="18" charset="0"/>
              </a:rPr>
              <a:t>www.census.gov</a:t>
            </a:r>
            <a:r>
              <a:rPr lang="en-US" sz="1800" dirty="0">
                <a:effectLst/>
                <a:latin typeface="Times New Roman" panose="02020603050405020304" pitchFamily="18" charset="0"/>
                <a:ea typeface="Times New Roman" panose="02020603050405020304" pitchFamily="18" charset="0"/>
              </a:rPr>
              <a:t>/geographies/mapping-files/time-series/geo/</a:t>
            </a:r>
            <a:r>
              <a:rPr lang="en-US" sz="1800" dirty="0" err="1">
                <a:effectLst/>
                <a:latin typeface="Times New Roman" panose="02020603050405020304" pitchFamily="18" charset="0"/>
                <a:ea typeface="Times New Roman" panose="02020603050405020304" pitchFamily="18" charset="0"/>
              </a:rPr>
              <a:t>kml</a:t>
            </a:r>
            <a:r>
              <a:rPr lang="en-US" sz="1800" dirty="0">
                <a:effectLst/>
                <a:latin typeface="Times New Roman" panose="02020603050405020304" pitchFamily="18" charset="0"/>
                <a:ea typeface="Times New Roman" panose="02020603050405020304" pitchFamily="18" charset="0"/>
              </a:rPr>
              <a:t>-cartographic-boundary-</a:t>
            </a:r>
            <a:r>
              <a:rPr lang="en-US" sz="1800" dirty="0" err="1">
                <a:effectLst/>
                <a:latin typeface="Times New Roman" panose="02020603050405020304" pitchFamily="18" charset="0"/>
                <a:ea typeface="Times New Roman" panose="02020603050405020304" pitchFamily="18" charset="0"/>
              </a:rPr>
              <a:t>files.html</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77397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b="1" dirty="0">
                <a:effectLst/>
                <a:latin typeface="Times New Roman" panose="02020603050405020304" pitchFamily="18" charset="0"/>
                <a:ea typeface="Times New Roman" panose="02020603050405020304" pitchFamily="18" charset="0"/>
              </a:rPr>
              <a:t>Activity 3</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This slide indicates some real-life examples on how public libraries and public health use GIS to understand the communities they serve.</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dirty="0">
                <a:effectLst/>
                <a:latin typeface="Times New Roman" panose="02020603050405020304" pitchFamily="18" charset="0"/>
                <a:ea typeface="Times New Roman" panose="02020603050405020304" pitchFamily="18" charset="0"/>
              </a:rPr>
              <a:t>Reflection: Ask students if they see any similarities between how public libraries and public health use GIS? How might these two entities work together?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5994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effectLst/>
                <a:latin typeface="Times New Roman" panose="02020603050405020304" pitchFamily="18" charset="0"/>
                <a:ea typeface="Times New Roman" panose="02020603050405020304" pitchFamily="18" charset="0"/>
              </a:rPr>
              <a:t>Activity 4</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GIS data can help researchers understand </a:t>
            </a:r>
            <a:r>
              <a:rPr lang="en-US" sz="1800" i="1" dirty="0">
                <a:effectLst/>
                <a:latin typeface="Times New Roman" panose="02020603050405020304" pitchFamily="18" charset="0"/>
                <a:ea typeface="Times New Roman" panose="02020603050405020304" pitchFamily="18" charset="0"/>
              </a:rPr>
              <a:t>where</a:t>
            </a:r>
            <a:r>
              <a:rPr lang="en-US" sz="1800" dirty="0">
                <a:effectLst/>
                <a:latin typeface="Times New Roman" panose="02020603050405020304" pitchFamily="18" charset="0"/>
                <a:ea typeface="Times New Roman" panose="02020603050405020304" pitchFamily="18" charset="0"/>
              </a:rPr>
              <a:t> things happen and help construct </a:t>
            </a:r>
            <a:r>
              <a:rPr lang="en-US" sz="1800" i="1" dirty="0">
                <a:effectLst/>
                <a:latin typeface="Times New Roman" panose="02020603050405020304" pitchFamily="18" charset="0"/>
                <a:ea typeface="Times New Roman" panose="02020603050405020304" pitchFamily="18" charset="0"/>
              </a:rPr>
              <a:t>why</a:t>
            </a:r>
            <a:r>
              <a:rPr lang="en-US" sz="1800" dirty="0">
                <a:effectLst/>
                <a:latin typeface="Times New Roman" panose="02020603050405020304" pitchFamily="18" charset="0"/>
                <a:ea typeface="Times New Roman" panose="02020603050405020304" pitchFamily="18" charset="0"/>
              </a:rPr>
              <a:t> things happen. Entities and organizations working to improve community health at any level can benefit from using GIS to identify potential collaborators and partners to address gaps in health-related services. Visualizations created with GIS data can help communities more quickly identify concerns, establish priorities, identify resources, and determine where resources are needed the most. Community entities can come together to develop prevention, education, advocacy, and research programs to look at the problem in greater depth. While the examples in this chapter focus on health-related topics, the process can be used to locate any type of service or population in a geographic area. It’s easy to create visualizations with freely available online resources.</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dirty="0">
                <a:effectLst/>
                <a:latin typeface="Times New Roman" panose="02020603050405020304" pitchFamily="18" charset="0"/>
                <a:ea typeface="Arial" panose="020B0604020202020204" pitchFamily="34" charset="0"/>
              </a:rPr>
              <a:t>Reflection: Ask students what they would like to know about their neighborhood, community, town, or city. </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800">
                <a:effectLst/>
                <a:latin typeface="Times New Roman" panose="02020603050405020304" pitchFamily="18" charset="0"/>
                <a:ea typeface="Arial" panose="020B0604020202020204" pitchFamily="34" charset="0"/>
              </a:rPr>
              <a:t>Have </a:t>
            </a:r>
            <a:r>
              <a:rPr lang="en-US" sz="1800" dirty="0">
                <a:effectLst/>
                <a:latin typeface="Times New Roman" panose="02020603050405020304" pitchFamily="18" charset="0"/>
                <a:ea typeface="Arial" panose="020B0604020202020204" pitchFamily="34" charset="0"/>
              </a:rPr>
              <a:t>them look for data that might help them answer their question and add it to their map.</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553842"/>
            <a:ext cx="8520600" cy="1580400"/>
          </a:xfrm>
          <a:prstGeom prst="rect">
            <a:avLst/>
          </a:prstGeom>
        </p:spPr>
        <p:txBody>
          <a:bodyPr spcFirstLastPara="1" wrap="square" lIns="91425" tIns="91425" rIns="91425" bIns="91425" anchor="b" anchorCtr="0">
            <a:normAutofit fontScale="90000"/>
          </a:bodyPr>
          <a:lstStyle/>
          <a:p>
            <a:pPr lvl="0">
              <a:lnSpc>
                <a:spcPct val="80000"/>
              </a:lnSpc>
            </a:pPr>
            <a:r>
              <a:rPr lang="en-US" sz="3900" b="1" dirty="0">
                <a:solidFill>
                  <a:schemeClr val="lt1"/>
                </a:solidFill>
                <a:latin typeface="Raleway"/>
                <a:ea typeface="Raleway"/>
                <a:cs typeface="Raleway"/>
                <a:sym typeface="Raleway"/>
              </a:rPr>
              <a:t>Mapping and Evaluation of Community Resources, Access, and Populations Using Public-Use Software and Data Files</a:t>
            </a:r>
          </a:p>
        </p:txBody>
      </p:sp>
      <p:sp>
        <p:nvSpPr>
          <p:cNvPr id="55" name="Google Shape;55;p13"/>
          <p:cNvSpPr txBox="1">
            <a:spLocks noGrp="1"/>
          </p:cNvSpPr>
          <p:nvPr>
            <p:ph type="subTitle" idx="1"/>
          </p:nvPr>
        </p:nvSpPr>
        <p:spPr>
          <a:xfrm>
            <a:off x="311700" y="2231440"/>
            <a:ext cx="8520600" cy="1686300"/>
          </a:xfrm>
          <a:prstGeom prst="rect">
            <a:avLst/>
          </a:prstGeom>
        </p:spPr>
        <p:txBody>
          <a:bodyPr spcFirstLastPara="1" wrap="square" lIns="91425" tIns="91425" rIns="91425" bIns="91425" anchor="t" anchorCtr="0">
            <a:noAutofit/>
          </a:bodyPr>
          <a:lstStyle/>
          <a:p>
            <a:pPr marL="0" lvl="0" indent="0">
              <a:lnSpc>
                <a:spcPct val="90000"/>
              </a:lnSpc>
              <a:spcAft>
                <a:spcPts val="600"/>
              </a:spcAft>
            </a:pPr>
            <a:r>
              <a:rPr lang="en-US" sz="2000" b="1" dirty="0">
                <a:solidFill>
                  <a:schemeClr val="lt1"/>
                </a:solidFill>
                <a:latin typeface="Raleway"/>
                <a:ea typeface="Raleway"/>
                <a:cs typeface="Raleway"/>
                <a:sym typeface="Raleway"/>
              </a:rPr>
              <a:t>Dana Abbey, University of Colorado Anschutz</a:t>
            </a:r>
          </a:p>
          <a:p>
            <a:pPr marL="0" indent="0">
              <a:lnSpc>
                <a:spcPct val="90000"/>
              </a:lnSpc>
              <a:spcAft>
                <a:spcPts val="600"/>
              </a:spcAft>
            </a:pPr>
            <a:r>
              <a:rPr lang="en-US" sz="2000" b="1" dirty="0">
                <a:solidFill>
                  <a:schemeClr val="lt1"/>
                </a:solidFill>
                <a:latin typeface="Raleway"/>
                <a:ea typeface="Raleway"/>
                <a:cs typeface="Raleway"/>
                <a:sym typeface="Raleway"/>
              </a:rPr>
              <a:t>Wladimir </a:t>
            </a:r>
            <a:r>
              <a:rPr lang="en-US" sz="2000" b="1" dirty="0" err="1">
                <a:solidFill>
                  <a:schemeClr val="lt1"/>
                </a:solidFill>
                <a:latin typeface="Raleway"/>
                <a:ea typeface="Raleway"/>
                <a:cs typeface="Raleway"/>
                <a:sym typeface="Raleway"/>
              </a:rPr>
              <a:t>Labeikovsky</a:t>
            </a:r>
            <a:r>
              <a:rPr lang="en-US" sz="2000" b="1" dirty="0">
                <a:solidFill>
                  <a:schemeClr val="lt1"/>
                </a:solidFill>
                <a:latin typeface="Raleway"/>
                <a:ea typeface="Raleway"/>
                <a:cs typeface="Raleway"/>
                <a:sym typeface="Raleway"/>
              </a:rPr>
              <a:t>, Ribbon Biolabs</a:t>
            </a:r>
          </a:p>
          <a:p>
            <a:pPr marL="0" lvl="0" indent="0" algn="ctr" rtl="0">
              <a:lnSpc>
                <a:spcPct val="90000"/>
              </a:lnSpc>
              <a:spcBef>
                <a:spcPts val="0"/>
              </a:spcBef>
              <a:spcAft>
                <a:spcPts val="0"/>
              </a:spcAft>
              <a:buClr>
                <a:schemeClr val="dk1"/>
              </a:buClr>
              <a:buSzPts val="1100"/>
              <a:buFont typeface="Arial"/>
              <a:buNone/>
            </a:pPr>
            <a:endParaRPr lang="en-US" sz="1800" dirty="0">
              <a:solidFill>
                <a:srgbClr val="D8AB0B"/>
              </a:solidFill>
              <a:latin typeface="Raleway"/>
              <a:ea typeface="Raleway"/>
              <a:cs typeface="Raleway"/>
              <a:sym typeface="Raleway"/>
            </a:endParaRPr>
          </a:p>
        </p:txBody>
      </p:sp>
      <p:sp>
        <p:nvSpPr>
          <p:cNvPr id="4" name="AutoShape 2">
            <a:extLst>
              <a:ext uri="{FF2B5EF4-FFF2-40B4-BE49-F238E27FC236}">
                <a16:creationId xmlns:a16="http://schemas.microsoft.com/office/drawing/2014/main" id="{E65F30C0-9592-4BE9-A7A0-DDAE603D8F5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9E0EFB7B-B4AE-4486-B238-5741974F9CA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7B1705E-FFB9-422A-97CA-54B96F5FFD9D}"/>
              </a:ext>
            </a:extLst>
          </p:cNvPr>
          <p:cNvSpPr txBox="1"/>
          <p:nvPr/>
        </p:nvSpPr>
        <p:spPr>
          <a:xfrm>
            <a:off x="0" y="4076409"/>
            <a:ext cx="9144000" cy="1067091"/>
          </a:xfrm>
          <a:prstGeom prst="rect">
            <a:avLst/>
          </a:prstGeom>
          <a:solidFill>
            <a:schemeClr val="bg1"/>
          </a:solidFill>
        </p:spPr>
        <p:txBody>
          <a:bodyPr wrap="square" rtlCol="0">
            <a:spAutoFit/>
          </a:bodyPr>
          <a:lstStyle/>
          <a:p>
            <a:endParaRPr lang="en-US" dirty="0"/>
          </a:p>
        </p:txBody>
      </p:sp>
      <p:pic>
        <p:nvPicPr>
          <p:cNvPr id="14" name="Google Shape;71;p15">
            <a:extLst>
              <a:ext uri="{FF2B5EF4-FFF2-40B4-BE49-F238E27FC236}">
                <a16:creationId xmlns:a16="http://schemas.microsoft.com/office/drawing/2014/main" id="{C87DE8D8-7E29-4D46-827B-629266DFB511}"/>
              </a:ext>
            </a:extLst>
          </p:cNvPr>
          <p:cNvPicPr preferRelativeResize="0"/>
          <p:nvPr/>
        </p:nvPicPr>
        <p:blipFill>
          <a:blip r:embed="rId3">
            <a:alphaModFix/>
          </a:blip>
          <a:stretch>
            <a:fillRect/>
          </a:stretch>
        </p:blipFill>
        <p:spPr>
          <a:xfrm>
            <a:off x="311700" y="4270805"/>
            <a:ext cx="2660903" cy="706516"/>
          </a:xfrm>
          <a:prstGeom prst="rect">
            <a:avLst/>
          </a:prstGeom>
          <a:noFill/>
          <a:ln>
            <a:noFill/>
          </a:ln>
        </p:spPr>
      </p:pic>
      <p:pic>
        <p:nvPicPr>
          <p:cNvPr id="3" name="Picture 2" descr="Shape&#10;&#10;Description automatically generated with low confidence">
            <a:extLst>
              <a:ext uri="{FF2B5EF4-FFF2-40B4-BE49-F238E27FC236}">
                <a16:creationId xmlns:a16="http://schemas.microsoft.com/office/drawing/2014/main" id="{CA461701-FBC5-9842-58E9-5AD814E85FBD}"/>
              </a:ext>
            </a:extLst>
          </p:cNvPr>
          <p:cNvPicPr>
            <a:picLocks noChangeAspect="1"/>
          </p:cNvPicPr>
          <p:nvPr/>
        </p:nvPicPr>
        <p:blipFill>
          <a:blip r:embed="rId4"/>
          <a:stretch>
            <a:fillRect/>
          </a:stretch>
        </p:blipFill>
        <p:spPr>
          <a:xfrm>
            <a:off x="7468427" y="3725151"/>
            <a:ext cx="1363873" cy="1363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GIS: What Is It and Where Is It?</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311700" y="1152475"/>
            <a:ext cx="8520600" cy="28410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effectLst/>
                <a:latin typeface="Times New Roman" panose="02020603050405020304" pitchFamily="18" charset="0"/>
                <a:ea typeface="Times New Roman" panose="02020603050405020304" pitchFamily="18" charset="0"/>
              </a:rPr>
              <a:t>GIS, or </a:t>
            </a:r>
            <a:r>
              <a:rPr lang="en-US" dirty="0">
                <a:latin typeface="Times New Roman" panose="02020603050405020304" pitchFamily="18" charset="0"/>
                <a:ea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rPr>
              <a:t>eographical </a:t>
            </a:r>
            <a:r>
              <a:rPr lang="en-US" dirty="0">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nformation systems, is a technology that is used to create, manage, analyze, map, and visualize all types of data. </a:t>
            </a:r>
          </a:p>
          <a:p>
            <a:pPr marL="0" lvl="0" indent="0" algn="l" rtl="0">
              <a:spcBef>
                <a:spcPts val="0"/>
              </a:spcBef>
              <a:spcAft>
                <a:spcPts val="1600"/>
              </a:spcAft>
              <a:buNone/>
            </a:pPr>
            <a:r>
              <a:rPr lang="en-US" sz="1800" dirty="0">
                <a:effectLst/>
                <a:latin typeface="Times New Roman" panose="02020603050405020304" pitchFamily="18" charset="0"/>
                <a:ea typeface="Times New Roman" panose="02020603050405020304" pitchFamily="18" charset="0"/>
              </a:rPr>
              <a:t>GIS is everywhere. It is part of many industries’ daily operations, including public health and healthcare.</a:t>
            </a:r>
            <a:endParaRPr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GIS: How Can It Improve Health?</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28620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effectLst/>
                <a:latin typeface="Times New Roman" panose="02020603050405020304" pitchFamily="18" charset="0"/>
                <a:ea typeface="Times New Roman" panose="02020603050405020304" pitchFamily="18" charset="0"/>
              </a:rPr>
              <a:t>Where you live matters. </a:t>
            </a:r>
          </a:p>
          <a:p>
            <a:pPr marL="0" indent="0">
              <a:spcAft>
                <a:spcPts val="1600"/>
              </a:spcAft>
              <a:buNone/>
            </a:pPr>
            <a:r>
              <a:rPr lang="en-US" sz="1800" dirty="0">
                <a:effectLst/>
                <a:latin typeface="Times New Roman" panose="02020603050405020304" pitchFamily="18" charset="0"/>
                <a:ea typeface="Times New Roman" panose="02020603050405020304" pitchFamily="18" charset="0"/>
              </a:rPr>
              <a:t>Public health departments and health systems have used GIS for many years to track health and disease trends and determine outreach efforts. </a:t>
            </a:r>
          </a:p>
          <a:p>
            <a:pPr marL="0" indent="0">
              <a:spcAft>
                <a:spcPts val="1600"/>
              </a:spcAft>
              <a:buNone/>
            </a:pPr>
            <a:r>
              <a:rPr lang="en-US" dirty="0">
                <a:latin typeface="Times New Roman" panose="02020603050405020304" pitchFamily="18" charset="0"/>
                <a:ea typeface="Times New Roman" panose="02020603050405020304" pitchFamily="18" charset="0"/>
              </a:rPr>
              <a:t>GIS can help us understand real-time health risks, disability status, homelessness, socioeconomic risks, housing, and food security, access to essential services, transportation availability, racial and demographic records, and many other data points.</a:t>
            </a:r>
            <a:endParaRPr lang="en-US" sz="1800" dirty="0">
              <a:effectLst/>
              <a:latin typeface="Times New Roman" panose="02020603050405020304" pitchFamily="18" charset="0"/>
              <a:ea typeface="Times New Roman" panose="02020603050405020304" pitchFamily="18" charset="0"/>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r>
              <a:rPr lang="en" sz="4200" dirty="0">
                <a:solidFill>
                  <a:schemeClr val="accent6">
                    <a:lumMod val="50000"/>
                  </a:schemeClr>
                </a:solidFill>
                <a:latin typeface="Raleway"/>
                <a:ea typeface="Raleway"/>
                <a:cs typeface="Raleway"/>
                <a:sym typeface="Raleway"/>
              </a:rPr>
              <a:t>Insert text here</a:t>
            </a:r>
            <a:endParaRPr sz="4200" dirty="0">
              <a:solidFill>
                <a:schemeClr val="accent6">
                  <a:lumMod val="50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13" name="Google Shape;113;p20"/>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You Don’t Need a Sledgehammer to Crack a Nut</a:t>
            </a:r>
            <a:endParaRPr sz="1800" dirty="0">
              <a:solidFill>
                <a:srgbClr val="D8AB0B"/>
              </a:solidFill>
              <a:latin typeface="Raleway"/>
              <a:ea typeface="Raleway"/>
              <a:cs typeface="Raleway"/>
              <a:sym typeface="Raleway"/>
            </a:endParaRPr>
          </a:p>
        </p:txBody>
      </p:sp>
      <p:pic>
        <p:nvPicPr>
          <p:cNvPr id="114" name="Google Shape;114;p20"/>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2" name="Picture 2">
            <a:extLst>
              <a:ext uri="{FF2B5EF4-FFF2-40B4-BE49-F238E27FC236}">
                <a16:creationId xmlns:a16="http://schemas.microsoft.com/office/drawing/2014/main" id="{57AAE836-E821-322D-D1B9-09C8942044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705" b="19310"/>
          <a:stretch/>
        </p:blipFill>
        <p:spPr bwMode="auto">
          <a:xfrm>
            <a:off x="249670" y="503430"/>
            <a:ext cx="4738772" cy="3876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208BBC-68FA-CD40-A3AB-EFAADFD10BCC}"/>
              </a:ext>
            </a:extLst>
          </p:cNvPr>
          <p:cNvSpPr txBox="1"/>
          <p:nvPr/>
        </p:nvSpPr>
        <p:spPr>
          <a:xfrm>
            <a:off x="249670" y="4387333"/>
            <a:ext cx="4517387" cy="276999"/>
          </a:xfrm>
          <a:prstGeom prst="rect">
            <a:avLst/>
          </a:prstGeom>
          <a:noFill/>
        </p:spPr>
        <p:txBody>
          <a:bodyPr wrap="square" rtlCol="0">
            <a:spAutoFit/>
          </a:bodyPr>
          <a:lstStyle/>
          <a:p>
            <a:r>
              <a:rPr lang="en-US" sz="1200" b="1" dirty="0"/>
              <a:t>Figure</a:t>
            </a:r>
            <a:r>
              <a:rPr lang="en-US" sz="1200" dirty="0"/>
              <a:t>. ArcGIS-rendered map of California MUAs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descr="A map of Prospector libraries in Colorado."/>
          <p:cNvSpPr txBox="1">
            <a:spLocks noGrp="1"/>
          </p:cNvSpPr>
          <p:nvPr>
            <p:ph type="ctrTitle"/>
          </p:nvPr>
        </p:nvSpPr>
        <p:spPr>
          <a:xfrm>
            <a:off x="0" y="2616"/>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r>
              <a:rPr lang="en" sz="4200" dirty="0">
                <a:solidFill>
                  <a:schemeClr val="accent5">
                    <a:lumMod val="75000"/>
                  </a:schemeClr>
                </a:solidFill>
                <a:latin typeface="Raleway"/>
                <a:ea typeface="Raleway"/>
                <a:cs typeface="Raleway"/>
                <a:sym typeface="Raleway"/>
              </a:rPr>
              <a:t>Insert text here</a:t>
            </a:r>
            <a:endParaRPr sz="4200" dirty="0">
              <a:solidFill>
                <a:schemeClr val="accent5">
                  <a:lumMod val="75000"/>
                </a:schemeClr>
              </a:solidFill>
              <a:latin typeface="Raleway"/>
              <a:ea typeface="Raleway"/>
              <a:cs typeface="Raleway"/>
              <a:sym typeface="Raleway"/>
            </a:endParaRPr>
          </a:p>
          <a:p>
            <a:pPr marL="0" lvl="0" indent="0" algn="l" rtl="0">
              <a:lnSpc>
                <a:spcPct val="90000"/>
              </a:lnSpc>
              <a:spcBef>
                <a:spcPts val="0"/>
              </a:spcBef>
              <a:spcAft>
                <a:spcPts val="0"/>
              </a:spcAft>
              <a:buNone/>
            </a:pPr>
            <a:endParaRPr lang="en-US"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60450" y="335125"/>
            <a:ext cx="3600600" cy="2484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700" b="1"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2700" b="1" dirty="0">
                <a:solidFill>
                  <a:schemeClr val="lt1"/>
                </a:solidFill>
                <a:latin typeface="Raleway"/>
                <a:ea typeface="Raleway"/>
                <a:cs typeface="Raleway"/>
                <a:sym typeface="Raleway"/>
              </a:rPr>
              <a:t>Getting Started With Google Maps</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2" name="image13.png">
            <a:extLst>
              <a:ext uri="{FF2B5EF4-FFF2-40B4-BE49-F238E27FC236}">
                <a16:creationId xmlns:a16="http://schemas.microsoft.com/office/drawing/2014/main" id="{E0E3524C-CEE6-81C4-252A-A4DB783B431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578898"/>
            <a:ext cx="5274600" cy="3129338"/>
          </a:xfrm>
          <a:prstGeom prst="rect">
            <a:avLst/>
          </a:prstGeom>
          <a:ln/>
        </p:spPr>
      </p:pic>
      <p:sp>
        <p:nvSpPr>
          <p:cNvPr id="3" name="TextBox 2">
            <a:extLst>
              <a:ext uri="{FF2B5EF4-FFF2-40B4-BE49-F238E27FC236}">
                <a16:creationId xmlns:a16="http://schemas.microsoft.com/office/drawing/2014/main" id="{2428B4BB-3BA0-C05D-E206-ED6220D971A7}"/>
              </a:ext>
            </a:extLst>
          </p:cNvPr>
          <p:cNvSpPr txBox="1"/>
          <p:nvPr/>
        </p:nvSpPr>
        <p:spPr>
          <a:xfrm>
            <a:off x="0" y="3708236"/>
            <a:ext cx="50390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solidFill>
                  <a:schemeClr val="tx1"/>
                </a:solidFill>
                <a:effectLst/>
                <a:latin typeface="Times New Roman" panose="02020603050405020304" pitchFamily="18" charset="0"/>
                <a:ea typeface="Times New Roman" panose="02020603050405020304" pitchFamily="18" charset="0"/>
              </a:rPr>
              <a:t>Figure.</a:t>
            </a:r>
            <a:r>
              <a:rPr lang="en-US" sz="1200" dirty="0">
                <a:solidFill>
                  <a:schemeClr val="tx1"/>
                </a:solidFill>
                <a:effectLst/>
                <a:latin typeface="Times New Roman" panose="02020603050405020304" pitchFamily="18" charset="0"/>
                <a:ea typeface="Times New Roman" panose="02020603050405020304" pitchFamily="18" charset="0"/>
              </a:rPr>
              <a:t> A previously created map of Prospector libraries in Colorado.</a:t>
            </a:r>
            <a:endParaRPr lang="en-US" sz="1200" dirty="0">
              <a:solidFill>
                <a:schemeClr val="tx1"/>
              </a:solidFill>
              <a:effectLst/>
              <a:latin typeface="Arial" panose="020B0604020202020204" pitchFamily="34" charset="0"/>
              <a:ea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GIS: Create a Map</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311700" y="1152475"/>
            <a:ext cx="8520600" cy="2841000"/>
          </a:xfrm>
          <a:prstGeom prst="rect">
            <a:avLst/>
          </a:prstGeom>
        </p:spPr>
        <p:txBody>
          <a:bodyPr spcFirstLastPara="1" wrap="square" lIns="91425" tIns="91425" rIns="91425" bIns="91425" anchor="t" anchorCtr="0">
            <a:noAutofit/>
          </a:bodyPr>
          <a:lstStyle/>
          <a:p>
            <a:pPr marL="0" indent="0">
              <a:spcAft>
                <a:spcPts val="1600"/>
              </a:spcAft>
              <a:buNone/>
            </a:pPr>
            <a:r>
              <a:rPr lang="en-US" dirty="0">
                <a:solidFill>
                  <a:schemeClr val="bg2"/>
                </a:solidFill>
                <a:latin typeface="Times New Roman" panose="02020603050405020304" pitchFamily="18" charset="0"/>
                <a:ea typeface="Times New Roman" panose="02020603050405020304" pitchFamily="18" charset="0"/>
                <a:sym typeface="Raleway"/>
              </a:rPr>
              <a:t>You will now get to create a map of public library locations in your state.</a:t>
            </a:r>
            <a:endParaRPr lang="en-US" sz="1800" dirty="0">
              <a:solidFill>
                <a:schemeClr val="bg2"/>
              </a:solidFill>
              <a:effectLst/>
              <a:latin typeface="Raleway"/>
              <a:ea typeface="Times New Roman" panose="02020603050405020304" pitchFamily="18" charset="0"/>
              <a:sym typeface="Raleway"/>
            </a:endParaRPr>
          </a:p>
          <a:p>
            <a:pPr marL="0" indent="0">
              <a:spcAft>
                <a:spcPts val="1600"/>
              </a:spcAft>
              <a:buNone/>
            </a:pPr>
            <a:endParaRPr lang="en-US" sz="1800" dirty="0">
              <a:effectLst/>
              <a:latin typeface="Times New Roman" panose="02020603050405020304" pitchFamily="18" charset="0"/>
              <a:ea typeface="Times New Roman" panose="02020603050405020304" pitchFamily="18" charset="0"/>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284227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GIS: Building on Your Map</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2862000"/>
          </a:xfrm>
          <a:prstGeom prst="rect">
            <a:avLst/>
          </a:prstGeom>
        </p:spPr>
        <p:txBody>
          <a:bodyPr spcFirstLastPara="1" wrap="square" lIns="91425" tIns="91425" rIns="91425" bIns="91425" anchor="t" anchorCtr="0">
            <a:noAutofit/>
          </a:bodyPr>
          <a:lstStyle/>
          <a:p>
            <a:pPr marL="0" indent="0">
              <a:spcAft>
                <a:spcPts val="1600"/>
              </a:spcAft>
              <a:buNone/>
            </a:pPr>
            <a:r>
              <a:rPr lang="en-US" sz="1800" dirty="0">
                <a:effectLst/>
                <a:latin typeface="Times New Roman" panose="02020603050405020304" pitchFamily="18" charset="0"/>
                <a:ea typeface="Times New Roman" panose="02020603050405020304" pitchFamily="18" charset="0"/>
              </a:rPr>
              <a:t>You will now build on the map you created and explore how adding layers of GIS data starts to tell a story of a community.   </a:t>
            </a:r>
            <a:endParaRPr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253809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241514"/>
            <a:ext cx="426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lumMod val="50000"/>
                  </a:schemeClr>
                </a:solidFill>
                <a:latin typeface="Raleway"/>
                <a:ea typeface="Raleway"/>
                <a:cs typeface="Raleway"/>
                <a:sym typeface="Raleway"/>
              </a:rPr>
              <a:t>Libraries and GIS</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311700" y="957539"/>
            <a:ext cx="3999900" cy="3416400"/>
          </a:xfrm>
          <a:prstGeom prst="rect">
            <a:avLst/>
          </a:prstGeom>
        </p:spPr>
        <p:txBody>
          <a:bodyPr spcFirstLastPara="1" wrap="square" lIns="91425" tIns="91425" rIns="91425" bIns="91425" anchor="t" anchorCtr="0">
            <a:normAutofit fontScale="62500" lnSpcReduction="20000"/>
          </a:bodyPr>
          <a:lstStyle/>
          <a:p>
            <a:pPr marL="285750" indent="-285750">
              <a:lnSpc>
                <a:spcPct val="15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Investigating if public libraries are accessible to at-risk rural populations during a disaster.</a:t>
            </a:r>
            <a:endParaRPr lang="en-US" dirty="0">
              <a:latin typeface="Arial" panose="020B0604020202020204" pitchFamily="34" charset="0"/>
              <a:ea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eveloping a community profile to understand customer information needs, delivery of services, and effective marketing.</a:t>
            </a:r>
            <a:endParaRPr lang="en-US" dirty="0">
              <a:latin typeface="Arial" panose="020B0604020202020204" pitchFamily="34" charset="0"/>
              <a:ea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electing optimal locations for new libraries based on population, accessibility, air and noise pollution, environmental factors, and comfort and security data.</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tilizing census and adult literacy data to equitably distribute adult literacy resources and training in high-poverty locations.</a:t>
            </a:r>
          </a:p>
          <a:p>
            <a:pPr marL="285750" indent="-285750">
              <a:lnSpc>
                <a:spcPct val="150000"/>
              </a:lnSpc>
              <a:buFont typeface="Arial" panose="020B0604020202020204" pitchFamily="34" charset="0"/>
              <a:buChar char="•"/>
            </a:pPr>
            <a:r>
              <a:rPr lang="en-US" dirty="0">
                <a:solidFill>
                  <a:schemeClr val="bg2"/>
                </a:solidFill>
                <a:latin typeface="Times New Roman" panose="02020603050405020304" pitchFamily="18" charset="0"/>
                <a:ea typeface="Times New Roman" panose="02020603050405020304" pitchFamily="18" charset="0"/>
              </a:rPr>
              <a:t>M</a:t>
            </a:r>
            <a:r>
              <a:rPr lang="en-US" sz="1800" dirty="0">
                <a:solidFill>
                  <a:schemeClr val="bg2"/>
                </a:solidFill>
                <a:effectLst/>
                <a:latin typeface="Times New Roman" panose="02020603050405020304" pitchFamily="18" charset="0"/>
                <a:ea typeface="Times New Roman" panose="02020603050405020304" pitchFamily="18" charset="0"/>
              </a:rPr>
              <a:t>apping areas with lower response rates and noting nearby businesses and other locations of influence that could help promote the Census.</a:t>
            </a:r>
            <a:endParaRPr lang="en-US" sz="1800" dirty="0">
              <a:solidFill>
                <a:schemeClr val="bg2"/>
              </a:solidFill>
              <a:effectLst/>
              <a:latin typeface="Arial" panose="020B0604020202020204" pitchFamily="34" charset="0"/>
              <a:ea typeface="Arial" panose="020B0604020202020204" pitchFamily="34" charset="0"/>
            </a:endParaRPr>
          </a:p>
          <a:p>
            <a:pPr marL="0" indent="0">
              <a:spcAft>
                <a:spcPts val="1600"/>
              </a:spcAft>
              <a:buNone/>
            </a:pPr>
            <a:endParaRPr lang="en-US" sz="1800" dirty="0">
              <a:effectLst/>
              <a:latin typeface="Times New Roman" panose="02020603050405020304" pitchFamily="18" charset="0"/>
              <a:ea typeface="Times New Roman" panose="02020603050405020304" pitchFamily="18" charset="0"/>
            </a:endParaRPr>
          </a:p>
        </p:txBody>
      </p:sp>
      <p:sp>
        <p:nvSpPr>
          <p:cNvPr id="2" name="Text Placeholder 1">
            <a:extLst>
              <a:ext uri="{FF2B5EF4-FFF2-40B4-BE49-F238E27FC236}">
                <a16:creationId xmlns:a16="http://schemas.microsoft.com/office/drawing/2014/main" id="{07C4AC16-2F46-4AC8-BEC8-5DF40081D00A}"/>
              </a:ext>
            </a:extLst>
          </p:cNvPr>
          <p:cNvSpPr>
            <a:spLocks noGrp="1"/>
          </p:cNvSpPr>
          <p:nvPr>
            <p:ph type="body" idx="2"/>
          </p:nvPr>
        </p:nvSpPr>
        <p:spPr>
          <a:xfrm>
            <a:off x="4724399" y="957539"/>
            <a:ext cx="3999900" cy="3416400"/>
          </a:xfrm>
        </p:spPr>
        <p:txBody>
          <a:bodyPr>
            <a:normAutofit fontScale="55000" lnSpcReduction="20000"/>
          </a:bodyPr>
          <a:lstStyle/>
          <a:p>
            <a:pPr marL="342900" marR="0" lvl="0" indent="-342900">
              <a:lnSpc>
                <a:spcPct val="150000"/>
              </a:lnSpc>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apping risk factors, like drinking, violence, speed limit, road construction, and weather, to pinpoint hotspots for traumatic brain injury (TBI), a leading cause of death and injury.</a:t>
            </a:r>
            <a:endParaRPr lang="en-US" sz="18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omparing population density, food store locations, transit routes, and modes of transportation to determine barriers to accessing food.</a:t>
            </a:r>
            <a:endParaRPr lang="en-US" sz="18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apping rural environmental factors, like elevation, population density, hilliness, and proximity to a community center, to predict cognitive decline in older adults.</a:t>
            </a:r>
            <a:endParaRPr lang="en-US" sz="18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etermining the location of diabetes clinics and understanding age differences in willingness to travel further distances to receive treatment.</a:t>
            </a:r>
            <a:endParaRPr lang="en-US" sz="18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apping the location of oil and gas wells to determine if the elderly have higher mortality rates if in closer proximity or downwind from the wells.</a:t>
            </a:r>
            <a:endParaRPr lang="en-US" sz="1800" dirty="0">
              <a:effectLst/>
              <a:latin typeface="Arial" panose="020B0604020202020204" pitchFamily="34" charset="0"/>
              <a:ea typeface="Arial" panose="020B0604020202020204" pitchFamily="34" charset="0"/>
            </a:endParaRPr>
          </a:p>
          <a:p>
            <a:pPr marL="139700" indent="0">
              <a:buNone/>
            </a:pPr>
            <a:endParaRPr lang="en-US" dirty="0"/>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
        <p:nvSpPr>
          <p:cNvPr id="3" name="Google Shape;96;p18">
            <a:extLst>
              <a:ext uri="{FF2B5EF4-FFF2-40B4-BE49-F238E27FC236}">
                <a16:creationId xmlns:a16="http://schemas.microsoft.com/office/drawing/2014/main" id="{1FC9E58C-7290-55DB-0DFC-514754AAA756}"/>
              </a:ext>
            </a:extLst>
          </p:cNvPr>
          <p:cNvSpPr txBox="1">
            <a:spLocks/>
          </p:cNvSpPr>
          <p:nvPr/>
        </p:nvSpPr>
        <p:spPr>
          <a:xfrm>
            <a:off x="4724399" y="241514"/>
            <a:ext cx="3999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dirty="0">
                <a:solidFill>
                  <a:schemeClr val="accent6">
                    <a:lumMod val="50000"/>
                  </a:schemeClr>
                </a:solidFill>
                <a:latin typeface="Raleway"/>
                <a:ea typeface="Raleway"/>
                <a:cs typeface="Raleway"/>
                <a:sym typeface="Raleway"/>
              </a:rPr>
              <a:t>Public Health and GIS</a:t>
            </a:r>
          </a:p>
        </p:txBody>
      </p:sp>
    </p:spTree>
    <p:extLst>
      <p:ext uri="{BB962C8B-B14F-4D97-AF65-F5344CB8AC3E}">
        <p14:creationId xmlns:p14="http://schemas.microsoft.com/office/powerpoint/2010/main" val="327825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bg1"/>
                </a:solidFill>
                <a:latin typeface="Raleway"/>
                <a:ea typeface="Raleway"/>
                <a:cs typeface="Raleway"/>
                <a:sym typeface="Raleway"/>
              </a:rPr>
              <a:t>Wrapping Up</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11700" y="1152475"/>
            <a:ext cx="8520600" cy="2869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bg1"/>
                </a:solidFill>
                <a:latin typeface="Raleway"/>
                <a:ea typeface="Raleway"/>
                <a:cs typeface="Raleway"/>
                <a:sym typeface="Raleway"/>
              </a:rPr>
              <a:t>GIS helps us understand </a:t>
            </a:r>
            <a:r>
              <a:rPr lang="en" i="1" dirty="0">
                <a:solidFill>
                  <a:schemeClr val="bg1"/>
                </a:solidFill>
                <a:latin typeface="Raleway"/>
                <a:ea typeface="Raleway"/>
                <a:cs typeface="Raleway"/>
                <a:sym typeface="Raleway"/>
              </a:rPr>
              <a:t>where</a:t>
            </a:r>
            <a:r>
              <a:rPr lang="en" dirty="0">
                <a:solidFill>
                  <a:schemeClr val="bg1"/>
                </a:solidFill>
                <a:latin typeface="Raleway"/>
                <a:ea typeface="Raleway"/>
                <a:cs typeface="Raleway"/>
                <a:sym typeface="Raleway"/>
              </a:rPr>
              <a:t> things happen, and can assist us in constructing </a:t>
            </a:r>
            <a:r>
              <a:rPr lang="en" i="1" dirty="0">
                <a:solidFill>
                  <a:schemeClr val="bg1"/>
                </a:solidFill>
                <a:latin typeface="Raleway"/>
                <a:ea typeface="Raleway"/>
                <a:cs typeface="Raleway"/>
                <a:sym typeface="Raleway"/>
              </a:rPr>
              <a:t>why</a:t>
            </a:r>
            <a:r>
              <a:rPr lang="en" dirty="0">
                <a:solidFill>
                  <a:schemeClr val="bg1"/>
                </a:solidFill>
                <a:latin typeface="Raleway"/>
                <a:ea typeface="Raleway"/>
                <a:cs typeface="Raleway"/>
                <a:sym typeface="Raleway"/>
              </a:rPr>
              <a:t> things happen.</a:t>
            </a:r>
          </a:p>
          <a:p>
            <a:pPr marL="0" lvl="0" indent="0" algn="l" rtl="0">
              <a:spcBef>
                <a:spcPts val="0"/>
              </a:spcBef>
              <a:spcAft>
                <a:spcPts val="1600"/>
              </a:spcAft>
              <a:buNone/>
            </a:pPr>
            <a:r>
              <a:rPr lang="en" dirty="0">
                <a:solidFill>
                  <a:schemeClr val="bg1"/>
                </a:solidFill>
                <a:latin typeface="Raleway"/>
                <a:ea typeface="Raleway"/>
                <a:cs typeface="Raleway"/>
                <a:sym typeface="Raleway"/>
              </a:rPr>
              <a:t>Communities can harness GIS to see where resources and services exist, and identify why and where gaps are. </a:t>
            </a:r>
          </a:p>
          <a:p>
            <a:pPr marL="0" lvl="0" indent="0" algn="l" rtl="0">
              <a:spcBef>
                <a:spcPts val="0"/>
              </a:spcBef>
              <a:spcAft>
                <a:spcPts val="1600"/>
              </a:spcAft>
              <a:buNone/>
            </a:pPr>
            <a:r>
              <a:rPr lang="en" dirty="0">
                <a:solidFill>
                  <a:schemeClr val="bg1"/>
                </a:solidFill>
                <a:latin typeface="Raleway"/>
                <a:ea typeface="Raleway"/>
                <a:cs typeface="Raleway"/>
                <a:sym typeface="Raleway"/>
              </a:rPr>
              <a:t>There are lots of free resources for GIS data and mapping tools. </a:t>
            </a:r>
            <a:endParaRPr dirty="0">
              <a:solidFill>
                <a:schemeClr val="bg1"/>
              </a:solidFill>
              <a:latin typeface="Raleway"/>
              <a:ea typeface="Raleway"/>
              <a:cs typeface="Raleway"/>
              <a:sym typeface="Raleway"/>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2768</Words>
  <Application>Microsoft Macintosh PowerPoint</Application>
  <PresentationFormat>On-screen Show (16:9)</PresentationFormat>
  <Paragraphs>143</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Avenir Next</vt:lpstr>
      <vt:lpstr>Avenir Next W01</vt:lpstr>
      <vt:lpstr>Courier New</vt:lpstr>
      <vt:lpstr>Google Sans</vt:lpstr>
      <vt:lpstr>Helvetica Neue</vt:lpstr>
      <vt:lpstr>Raleway</vt:lpstr>
      <vt:lpstr>Roboto</vt:lpstr>
      <vt:lpstr>Times New Roman</vt:lpstr>
      <vt:lpstr>Simple Light</vt:lpstr>
      <vt:lpstr>Mapping and Evaluation of Community Resources, Access, and Populations Using Public-Use Software and Data Files</vt:lpstr>
      <vt:lpstr>GIS: What Is It and Where Is It?</vt:lpstr>
      <vt:lpstr>GIS: How Can It Improve Health?</vt:lpstr>
      <vt:lpstr>  Insert text here </vt:lpstr>
      <vt:lpstr>  Insert text here </vt:lpstr>
      <vt:lpstr>GIS: Create a Map</vt:lpstr>
      <vt:lpstr>GIS: Building on Your Map</vt:lpstr>
      <vt:lpstr>Libraries and GIS</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Erin Nevius</dc:creator>
  <cp:lastModifiedBy>Abbey, Dana</cp:lastModifiedBy>
  <cp:revision>61</cp:revision>
  <dcterms:modified xsi:type="dcterms:W3CDTF">2024-06-26T19:57:45Z</dcterms:modified>
</cp:coreProperties>
</file>