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2"/>
  </p:notesMasterIdLst>
  <p:sldIdLst>
    <p:sldId id="261" r:id="rId2"/>
    <p:sldId id="263" r:id="rId3"/>
    <p:sldId id="262" r:id="rId4"/>
    <p:sldId id="270" r:id="rId5"/>
    <p:sldId id="271" r:id="rId6"/>
    <p:sldId id="266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64" r:id="rId17"/>
    <p:sldId id="265" r:id="rId18"/>
    <p:sldId id="267" r:id="rId19"/>
    <p:sldId id="268" r:id="rId20"/>
    <p:sldId id="26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597"/>
  </p:normalViewPr>
  <p:slideViewPr>
    <p:cSldViewPr>
      <p:cViewPr varScale="1">
        <p:scale>
          <a:sx n="107" d="100"/>
          <a:sy n="107" d="100"/>
        </p:scale>
        <p:origin x="176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E861C-486B-4E18-A0E9-A790238A915C}" type="datetimeFigureOut">
              <a:rPr lang="en-US" smtClean="0"/>
              <a:t>8/13/21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11066-0135-4CAA-8AD4-89A97190AC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22A9B7A3-89C7-4444-BB11-FE08B3C3A3C4}"/>
              </a:ext>
            </a:extLst>
          </p:cNvPr>
          <p:cNvSpPr txBox="1">
            <a:spLocks/>
          </p:cNvSpPr>
          <p:nvPr userDrawn="1"/>
        </p:nvSpPr>
        <p:spPr>
          <a:xfrm>
            <a:off x="3124200" y="635634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Teaching About Fake News: Lesson Plans for Different Disciplines and Audiences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9684C66B-C538-404A-85C9-1E4AEB6597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Search the ACRL Sandbox for more with #</a:t>
            </a:r>
            <a:r>
              <a:rPr lang="en-US" dirty="0" err="1"/>
              <a:t>fakenews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99AC4C-6278-E347-9557-E56541852D36}"/>
              </a:ext>
            </a:extLst>
          </p:cNvPr>
          <p:cNvSpPr/>
          <p:nvPr userDrawn="1"/>
        </p:nvSpPr>
        <p:spPr>
          <a:xfrm>
            <a:off x="6556248" y="6308079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E666A2-83BD-1341-829D-BE5B62BDE060}"/>
              </a:ext>
            </a:extLst>
          </p:cNvPr>
          <p:cNvSpPr/>
          <p:nvPr userDrawn="1"/>
        </p:nvSpPr>
        <p:spPr>
          <a:xfrm>
            <a:off x="6556248" y="6301421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5265"/>
            <a:ext cx="2895600" cy="365125"/>
          </a:xfrm>
        </p:spPr>
        <p:txBody>
          <a:bodyPr/>
          <a:lstStyle/>
          <a:p>
            <a:r>
              <a:rPr lang="en-US" dirty="0"/>
              <a:t>Teaching About Fake News: Lesson Plans for Different Disciplines and Audiences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24BDA0-E35D-4A46-B47B-77B6E095B4A9}"/>
              </a:ext>
            </a:extLst>
          </p:cNvPr>
          <p:cNvSpPr txBox="1"/>
          <p:nvPr userDrawn="1"/>
        </p:nvSpPr>
        <p:spPr>
          <a:xfrm>
            <a:off x="6553200" y="6308725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82B1F9-A70E-2E46-9F4F-A2C55B4FAA8B}"/>
              </a:ext>
            </a:extLst>
          </p:cNvPr>
          <p:cNvSpPr/>
          <p:nvPr userDrawn="1"/>
        </p:nvSpPr>
        <p:spPr>
          <a:xfrm>
            <a:off x="6364161" y="6308079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ABF082-2F5F-5E49-A124-55AC2F6739F9}"/>
              </a:ext>
            </a:extLst>
          </p:cNvPr>
          <p:cNvSpPr/>
          <p:nvPr userDrawn="1"/>
        </p:nvSpPr>
        <p:spPr>
          <a:xfrm>
            <a:off x="6553200" y="6308079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B0D9DE4-FBDB-1646-94F9-CF876238B706}"/>
              </a:ext>
            </a:extLst>
          </p:cNvPr>
          <p:cNvSpPr/>
          <p:nvPr userDrawn="1"/>
        </p:nvSpPr>
        <p:spPr>
          <a:xfrm>
            <a:off x="6556248" y="6308079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E967F8-6155-6D47-BB87-255E1AAC2B12}"/>
              </a:ext>
            </a:extLst>
          </p:cNvPr>
          <p:cNvSpPr/>
          <p:nvPr userDrawn="1"/>
        </p:nvSpPr>
        <p:spPr>
          <a:xfrm>
            <a:off x="6553200" y="6308079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9FB97B-349F-D148-B20D-40574C53DDD8}"/>
              </a:ext>
            </a:extLst>
          </p:cNvPr>
          <p:cNvSpPr/>
          <p:nvPr userDrawn="1"/>
        </p:nvSpPr>
        <p:spPr>
          <a:xfrm>
            <a:off x="6400800" y="6308079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37B039D-F181-A446-8060-73F040205C75}"/>
              </a:ext>
            </a:extLst>
          </p:cNvPr>
          <p:cNvSpPr/>
          <p:nvPr userDrawn="1"/>
        </p:nvSpPr>
        <p:spPr>
          <a:xfrm>
            <a:off x="6556248" y="6308079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DAE8485-A027-7442-A042-10C70A7EBEC2}"/>
              </a:ext>
            </a:extLst>
          </p:cNvPr>
          <p:cNvSpPr/>
          <p:nvPr userDrawn="1"/>
        </p:nvSpPr>
        <p:spPr>
          <a:xfrm>
            <a:off x="6477000" y="6308127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Teaching About Fake News: Lesson Plans for Different Disciplines and Audiences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Search the ACRL Sandbox for more with #</a:t>
            </a:r>
            <a:r>
              <a:rPr lang="en-US" dirty="0" err="1"/>
              <a:t>fakenews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EDA6261-D0F5-1E40-840C-41BE4379294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2" y="5323168"/>
            <a:ext cx="2298287" cy="15303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2NbiqxD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92793-D84E-114F-802E-449F8CC240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Critically Evaluating Conspiracy Theories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5456B1-5C9B-8748-A950-181F55B627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Created by Sarah </a:t>
            </a:r>
            <a:r>
              <a:rPr lang="en-US" dirty="0"/>
              <a:t>Morris </a:t>
            </a:r>
          </a:p>
        </p:txBody>
      </p:sp>
    </p:spTree>
    <p:extLst>
      <p:ext uri="{BB962C8B-B14F-4D97-AF65-F5344CB8AC3E}">
        <p14:creationId xmlns:p14="http://schemas.microsoft.com/office/powerpoint/2010/main" val="390217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17645-8C45-294B-AE2A-40ED6DFA6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Conspiracy Theory Features: Providing Answers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6A86B-ABA9-D540-9F4B-41B701C13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Answers and reassurance </a:t>
            </a:r>
          </a:p>
          <a:p>
            <a:pPr lvl="1"/>
            <a:r>
              <a:rPr lang="en-US" dirty="0"/>
              <a:t>Conspiracy theories thrive in situations that lack clear answers </a:t>
            </a:r>
          </a:p>
          <a:p>
            <a:pPr lvl="1"/>
            <a:r>
              <a:rPr lang="en-US" dirty="0"/>
              <a:t>They provide answers and thus reassurance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949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7C584-4455-924F-9197-A02C06D66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Conspiracy Theory Features: Values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B3F06-FCFE-9249-B92C-CFAAC7619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Values and beliefs</a:t>
            </a:r>
          </a:p>
          <a:p>
            <a:pPr lvl="1"/>
            <a:r>
              <a:rPr lang="en-US" dirty="0"/>
              <a:t>Conspiracy theories often make appeals to certain value systems or moral beliefs. </a:t>
            </a:r>
          </a:p>
          <a:p>
            <a:pPr lvl="1"/>
            <a:r>
              <a:rPr lang="en-US" dirty="0"/>
              <a:t>They can “fit” a certain worldview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318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AC76D-1FBC-D34A-9090-A90B04E74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Conspiracy Theory Features: Narratives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0F638-1654-6048-8674-14D6A14AF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Narratives and storytelling</a:t>
            </a:r>
          </a:p>
          <a:p>
            <a:pPr lvl="1"/>
            <a:r>
              <a:rPr lang="en-US" dirty="0"/>
              <a:t>Conspiracy theories weave a compelling, appealing, and often reassuring story that provides clear answers in uncertain situations.</a:t>
            </a:r>
          </a:p>
          <a:p>
            <a:pPr lvl="1"/>
            <a:r>
              <a:rPr lang="en-US" dirty="0"/>
              <a:t>Conspiracy theories often use technique like rhetorical appeals, scapegoating, and logical fallacies to drive home points and ideas and convince an audience.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790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1E6BC-DA8C-B848-9DE2-E60A806FA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Conspiracy Theory Features: Common enemy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4EFBD-E4C1-DC49-A614-52834BD2A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 enemy or shared threat</a:t>
            </a:r>
          </a:p>
          <a:p>
            <a:pPr lvl="1"/>
            <a:r>
              <a:rPr lang="en-US" dirty="0"/>
              <a:t>Conspiracy theories generally identify some sort of powerful force that is controlling the conspiracy. </a:t>
            </a:r>
          </a:p>
          <a:p>
            <a:pPr lvl="1"/>
            <a:r>
              <a:rPr lang="en-US" dirty="0"/>
              <a:t>Conspiracy theories will identify a shared threat or enemy, generally an outside force, that is driving the conspiracy. It uses a highly us vs. them mentality.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952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7DC37-A1CE-3F4C-98D4-BB13A3EF9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Structure of Conspiracy Theories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1A5C2-F8A9-4440-B6BD-050D1A36F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Remember, conspiracy theories have a certain structure and many commonly recurring features </a:t>
            </a:r>
          </a:p>
          <a:p>
            <a:r>
              <a:rPr lang="en-US" dirty="0"/>
              <a:t>Being able to recognize these features can help you identify and critically analyze conspiracy theories.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880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A561F-45DB-0741-9596-A5052E4CB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Activity: Analyzing a Conspiracy Theory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328ED-094B-BC44-95C4-717B8E8C3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57600"/>
          </a:xfrm>
        </p:spPr>
        <p:txBody>
          <a:bodyPr>
            <a:normAutofit fontScale="92500"/>
          </a:bodyPr>
          <a:lstStyle/>
          <a:p>
            <a:r>
              <a:rPr lang="en-US" dirty="0"/>
              <a:t>Break into small groups </a:t>
            </a:r>
          </a:p>
          <a:p>
            <a:r>
              <a:rPr lang="en-US" dirty="0"/>
              <a:t>Each group will get a conspiracy theory to analyze </a:t>
            </a:r>
          </a:p>
          <a:p>
            <a:r>
              <a:rPr lang="en-US" dirty="0"/>
              <a:t>Please use the </a:t>
            </a:r>
            <a:r>
              <a:rPr lang="en-US" dirty="0">
                <a:hlinkClick r:id="rId2"/>
              </a:rPr>
              <a:t>provided worksheet </a:t>
            </a:r>
            <a:r>
              <a:rPr lang="en-US" dirty="0"/>
              <a:t>to discuss and analyze your conspiracy theory and share your thoughts </a:t>
            </a:r>
          </a:p>
          <a:p>
            <a:r>
              <a:rPr lang="en-US" dirty="0"/>
              <a:t>We will come back together and each group will share their observations and findings.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7520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3B76874-F625-544F-A955-027145CA0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thoughts and questions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C02A82F-F774-CA43-AA42-F4234E48B7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Share your observations</a:t>
            </a:r>
          </a:p>
        </p:txBody>
      </p:sp>
    </p:spTree>
    <p:extLst>
      <p:ext uri="{BB962C8B-B14F-4D97-AF65-F5344CB8AC3E}">
        <p14:creationId xmlns:p14="http://schemas.microsoft.com/office/powerpoint/2010/main" val="31961585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4E5C8-84B5-5048-9CC5-59CC8F6B0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1162DB-BCF4-AB43-8F25-AC26811C3A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AD2F1A-E1DF-5B44-AD31-30CE3D57278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4D5AC9-544C-CA4B-B8D9-D73B3E7583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43CDF0-8A8D-A348-84CE-552F463F577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128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4417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CB646-579D-2345-90DD-5AEB8B236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1BF79-FABA-DF44-9453-12A88DF4F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019A28-4085-B24C-BDDA-B1D87D20CA6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10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CE53D-8675-E146-BA4F-D2AEE76A1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conspiracy theory?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79891F-DDF8-0B41-8D2F-0838325308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 with a partner and share out your ideas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5031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18655-D85B-D544-BB0E-32DFCE074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F923F2-A56C-5F42-8340-431A0ACE09AC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8E21F1-8870-E64C-8AFB-469C101B2BC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58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8E714-F2EB-594C-B750-91380FBA8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Conspiracy Theories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56EB9-9719-4346-BA50-634926925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conspiracy theory tries to provide an explanation for an event or situation. </a:t>
            </a:r>
          </a:p>
          <a:p>
            <a:r>
              <a:rPr lang="en-US" dirty="0"/>
              <a:t>It is a belief that a covert and influential group or organization is responsible for an event.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43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8E714-F2EB-594C-B750-91380FBA8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Conspiracy Theory Examples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56EB9-9719-4346-BA50-634926925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famous examples of conspiracy theories include the following:</a:t>
            </a:r>
          </a:p>
          <a:p>
            <a:pPr lvl="1"/>
            <a:r>
              <a:rPr lang="en-US" dirty="0"/>
              <a:t>Conspiracies surrounding the assassination of JFK</a:t>
            </a:r>
          </a:p>
          <a:p>
            <a:pPr lvl="1"/>
            <a:r>
              <a:rPr lang="en-US" dirty="0"/>
              <a:t>Conspiracies surrounding the 1969 Moon Landing </a:t>
            </a:r>
          </a:p>
          <a:p>
            <a:pPr lvl="1"/>
            <a:r>
              <a:rPr lang="en-US" dirty="0"/>
              <a:t>Conspiracies about the Loch Ness Monster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379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8E714-F2EB-594C-B750-91380FBA8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Conspiracy Theory Examples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56EB9-9719-4346-BA50-634926925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also lots of examples of conspiracy theories depicted in pop culture</a:t>
            </a:r>
          </a:p>
          <a:p>
            <a:pPr lvl="1"/>
            <a:r>
              <a:rPr lang="en-US" dirty="0"/>
              <a:t>The X-Files – conspiracies around aliens </a:t>
            </a:r>
          </a:p>
          <a:p>
            <a:pPr lvl="1"/>
            <a:r>
              <a:rPr lang="en-US" dirty="0"/>
              <a:t>The National Treasure movie franchise – conspiracies around hidden treasure</a:t>
            </a:r>
          </a:p>
          <a:p>
            <a:pPr lvl="1"/>
            <a:r>
              <a:rPr lang="en-US" dirty="0"/>
              <a:t>YA novels such as Divergent – a shadowy organization governing society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442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1B79B-46F7-104B-ADBD-D95931C89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conspiracy theory examples come to mind for you?</a:t>
            </a:r>
          </a:p>
        </p:txBody>
      </p:sp>
    </p:spTree>
    <p:extLst>
      <p:ext uri="{BB962C8B-B14F-4D97-AF65-F5344CB8AC3E}">
        <p14:creationId xmlns:p14="http://schemas.microsoft.com/office/powerpoint/2010/main" val="3455398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E148-E4C1-A14E-9E17-796640EE3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Conspiracy theory features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B793D2-329F-FF4D-9A26-3797A708E9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Conspiracy theories contain many commonly recurring features and traits. Let’s explore a few.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139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8C4EA-3590-8145-8A74-677BF6313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Conspiracy Theory Features: Emotional Appeals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4BCCC-A670-8545-BC32-82A97D0EE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Highly emotional </a:t>
            </a:r>
          </a:p>
          <a:p>
            <a:pPr lvl="1"/>
            <a:r>
              <a:rPr lang="en-US" dirty="0"/>
              <a:t>Conspiracy theories make appeals to emotion</a:t>
            </a:r>
          </a:p>
          <a:p>
            <a:pPr lvl="1"/>
            <a:r>
              <a:rPr lang="en-US" dirty="0"/>
              <a:t>They can offer an explanation for an emotionally-charged situation. </a:t>
            </a:r>
          </a:p>
          <a:p>
            <a:pPr lvl="1"/>
            <a:r>
              <a:rPr lang="en-US" dirty="0"/>
              <a:t>They are often driven by fear.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924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15F68-16CA-1D4A-9AE6-7924436B6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Conspiracy Theory Features: Appeals to Ego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A6C825-E694-304C-801A-518F702B7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Ego and self-image</a:t>
            </a:r>
          </a:p>
          <a:p>
            <a:pPr lvl="1"/>
            <a:r>
              <a:rPr lang="en-US" dirty="0"/>
              <a:t>Conspiracy theories appeal to a desire to be “in the know”</a:t>
            </a:r>
          </a:p>
          <a:p>
            <a:pPr lvl="1"/>
            <a:r>
              <a:rPr lang="en-US" dirty="0"/>
              <a:t>They can make an audience feel uniquely informed or special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227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478</Words>
  <Application>Microsoft Macintosh PowerPoint</Application>
  <PresentationFormat>On-screen Show (4:3)</PresentationFormat>
  <Paragraphs>55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Critically Evaluating Conspiracy Theories</vt:lpstr>
      <vt:lpstr>What is a conspiracy theory? </vt:lpstr>
      <vt:lpstr>Defining Conspiracy Theories</vt:lpstr>
      <vt:lpstr>Conspiracy Theory Examples </vt:lpstr>
      <vt:lpstr>Conspiracy Theory Examples </vt:lpstr>
      <vt:lpstr>What conspiracy theory examples come to mind for you?</vt:lpstr>
      <vt:lpstr>Conspiracy theory features </vt:lpstr>
      <vt:lpstr>Conspiracy Theory Features: Emotional Appeals </vt:lpstr>
      <vt:lpstr>Conspiracy Theory Features: Appeals to Ego </vt:lpstr>
      <vt:lpstr>Conspiracy Theory Features: Providing Answers </vt:lpstr>
      <vt:lpstr>Conspiracy Theory Features: Values </vt:lpstr>
      <vt:lpstr>Conspiracy Theory Features: Narratives </vt:lpstr>
      <vt:lpstr>Conspiracy Theory Features: Common enemy </vt:lpstr>
      <vt:lpstr>The Structure of Conspiracy Theories </vt:lpstr>
      <vt:lpstr>Activity: Analyzing a Conspiracy Theory </vt:lpstr>
      <vt:lpstr>Final thoughts and questions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2012-08-24T00:53:15Z</dcterms:created>
  <dcterms:modified xsi:type="dcterms:W3CDTF">2021-08-13T16:15:42Z</dcterms:modified>
</cp:coreProperties>
</file>